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6.xml" ContentType="application/vnd.openxmlformats-officedocument.drawingml.chart+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charts/chart7.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6.xml" ContentType="application/vnd.openxmlformats-officedocument.presentationml.notesSlide+xml"/>
  <Override PartName="/ppt/charts/chart9.xml" ContentType="application/vnd.openxmlformats-officedocument.drawingml.chart+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6.xml" ContentType="application/vnd.openxmlformats-officedocument.themeOverride+xml"/>
  <Override PartName="/ppt/notesSlides/notesSlide82.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7.xml" ContentType="application/vnd.openxmlformats-officedocument.themeOverride+xml"/>
  <Override PartName="/ppt/notesSlides/notesSlide83.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8.xml" ContentType="application/vnd.openxmlformats-officedocument.themeOverride+xml"/>
  <Override PartName="/ppt/notesSlides/notesSlide84.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9.xml" ContentType="application/vnd.openxmlformats-officedocument.themeOverride+xml"/>
  <Override PartName="/ppt/notesSlides/notesSlide85.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0.xml" ContentType="application/vnd.openxmlformats-officedocument.themeOverride+xml"/>
  <Override PartName="/ppt/notesSlides/notesSlide86.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1.xml" ContentType="application/vnd.openxmlformats-officedocument.themeOverride+xml"/>
  <Override PartName="/ppt/notesSlides/notesSlide87.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88.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89.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90.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91.xml" ContentType="application/vnd.openxmlformats-officedocument.presentationml.notesSlide+xml"/>
  <Override PartName="/ppt/charts/chart21.xml" ContentType="application/vnd.openxmlformats-officedocument.drawingml.chart+xml"/>
  <Override PartName="/ppt/notesSlides/notesSlide92.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93.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4.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5.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6.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7.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8.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9.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100.xml" ContentType="application/vnd.openxmlformats-officedocument.presentationml.notesSlide+xml"/>
  <Override PartName="/ppt/charts/chart30.xml" ContentType="application/vnd.openxmlformats-officedocument.drawingml.chart+xml"/>
  <Override PartName="/ppt/notesSlides/notesSlide101.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102.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103.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104.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105.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6.xml" ContentType="application/vnd.openxmlformats-officedocument.presentationml.notesSlide+xml"/>
  <Override PartName="/ppt/charts/chart41.xml" ContentType="application/vnd.openxmlformats-officedocument.drawingml.chart+xml"/>
  <Override PartName="/ppt/drawings/drawing2.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07.xml" ContentType="application/vnd.openxmlformats-officedocument.presentationml.notesSlid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8.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9.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10.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111.xml" ContentType="application/vnd.openxmlformats-officedocument.presentationml.notesSlid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50.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charts/chart51.xml" ContentType="application/vnd.openxmlformats-officedocument.drawingml.chart+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charts/chart52.xml" ContentType="application/vnd.openxmlformats-officedocument.drawingml.chart+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53.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12.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drawings/drawing3.xml" ContentType="application/vnd.openxmlformats-officedocument.drawingml.chartshapes+xml"/>
  <Override PartName="/ppt/notesSlides/notesSlide148.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149.xml" ContentType="application/vnd.openxmlformats-officedocument.presentationml.notesSlide+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4.xml" ContentType="application/vnd.openxmlformats-officedocument.drawingml.chartshapes+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5.xml" ContentType="application/vnd.openxmlformats-officedocument.drawingml.chartshapes+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9.xml" ContentType="application/vnd.openxmlformats-officedocument.drawingml.chart+xml"/>
  <Override PartName="/ppt/charts/style51.xml" ContentType="application/vnd.ms-office.chartstyle+xml"/>
  <Override PartName="/ppt/charts/colors51.xml" ContentType="application/vnd.ms-office.chartcolorstyle+xml"/>
  <Override PartName="/ppt/drawings/drawing6.xml" ContentType="application/vnd.openxmlformats-officedocument.drawingml.chartshapes+xml"/>
  <Override PartName="/ppt/charts/chart60.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41"/>
  </p:notesMasterIdLst>
  <p:sldIdLst>
    <p:sldId id="744" r:id="rId5"/>
    <p:sldId id="805" r:id="rId6"/>
    <p:sldId id="1093" r:id="rId7"/>
    <p:sldId id="2326" r:id="rId8"/>
    <p:sldId id="1584" r:id="rId9"/>
    <p:sldId id="1585" r:id="rId10"/>
    <p:sldId id="823" r:id="rId11"/>
    <p:sldId id="1587" r:id="rId12"/>
    <p:sldId id="2122" r:id="rId13"/>
    <p:sldId id="1588" r:id="rId14"/>
    <p:sldId id="818" r:id="rId15"/>
    <p:sldId id="1589" r:id="rId16"/>
    <p:sldId id="2123" r:id="rId17"/>
    <p:sldId id="2327" r:id="rId18"/>
    <p:sldId id="820" r:id="rId19"/>
    <p:sldId id="1591" r:id="rId20"/>
    <p:sldId id="1592" r:id="rId21"/>
    <p:sldId id="821" r:id="rId22"/>
    <p:sldId id="1926" r:id="rId23"/>
    <p:sldId id="1927" r:id="rId24"/>
    <p:sldId id="1814" r:id="rId25"/>
    <p:sldId id="1815" r:id="rId26"/>
    <p:sldId id="2515" r:id="rId27"/>
    <p:sldId id="2056" r:id="rId28"/>
    <p:sldId id="2516" r:id="rId29"/>
    <p:sldId id="2517" r:id="rId30"/>
    <p:sldId id="2518" r:id="rId31"/>
    <p:sldId id="1168" r:id="rId32"/>
    <p:sldId id="1169" r:id="rId33"/>
    <p:sldId id="2328" r:id="rId34"/>
    <p:sldId id="2062" r:id="rId35"/>
    <p:sldId id="2047" r:id="rId36"/>
    <p:sldId id="2048" r:id="rId37"/>
    <p:sldId id="2118" r:id="rId38"/>
    <p:sldId id="2075" r:id="rId39"/>
    <p:sldId id="2064" r:id="rId40"/>
    <p:sldId id="2065" r:id="rId41"/>
    <p:sldId id="2066" r:id="rId42"/>
    <p:sldId id="1340" r:id="rId43"/>
    <p:sldId id="2514" r:id="rId44"/>
    <p:sldId id="1826" r:id="rId45"/>
    <p:sldId id="1827" r:id="rId46"/>
    <p:sldId id="2055" r:id="rId47"/>
    <p:sldId id="1829" r:id="rId48"/>
    <p:sldId id="2485" r:id="rId49"/>
    <p:sldId id="2490" r:id="rId50"/>
    <p:sldId id="2574" r:id="rId51"/>
    <p:sldId id="2509" r:id="rId52"/>
    <p:sldId id="2510" r:id="rId53"/>
    <p:sldId id="2511" r:id="rId54"/>
    <p:sldId id="2512" r:id="rId55"/>
    <p:sldId id="2513" r:id="rId56"/>
    <p:sldId id="1341" r:id="rId57"/>
    <p:sldId id="2329" r:id="rId58"/>
    <p:sldId id="852" r:id="rId59"/>
    <p:sldId id="846" r:id="rId60"/>
    <p:sldId id="856" r:id="rId61"/>
    <p:sldId id="855" r:id="rId62"/>
    <p:sldId id="857" r:id="rId63"/>
    <p:sldId id="858" r:id="rId64"/>
    <p:sldId id="1338" r:id="rId65"/>
    <p:sldId id="1866" r:id="rId66"/>
    <p:sldId id="1865" r:id="rId67"/>
    <p:sldId id="1867" r:id="rId68"/>
    <p:sldId id="1860" r:id="rId69"/>
    <p:sldId id="1342" r:id="rId70"/>
    <p:sldId id="1056" r:id="rId71"/>
    <p:sldId id="1863" r:id="rId72"/>
    <p:sldId id="1862" r:id="rId73"/>
    <p:sldId id="1856" r:id="rId74"/>
    <p:sldId id="1857" r:id="rId75"/>
    <p:sldId id="1407" r:id="rId76"/>
    <p:sldId id="1747" r:id="rId77"/>
    <p:sldId id="2082" r:id="rId78"/>
    <p:sldId id="2083" r:id="rId79"/>
    <p:sldId id="2084" r:id="rId80"/>
    <p:sldId id="1045" r:id="rId81"/>
    <p:sldId id="2077" r:id="rId82"/>
    <p:sldId id="2078" r:id="rId83"/>
    <p:sldId id="1636" r:id="rId84"/>
    <p:sldId id="1743" r:id="rId85"/>
    <p:sldId id="1745" r:id="rId86"/>
    <p:sldId id="1047" r:id="rId87"/>
    <p:sldId id="2125" r:id="rId88"/>
    <p:sldId id="1666" r:id="rId89"/>
    <p:sldId id="1635" r:id="rId90"/>
    <p:sldId id="2114" r:id="rId91"/>
    <p:sldId id="1637" r:id="rId92"/>
    <p:sldId id="2145" r:id="rId93"/>
    <p:sldId id="1940" r:id="rId94"/>
    <p:sldId id="2151" r:id="rId95"/>
    <p:sldId id="1941" r:id="rId96"/>
    <p:sldId id="1908" r:id="rId97"/>
    <p:sldId id="1942" r:id="rId98"/>
    <p:sldId id="1943" r:id="rId99"/>
    <p:sldId id="1837" r:id="rId100"/>
    <p:sldId id="2142" r:id="rId101"/>
    <p:sldId id="1911" r:id="rId102"/>
    <p:sldId id="1748" r:id="rId103"/>
    <p:sldId id="1614" r:id="rId104"/>
    <p:sldId id="835" r:id="rId105"/>
    <p:sldId id="1616" r:id="rId106"/>
    <p:sldId id="1617" r:id="rId107"/>
    <p:sldId id="1618" r:id="rId108"/>
    <p:sldId id="1619" r:id="rId109"/>
    <p:sldId id="1749" r:id="rId110"/>
    <p:sldId id="1750" r:id="rId111"/>
    <p:sldId id="1751" r:id="rId112"/>
    <p:sldId id="1572" r:id="rId113"/>
    <p:sldId id="1578" r:id="rId114"/>
    <p:sldId id="1752" r:id="rId115"/>
    <p:sldId id="1753" r:id="rId116"/>
    <p:sldId id="1754" r:id="rId117"/>
    <p:sldId id="1573" r:id="rId118"/>
    <p:sldId id="1579" r:id="rId119"/>
    <p:sldId id="1755" r:id="rId120"/>
    <p:sldId id="1756" r:id="rId121"/>
    <p:sldId id="1849" r:id="rId122"/>
    <p:sldId id="1850" r:id="rId123"/>
    <p:sldId id="1851" r:id="rId124"/>
    <p:sldId id="1852" r:id="rId125"/>
    <p:sldId id="1853" r:id="rId126"/>
    <p:sldId id="1854" r:id="rId127"/>
    <p:sldId id="1877" r:id="rId128"/>
    <p:sldId id="1878" r:id="rId129"/>
    <p:sldId id="1967" r:id="rId130"/>
    <p:sldId id="2115" r:id="rId131"/>
    <p:sldId id="2116" r:id="rId132"/>
    <p:sldId id="2076" r:id="rId133"/>
    <p:sldId id="2060" r:id="rId134"/>
    <p:sldId id="2157" r:id="rId135"/>
    <p:sldId id="2158" r:id="rId136"/>
    <p:sldId id="2159" r:id="rId137"/>
    <p:sldId id="2160" r:id="rId138"/>
    <p:sldId id="2161" r:id="rId139"/>
    <p:sldId id="1944" r:id="rId140"/>
    <p:sldId id="1925" r:id="rId141"/>
    <p:sldId id="1804" r:id="rId142"/>
    <p:sldId id="1805" r:id="rId143"/>
    <p:sldId id="2126" r:id="rId144"/>
    <p:sldId id="1806" r:id="rId145"/>
    <p:sldId id="1807" r:id="rId146"/>
    <p:sldId id="2117" r:id="rId147"/>
    <p:sldId id="1808" r:id="rId148"/>
    <p:sldId id="1809" r:id="rId149"/>
    <p:sldId id="2119" r:id="rId150"/>
    <p:sldId id="1787" r:id="rId151"/>
    <p:sldId id="1788" r:id="rId152"/>
    <p:sldId id="2120" r:id="rId153"/>
    <p:sldId id="1789" r:id="rId154"/>
    <p:sldId id="2127" r:id="rId155"/>
    <p:sldId id="1790" r:id="rId156"/>
    <p:sldId id="1662" r:id="rId157"/>
    <p:sldId id="1663" r:id="rId158"/>
    <p:sldId id="1664" r:id="rId159"/>
    <p:sldId id="1974" r:id="rId160"/>
    <p:sldId id="1665" r:id="rId161"/>
    <p:sldId id="1945" r:id="rId162"/>
    <p:sldId id="1810" r:id="rId163"/>
    <p:sldId id="2081" r:id="rId164"/>
    <p:sldId id="2128" r:id="rId165"/>
    <p:sldId id="1767" r:id="rId166"/>
    <p:sldId id="1707" r:id="rId167"/>
    <p:sldId id="2129" r:id="rId168"/>
    <p:sldId id="1708" r:id="rId169"/>
    <p:sldId id="2143" r:id="rId170"/>
    <p:sldId id="1709" r:id="rId171"/>
    <p:sldId id="2144" r:id="rId172"/>
    <p:sldId id="1710" r:id="rId173"/>
    <p:sldId id="2131" r:id="rId174"/>
    <p:sldId id="1711" r:id="rId175"/>
    <p:sldId id="2132" r:id="rId176"/>
    <p:sldId id="967" r:id="rId177"/>
    <p:sldId id="968" r:id="rId178"/>
    <p:sldId id="969" r:id="rId179"/>
    <p:sldId id="970" r:id="rId180"/>
    <p:sldId id="971" r:id="rId181"/>
    <p:sldId id="2471" r:id="rId182"/>
    <p:sldId id="974" r:id="rId183"/>
    <p:sldId id="2121" r:id="rId184"/>
    <p:sldId id="2575" r:id="rId185"/>
    <p:sldId id="2133" r:id="rId186"/>
    <p:sldId id="2167" r:id="rId187"/>
    <p:sldId id="2280" r:id="rId188"/>
    <p:sldId id="2310" r:id="rId189"/>
    <p:sldId id="2356" r:id="rId190"/>
    <p:sldId id="2473" r:id="rId191"/>
    <p:sldId id="2558" r:id="rId192"/>
    <p:sldId id="979" r:id="rId193"/>
    <p:sldId id="2542" r:id="rId194"/>
    <p:sldId id="1953" r:id="rId195"/>
    <p:sldId id="1954" r:id="rId196"/>
    <p:sldId id="2576" r:id="rId197"/>
    <p:sldId id="2092" r:id="rId198"/>
    <p:sldId id="2393" r:id="rId199"/>
    <p:sldId id="2394" r:id="rId200"/>
    <p:sldId id="2505" r:id="rId201"/>
    <p:sldId id="2559" r:id="rId202"/>
    <p:sldId id="1955" r:id="rId203"/>
    <p:sldId id="2472" r:id="rId204"/>
    <p:sldId id="1956" r:id="rId205"/>
    <p:sldId id="1957" r:id="rId206"/>
    <p:sldId id="1958" r:id="rId207"/>
    <p:sldId id="1959" r:id="rId208"/>
    <p:sldId id="2093" r:id="rId209"/>
    <p:sldId id="2357" r:id="rId210"/>
    <p:sldId id="2474" r:id="rId211"/>
    <p:sldId id="2577" r:id="rId212"/>
    <p:sldId id="1960" r:id="rId213"/>
    <p:sldId id="2311" r:id="rId214"/>
    <p:sldId id="2506" r:id="rId215"/>
    <p:sldId id="2578" r:id="rId216"/>
    <p:sldId id="2579" r:id="rId217"/>
    <p:sldId id="2580" r:id="rId218"/>
    <p:sldId id="2134" r:id="rId219"/>
    <p:sldId id="2312" r:id="rId220"/>
    <p:sldId id="2507" r:id="rId221"/>
    <p:sldId id="1964" r:id="rId222"/>
    <p:sldId id="2041" r:id="rId223"/>
    <p:sldId id="2087" r:id="rId224"/>
    <p:sldId id="2135" r:id="rId225"/>
    <p:sldId id="2282" r:id="rId226"/>
    <p:sldId id="2358" r:id="rId227"/>
    <p:sldId id="2581" r:id="rId228"/>
    <p:sldId id="2582" r:id="rId229"/>
    <p:sldId id="1965" r:id="rId230"/>
    <p:sldId id="2036" r:id="rId231"/>
    <p:sldId id="2088" r:id="rId232"/>
    <p:sldId id="2250" r:id="rId233"/>
    <p:sldId id="2400" r:id="rId234"/>
    <p:sldId id="2583" r:id="rId235"/>
    <p:sldId id="2359" r:id="rId236"/>
    <p:sldId id="2616" r:id="rId237"/>
    <p:sldId id="802" r:id="rId238"/>
    <p:sldId id="817" r:id="rId239"/>
    <p:sldId id="1428" r:id="rId240"/>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104D7A4-58AD-8F63-BB67-30C57D6976AC}" v="188" dt="2025-04-15T19:07:50.468"/>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guide orient="horz" pos="2160"/>
        <p:guide pos="3840"/>
      </p:guideLst>
    </p:cSldViewPr>
  </p:slide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247" Type="http://schemas.microsoft.com/office/2016/11/relationships/changesInfo" Target="changesInfos/changesInfo1.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microsoft.com/office/2015/10/relationships/revisionInfo" Target="revisionInfo.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microsoft.com/office/2018/10/relationships/authors" Target="authors.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slide" Target="slides/slide236.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notesMaster" Target="notesMasters/notesMaster1.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slide" Target="slides/slide232.xml"/><Relationship Id="rId26" Type="http://schemas.openxmlformats.org/officeDocument/2006/relationships/slide" Target="slides/slide22.xml"/><Relationship Id="rId231" Type="http://schemas.openxmlformats.org/officeDocument/2006/relationships/slide" Target="slides/slide227.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commentAuthors" Target="commentAuthors.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presProps" Target="presProps.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viewProps" Target="viewProps.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theme" Target="theme/theme1.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tableStyles" Target="tableStyles.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IDY MUÑOZ SALINAS" userId="S::gestion.calidad@consorciopc.com::679d0cc1-20d6-4592-989b-a056a082cb6a" providerId="AD" clId="Web-{2E34D3A1-BE0D-D527-10EF-0886094433B6}"/>
    <pc:docChg chg="addSld">
      <pc:chgData name="HEIDY MUÑOZ SALINAS" userId="S::gestion.calidad@consorciopc.com::679d0cc1-20d6-4592-989b-a056a082cb6a" providerId="AD" clId="Web-{2E34D3A1-BE0D-D527-10EF-0886094433B6}" dt="2025-03-14T20:13:16.819" v="174"/>
      <pc:docMkLst>
        <pc:docMk/>
      </pc:docMkLst>
      <pc:sldChg chg="add">
        <pc:chgData name="HEIDY MUÑOZ SALINAS" userId="S::gestion.calidad@consorciopc.com::679d0cc1-20d6-4592-989b-a056a082cb6a" providerId="AD" clId="Web-{2E34D3A1-BE0D-D527-10EF-0886094433B6}" dt="2025-03-14T20:13:16.709" v="173"/>
        <pc:sldMkLst>
          <pc:docMk/>
          <pc:sldMk cId="3288939479" sldId="802"/>
        </pc:sldMkLst>
      </pc:sldChg>
      <pc:sldChg chg="add">
        <pc:chgData name="HEIDY MUÑOZ SALINAS" userId="S::gestion.calidad@consorciopc.com::679d0cc1-20d6-4592-989b-a056a082cb6a" providerId="AD" clId="Web-{2E34D3A1-BE0D-D527-10EF-0886094433B6}" dt="2025-03-14T20:13:16.819" v="174"/>
        <pc:sldMkLst>
          <pc:docMk/>
          <pc:sldMk cId="1963223164" sldId="817"/>
        </pc:sldMkLst>
      </pc:sldChg>
      <pc:sldChg chg="add">
        <pc:chgData name="HEIDY MUÑOZ SALINAS" userId="S::gestion.calidad@consorciopc.com::679d0cc1-20d6-4592-989b-a056a082cb6a" providerId="AD" clId="Web-{2E34D3A1-BE0D-D527-10EF-0886094433B6}" dt="2025-03-14T20:11:52.832" v="40"/>
        <pc:sldMkLst>
          <pc:docMk/>
          <pc:sldMk cId="0" sldId="835"/>
        </pc:sldMkLst>
      </pc:sldChg>
      <pc:sldChg chg="add">
        <pc:chgData name="HEIDY MUÑOZ SALINAS" userId="S::gestion.calidad@consorciopc.com::679d0cc1-20d6-4592-989b-a056a082cb6a" providerId="AD" clId="Web-{2E34D3A1-BE0D-D527-10EF-0886094433B6}" dt="2025-03-14T20:12:40.146" v="112"/>
        <pc:sldMkLst>
          <pc:docMk/>
          <pc:sldMk cId="3392957645" sldId="967"/>
        </pc:sldMkLst>
      </pc:sldChg>
      <pc:sldChg chg="add">
        <pc:chgData name="HEIDY MUÑOZ SALINAS" userId="S::gestion.calidad@consorciopc.com::679d0cc1-20d6-4592-989b-a056a082cb6a" providerId="AD" clId="Web-{2E34D3A1-BE0D-D527-10EF-0886094433B6}" dt="2025-03-14T20:12:40.177" v="113"/>
        <pc:sldMkLst>
          <pc:docMk/>
          <pc:sldMk cId="2760672035" sldId="968"/>
        </pc:sldMkLst>
      </pc:sldChg>
      <pc:sldChg chg="add">
        <pc:chgData name="HEIDY MUÑOZ SALINAS" userId="S::gestion.calidad@consorciopc.com::679d0cc1-20d6-4592-989b-a056a082cb6a" providerId="AD" clId="Web-{2E34D3A1-BE0D-D527-10EF-0886094433B6}" dt="2025-03-14T20:12:40.192" v="114"/>
        <pc:sldMkLst>
          <pc:docMk/>
          <pc:sldMk cId="2343609776" sldId="969"/>
        </pc:sldMkLst>
      </pc:sldChg>
      <pc:sldChg chg="add">
        <pc:chgData name="HEIDY MUÑOZ SALINAS" userId="S::gestion.calidad@consorciopc.com::679d0cc1-20d6-4592-989b-a056a082cb6a" providerId="AD" clId="Web-{2E34D3A1-BE0D-D527-10EF-0886094433B6}" dt="2025-03-14T20:12:40.208" v="115"/>
        <pc:sldMkLst>
          <pc:docMk/>
          <pc:sldMk cId="1149715653" sldId="970"/>
        </pc:sldMkLst>
      </pc:sldChg>
      <pc:sldChg chg="add">
        <pc:chgData name="HEIDY MUÑOZ SALINAS" userId="S::gestion.calidad@consorciopc.com::679d0cc1-20d6-4592-989b-a056a082cb6a" providerId="AD" clId="Web-{2E34D3A1-BE0D-D527-10EF-0886094433B6}" dt="2025-03-14T20:12:40.239" v="116"/>
        <pc:sldMkLst>
          <pc:docMk/>
          <pc:sldMk cId="156929202" sldId="971"/>
        </pc:sldMkLst>
      </pc:sldChg>
      <pc:sldChg chg="add">
        <pc:chgData name="HEIDY MUÑOZ SALINAS" userId="S::gestion.calidad@consorciopc.com::679d0cc1-20d6-4592-989b-a056a082cb6a" providerId="AD" clId="Web-{2E34D3A1-BE0D-D527-10EF-0886094433B6}" dt="2025-03-14T20:12:40.271" v="118"/>
        <pc:sldMkLst>
          <pc:docMk/>
          <pc:sldMk cId="1284041241" sldId="974"/>
        </pc:sldMkLst>
      </pc:sldChg>
      <pc:sldChg chg="add">
        <pc:chgData name="HEIDY MUÑOZ SALINAS" userId="S::gestion.calidad@consorciopc.com::679d0cc1-20d6-4592-989b-a056a082cb6a" providerId="AD" clId="Web-{2E34D3A1-BE0D-D527-10EF-0886094433B6}" dt="2025-03-14T20:12:40.380" v="128"/>
        <pc:sldMkLst>
          <pc:docMk/>
          <pc:sldMk cId="2347969860" sldId="979"/>
        </pc:sldMkLst>
      </pc:sldChg>
      <pc:sldChg chg="add">
        <pc:chgData name="HEIDY MUÑOZ SALINAS" userId="S::gestion.calidad@consorciopc.com::679d0cc1-20d6-4592-989b-a056a082cb6a" providerId="AD" clId="Web-{2E34D3A1-BE0D-D527-10EF-0886094433B6}" dt="2025-03-14T20:11:52.332" v="16"/>
        <pc:sldMkLst>
          <pc:docMk/>
          <pc:sldMk cId="0" sldId="1045"/>
        </pc:sldMkLst>
      </pc:sldChg>
      <pc:sldChg chg="add">
        <pc:chgData name="HEIDY MUÑOZ SALINAS" userId="S::gestion.calidad@consorciopc.com::679d0cc1-20d6-4592-989b-a056a082cb6a" providerId="AD" clId="Web-{2E34D3A1-BE0D-D527-10EF-0886094433B6}" dt="2025-03-14T20:11:52.425" v="22"/>
        <pc:sldMkLst>
          <pc:docMk/>
          <pc:sldMk cId="0" sldId="1047"/>
        </pc:sldMkLst>
      </pc:sldChg>
      <pc:sldChg chg="add">
        <pc:chgData name="HEIDY MUÑOZ SALINAS" userId="S::gestion.calidad@consorciopc.com::679d0cc1-20d6-4592-989b-a056a082cb6a" providerId="AD" clId="Web-{2E34D3A1-BE0D-D527-10EF-0886094433B6}" dt="2025-03-14T20:11:22.752" v="6"/>
        <pc:sldMkLst>
          <pc:docMk/>
          <pc:sldMk cId="3888107432" sldId="1056"/>
        </pc:sldMkLst>
      </pc:sldChg>
      <pc:sldChg chg="add">
        <pc:chgData name="HEIDY MUÑOZ SALINAS" userId="S::gestion.calidad@consorciopc.com::679d0cc1-20d6-4592-989b-a056a082cb6a" providerId="AD" clId="Web-{2E34D3A1-BE0D-D527-10EF-0886094433B6}" dt="2025-03-14T20:11:22.612" v="0"/>
        <pc:sldMkLst>
          <pc:docMk/>
          <pc:sldMk cId="507137960" sldId="1338"/>
        </pc:sldMkLst>
      </pc:sldChg>
      <pc:sldChg chg="add">
        <pc:chgData name="HEIDY MUÑOZ SALINAS" userId="S::gestion.calidad@consorciopc.com::679d0cc1-20d6-4592-989b-a056a082cb6a" providerId="AD" clId="Web-{2E34D3A1-BE0D-D527-10EF-0886094433B6}" dt="2025-03-14T20:11:22.721" v="5"/>
        <pc:sldMkLst>
          <pc:docMk/>
          <pc:sldMk cId="1266324134" sldId="1342"/>
        </pc:sldMkLst>
      </pc:sldChg>
      <pc:sldChg chg="add">
        <pc:chgData name="HEIDY MUÑOZ SALINAS" userId="S::gestion.calidad@consorciopc.com::679d0cc1-20d6-4592-989b-a056a082cb6a" providerId="AD" clId="Web-{2E34D3A1-BE0D-D527-10EF-0886094433B6}" dt="2025-03-14T20:11:52.253" v="11"/>
        <pc:sldMkLst>
          <pc:docMk/>
          <pc:sldMk cId="0" sldId="1407"/>
        </pc:sldMkLst>
      </pc:sldChg>
      <pc:sldChg chg="add">
        <pc:chgData name="HEIDY MUÑOZ SALINAS" userId="S::gestion.calidad@consorciopc.com::679d0cc1-20d6-4592-989b-a056a082cb6a" providerId="AD" clId="Web-{2E34D3A1-BE0D-D527-10EF-0886094433B6}" dt="2025-03-14T20:11:53.019" v="48"/>
        <pc:sldMkLst>
          <pc:docMk/>
          <pc:sldMk cId="0" sldId="1572"/>
        </pc:sldMkLst>
      </pc:sldChg>
      <pc:sldChg chg="add">
        <pc:chgData name="HEIDY MUÑOZ SALINAS" userId="S::gestion.calidad@consorciopc.com::679d0cc1-20d6-4592-989b-a056a082cb6a" providerId="AD" clId="Web-{2E34D3A1-BE0D-D527-10EF-0886094433B6}" dt="2025-03-14T20:11:53.113" v="53"/>
        <pc:sldMkLst>
          <pc:docMk/>
          <pc:sldMk cId="0" sldId="1573"/>
        </pc:sldMkLst>
      </pc:sldChg>
      <pc:sldChg chg="add">
        <pc:chgData name="HEIDY MUÑOZ SALINAS" userId="S::gestion.calidad@consorciopc.com::679d0cc1-20d6-4592-989b-a056a082cb6a" providerId="AD" clId="Web-{2E34D3A1-BE0D-D527-10EF-0886094433B6}" dt="2025-03-14T20:11:53.035" v="49"/>
        <pc:sldMkLst>
          <pc:docMk/>
          <pc:sldMk cId="0" sldId="1578"/>
        </pc:sldMkLst>
      </pc:sldChg>
      <pc:sldChg chg="add">
        <pc:chgData name="HEIDY MUÑOZ SALINAS" userId="S::gestion.calidad@consorciopc.com::679d0cc1-20d6-4592-989b-a056a082cb6a" providerId="AD" clId="Web-{2E34D3A1-BE0D-D527-10EF-0886094433B6}" dt="2025-03-14T20:11:53.128" v="54"/>
        <pc:sldMkLst>
          <pc:docMk/>
          <pc:sldMk cId="0" sldId="1579"/>
        </pc:sldMkLst>
      </pc:sldChg>
      <pc:sldChg chg="add">
        <pc:chgData name="HEIDY MUÑOZ SALINAS" userId="S::gestion.calidad@consorciopc.com::679d0cc1-20d6-4592-989b-a056a082cb6a" providerId="AD" clId="Web-{2E34D3A1-BE0D-D527-10EF-0886094433B6}" dt="2025-03-14T20:11:52.785" v="39"/>
        <pc:sldMkLst>
          <pc:docMk/>
          <pc:sldMk cId="0" sldId="1614"/>
        </pc:sldMkLst>
      </pc:sldChg>
      <pc:sldChg chg="add">
        <pc:chgData name="HEIDY MUÑOZ SALINAS" userId="S::gestion.calidad@consorciopc.com::679d0cc1-20d6-4592-989b-a056a082cb6a" providerId="AD" clId="Web-{2E34D3A1-BE0D-D527-10EF-0886094433B6}" dt="2025-03-14T20:11:52.863" v="41"/>
        <pc:sldMkLst>
          <pc:docMk/>
          <pc:sldMk cId="0" sldId="1616"/>
        </pc:sldMkLst>
      </pc:sldChg>
      <pc:sldChg chg="add">
        <pc:chgData name="HEIDY MUÑOZ SALINAS" userId="S::gestion.calidad@consorciopc.com::679d0cc1-20d6-4592-989b-a056a082cb6a" providerId="AD" clId="Web-{2E34D3A1-BE0D-D527-10EF-0886094433B6}" dt="2025-03-14T20:11:52.878" v="42"/>
        <pc:sldMkLst>
          <pc:docMk/>
          <pc:sldMk cId="0" sldId="1617"/>
        </pc:sldMkLst>
      </pc:sldChg>
      <pc:sldChg chg="add">
        <pc:chgData name="HEIDY MUÑOZ SALINAS" userId="S::gestion.calidad@consorciopc.com::679d0cc1-20d6-4592-989b-a056a082cb6a" providerId="AD" clId="Web-{2E34D3A1-BE0D-D527-10EF-0886094433B6}" dt="2025-03-14T20:11:52.910" v="43"/>
        <pc:sldMkLst>
          <pc:docMk/>
          <pc:sldMk cId="0" sldId="1618"/>
        </pc:sldMkLst>
      </pc:sldChg>
      <pc:sldChg chg="add">
        <pc:chgData name="HEIDY MUÑOZ SALINAS" userId="S::gestion.calidad@consorciopc.com::679d0cc1-20d6-4592-989b-a056a082cb6a" providerId="AD" clId="Web-{2E34D3A1-BE0D-D527-10EF-0886094433B6}" dt="2025-03-14T20:11:52.941" v="44"/>
        <pc:sldMkLst>
          <pc:docMk/>
          <pc:sldMk cId="0" sldId="1619"/>
        </pc:sldMkLst>
      </pc:sldChg>
      <pc:sldChg chg="add">
        <pc:chgData name="HEIDY MUÑOZ SALINAS" userId="S::gestion.calidad@consorciopc.com::679d0cc1-20d6-4592-989b-a056a082cb6a" providerId="AD" clId="Web-{2E34D3A1-BE0D-D527-10EF-0886094433B6}" dt="2025-03-14T20:11:52.457" v="25"/>
        <pc:sldMkLst>
          <pc:docMk/>
          <pc:sldMk cId="0" sldId="1635"/>
        </pc:sldMkLst>
      </pc:sldChg>
      <pc:sldChg chg="add">
        <pc:chgData name="HEIDY MUÑOZ SALINAS" userId="S::gestion.calidad@consorciopc.com::679d0cc1-20d6-4592-989b-a056a082cb6a" providerId="AD" clId="Web-{2E34D3A1-BE0D-D527-10EF-0886094433B6}" dt="2025-03-14T20:11:52.378" v="19"/>
        <pc:sldMkLst>
          <pc:docMk/>
          <pc:sldMk cId="0" sldId="1636"/>
        </pc:sldMkLst>
      </pc:sldChg>
      <pc:sldChg chg="add">
        <pc:chgData name="HEIDY MUÑOZ SALINAS" userId="S::gestion.calidad@consorciopc.com::679d0cc1-20d6-4592-989b-a056a082cb6a" providerId="AD" clId="Web-{2E34D3A1-BE0D-D527-10EF-0886094433B6}" dt="2025-03-14T20:11:52.472" v="27"/>
        <pc:sldMkLst>
          <pc:docMk/>
          <pc:sldMk cId="3828802350" sldId="1637"/>
        </pc:sldMkLst>
      </pc:sldChg>
      <pc:sldChg chg="add">
        <pc:chgData name="HEIDY MUÑOZ SALINAS" userId="S::gestion.calidad@consorciopc.com::679d0cc1-20d6-4592-989b-a056a082cb6a" providerId="AD" clId="Web-{2E34D3A1-BE0D-D527-10EF-0886094433B6}" dt="2025-03-14T20:11:54.113" v="92"/>
        <pc:sldMkLst>
          <pc:docMk/>
          <pc:sldMk cId="0" sldId="1662"/>
        </pc:sldMkLst>
      </pc:sldChg>
      <pc:sldChg chg="add">
        <pc:chgData name="HEIDY MUÑOZ SALINAS" userId="S::gestion.calidad@consorciopc.com::679d0cc1-20d6-4592-989b-a056a082cb6a" providerId="AD" clId="Web-{2E34D3A1-BE0D-D527-10EF-0886094433B6}" dt="2025-03-14T20:11:54.129" v="93"/>
        <pc:sldMkLst>
          <pc:docMk/>
          <pc:sldMk cId="0" sldId="1663"/>
        </pc:sldMkLst>
      </pc:sldChg>
      <pc:sldChg chg="add">
        <pc:chgData name="HEIDY MUÑOZ SALINAS" userId="S::gestion.calidad@consorciopc.com::679d0cc1-20d6-4592-989b-a056a082cb6a" providerId="AD" clId="Web-{2E34D3A1-BE0D-D527-10EF-0886094433B6}" dt="2025-03-14T20:11:54.160" v="94"/>
        <pc:sldMkLst>
          <pc:docMk/>
          <pc:sldMk cId="0" sldId="1664"/>
        </pc:sldMkLst>
      </pc:sldChg>
      <pc:sldChg chg="add">
        <pc:chgData name="HEIDY MUÑOZ SALINAS" userId="S::gestion.calidad@consorciopc.com::679d0cc1-20d6-4592-989b-a056a082cb6a" providerId="AD" clId="Web-{2E34D3A1-BE0D-D527-10EF-0886094433B6}" dt="2025-03-14T20:11:54.316" v="96"/>
        <pc:sldMkLst>
          <pc:docMk/>
          <pc:sldMk cId="0" sldId="1665"/>
        </pc:sldMkLst>
      </pc:sldChg>
      <pc:sldChg chg="add">
        <pc:chgData name="HEIDY MUÑOZ SALINAS" userId="S::gestion.calidad@consorciopc.com::679d0cc1-20d6-4592-989b-a056a082cb6a" providerId="AD" clId="Web-{2E34D3A1-BE0D-D527-10EF-0886094433B6}" dt="2025-03-14T20:11:52.441" v="24"/>
        <pc:sldMkLst>
          <pc:docMk/>
          <pc:sldMk cId="3514632084" sldId="1666"/>
        </pc:sldMkLst>
      </pc:sldChg>
      <pc:sldChg chg="add">
        <pc:chgData name="HEIDY MUÑOZ SALINAS" userId="S::gestion.calidad@consorciopc.com::679d0cc1-20d6-4592-989b-a056a082cb6a" providerId="AD" clId="Web-{2E34D3A1-BE0D-D527-10EF-0886094433B6}" dt="2025-03-14T20:11:54.472" v="102"/>
        <pc:sldMkLst>
          <pc:docMk/>
          <pc:sldMk cId="0" sldId="1707"/>
        </pc:sldMkLst>
      </pc:sldChg>
      <pc:sldChg chg="add">
        <pc:chgData name="HEIDY MUÑOZ SALINAS" userId="S::gestion.calidad@consorciopc.com::679d0cc1-20d6-4592-989b-a056a082cb6a" providerId="AD" clId="Web-{2E34D3A1-BE0D-D527-10EF-0886094433B6}" dt="2025-03-14T20:11:54.566" v="104"/>
        <pc:sldMkLst>
          <pc:docMk/>
          <pc:sldMk cId="0" sldId="1708"/>
        </pc:sldMkLst>
      </pc:sldChg>
      <pc:sldChg chg="add">
        <pc:chgData name="HEIDY MUÑOZ SALINAS" userId="S::gestion.calidad@consorciopc.com::679d0cc1-20d6-4592-989b-a056a082cb6a" providerId="AD" clId="Web-{2E34D3A1-BE0D-D527-10EF-0886094433B6}" dt="2025-03-14T20:11:54.660" v="106"/>
        <pc:sldMkLst>
          <pc:docMk/>
          <pc:sldMk cId="0" sldId="1709"/>
        </pc:sldMkLst>
      </pc:sldChg>
      <pc:sldChg chg="add">
        <pc:chgData name="HEIDY MUÑOZ SALINAS" userId="S::gestion.calidad@consorciopc.com::679d0cc1-20d6-4592-989b-a056a082cb6a" providerId="AD" clId="Web-{2E34D3A1-BE0D-D527-10EF-0886094433B6}" dt="2025-03-14T20:11:54.738" v="108"/>
        <pc:sldMkLst>
          <pc:docMk/>
          <pc:sldMk cId="0" sldId="1710"/>
        </pc:sldMkLst>
      </pc:sldChg>
      <pc:sldChg chg="add">
        <pc:chgData name="HEIDY MUÑOZ SALINAS" userId="S::gestion.calidad@consorciopc.com::679d0cc1-20d6-4592-989b-a056a082cb6a" providerId="AD" clId="Web-{2E34D3A1-BE0D-D527-10EF-0886094433B6}" dt="2025-03-14T20:11:54.832" v="110"/>
        <pc:sldMkLst>
          <pc:docMk/>
          <pc:sldMk cId="0" sldId="1711"/>
        </pc:sldMkLst>
      </pc:sldChg>
      <pc:sldChg chg="add">
        <pc:chgData name="HEIDY MUÑOZ SALINAS" userId="S::gestion.calidad@consorciopc.com::679d0cc1-20d6-4592-989b-a056a082cb6a" providerId="AD" clId="Web-{2E34D3A1-BE0D-D527-10EF-0886094433B6}" dt="2025-03-14T20:11:52.394" v="20"/>
        <pc:sldMkLst>
          <pc:docMk/>
          <pc:sldMk cId="3664068657" sldId="1743"/>
        </pc:sldMkLst>
      </pc:sldChg>
      <pc:sldChg chg="add">
        <pc:chgData name="HEIDY MUÑOZ SALINAS" userId="S::gestion.calidad@consorciopc.com::679d0cc1-20d6-4592-989b-a056a082cb6a" providerId="AD" clId="Web-{2E34D3A1-BE0D-D527-10EF-0886094433B6}" dt="2025-03-14T20:11:52.410" v="21"/>
        <pc:sldMkLst>
          <pc:docMk/>
          <pc:sldMk cId="3737552795" sldId="1745"/>
        </pc:sldMkLst>
      </pc:sldChg>
      <pc:sldChg chg="add">
        <pc:chgData name="HEIDY MUÑOZ SALINAS" userId="S::gestion.calidad@consorciopc.com::679d0cc1-20d6-4592-989b-a056a082cb6a" providerId="AD" clId="Web-{2E34D3A1-BE0D-D527-10EF-0886094433B6}" dt="2025-03-14T20:11:52.269" v="12"/>
        <pc:sldMkLst>
          <pc:docMk/>
          <pc:sldMk cId="0" sldId="1747"/>
        </pc:sldMkLst>
      </pc:sldChg>
      <pc:sldChg chg="add">
        <pc:chgData name="HEIDY MUÑOZ SALINAS" userId="S::gestion.calidad@consorciopc.com::679d0cc1-20d6-4592-989b-a056a082cb6a" providerId="AD" clId="Web-{2E34D3A1-BE0D-D527-10EF-0886094433B6}" dt="2025-03-14T20:11:52.769" v="38"/>
        <pc:sldMkLst>
          <pc:docMk/>
          <pc:sldMk cId="2693219365" sldId="1748"/>
        </pc:sldMkLst>
      </pc:sldChg>
      <pc:sldChg chg="add">
        <pc:chgData name="HEIDY MUÑOZ SALINAS" userId="S::gestion.calidad@consorciopc.com::679d0cc1-20d6-4592-989b-a056a082cb6a" providerId="AD" clId="Web-{2E34D3A1-BE0D-D527-10EF-0886094433B6}" dt="2025-03-14T20:11:52.972" v="45"/>
        <pc:sldMkLst>
          <pc:docMk/>
          <pc:sldMk cId="0" sldId="1749"/>
        </pc:sldMkLst>
      </pc:sldChg>
      <pc:sldChg chg="add">
        <pc:chgData name="HEIDY MUÑOZ SALINAS" userId="S::gestion.calidad@consorciopc.com::679d0cc1-20d6-4592-989b-a056a082cb6a" providerId="AD" clId="Web-{2E34D3A1-BE0D-D527-10EF-0886094433B6}" dt="2025-03-14T20:11:52.988" v="46"/>
        <pc:sldMkLst>
          <pc:docMk/>
          <pc:sldMk cId="0" sldId="1750"/>
        </pc:sldMkLst>
      </pc:sldChg>
      <pc:sldChg chg="add">
        <pc:chgData name="HEIDY MUÑOZ SALINAS" userId="S::gestion.calidad@consorciopc.com::679d0cc1-20d6-4592-989b-a056a082cb6a" providerId="AD" clId="Web-{2E34D3A1-BE0D-D527-10EF-0886094433B6}" dt="2025-03-14T20:11:53.003" v="47"/>
        <pc:sldMkLst>
          <pc:docMk/>
          <pc:sldMk cId="0" sldId="1751"/>
        </pc:sldMkLst>
      </pc:sldChg>
      <pc:sldChg chg="add">
        <pc:chgData name="HEIDY MUÑOZ SALINAS" userId="S::gestion.calidad@consorciopc.com::679d0cc1-20d6-4592-989b-a056a082cb6a" providerId="AD" clId="Web-{2E34D3A1-BE0D-D527-10EF-0886094433B6}" dt="2025-03-14T20:11:53.050" v="50"/>
        <pc:sldMkLst>
          <pc:docMk/>
          <pc:sldMk cId="0" sldId="1752"/>
        </pc:sldMkLst>
      </pc:sldChg>
      <pc:sldChg chg="add">
        <pc:chgData name="HEIDY MUÑOZ SALINAS" userId="S::gestion.calidad@consorciopc.com::679d0cc1-20d6-4592-989b-a056a082cb6a" providerId="AD" clId="Web-{2E34D3A1-BE0D-D527-10EF-0886094433B6}" dt="2025-03-14T20:11:53.066" v="51"/>
        <pc:sldMkLst>
          <pc:docMk/>
          <pc:sldMk cId="0" sldId="1753"/>
        </pc:sldMkLst>
      </pc:sldChg>
      <pc:sldChg chg="add">
        <pc:chgData name="HEIDY MUÑOZ SALINAS" userId="S::gestion.calidad@consorciopc.com::679d0cc1-20d6-4592-989b-a056a082cb6a" providerId="AD" clId="Web-{2E34D3A1-BE0D-D527-10EF-0886094433B6}" dt="2025-03-14T20:11:53.097" v="52"/>
        <pc:sldMkLst>
          <pc:docMk/>
          <pc:sldMk cId="0" sldId="1754"/>
        </pc:sldMkLst>
      </pc:sldChg>
      <pc:sldChg chg="add">
        <pc:chgData name="HEIDY MUÑOZ SALINAS" userId="S::gestion.calidad@consorciopc.com::679d0cc1-20d6-4592-989b-a056a082cb6a" providerId="AD" clId="Web-{2E34D3A1-BE0D-D527-10EF-0886094433B6}" dt="2025-03-14T20:11:53.144" v="55"/>
        <pc:sldMkLst>
          <pc:docMk/>
          <pc:sldMk cId="0" sldId="1755"/>
        </pc:sldMkLst>
      </pc:sldChg>
      <pc:sldChg chg="add">
        <pc:chgData name="HEIDY MUÑOZ SALINAS" userId="S::gestion.calidad@consorciopc.com::679d0cc1-20d6-4592-989b-a056a082cb6a" providerId="AD" clId="Web-{2E34D3A1-BE0D-D527-10EF-0886094433B6}" dt="2025-03-14T20:11:53.160" v="56"/>
        <pc:sldMkLst>
          <pc:docMk/>
          <pc:sldMk cId="0" sldId="1756"/>
        </pc:sldMkLst>
      </pc:sldChg>
      <pc:sldChg chg="add">
        <pc:chgData name="HEIDY MUÑOZ SALINAS" userId="S::gestion.calidad@consorciopc.com::679d0cc1-20d6-4592-989b-a056a082cb6a" providerId="AD" clId="Web-{2E34D3A1-BE0D-D527-10EF-0886094433B6}" dt="2025-03-14T20:11:54.410" v="101"/>
        <pc:sldMkLst>
          <pc:docMk/>
          <pc:sldMk cId="2158348272" sldId="1767"/>
        </pc:sldMkLst>
      </pc:sldChg>
      <pc:sldChg chg="add">
        <pc:chgData name="HEIDY MUÑOZ SALINAS" userId="S::gestion.calidad@consorciopc.com::679d0cc1-20d6-4592-989b-a056a082cb6a" providerId="AD" clId="Web-{2E34D3A1-BE0D-D527-10EF-0886094433B6}" dt="2025-03-14T20:11:53.941" v="86"/>
        <pc:sldMkLst>
          <pc:docMk/>
          <pc:sldMk cId="0" sldId="1787"/>
        </pc:sldMkLst>
      </pc:sldChg>
      <pc:sldChg chg="add">
        <pc:chgData name="HEIDY MUÑOZ SALINAS" userId="S::gestion.calidad@consorciopc.com::679d0cc1-20d6-4592-989b-a056a082cb6a" providerId="AD" clId="Web-{2E34D3A1-BE0D-D527-10EF-0886094433B6}" dt="2025-03-14T20:11:53.972" v="87"/>
        <pc:sldMkLst>
          <pc:docMk/>
          <pc:sldMk cId="0" sldId="1788"/>
        </pc:sldMkLst>
      </pc:sldChg>
      <pc:sldChg chg="add">
        <pc:chgData name="HEIDY MUÑOZ SALINAS" userId="S::gestion.calidad@consorciopc.com::679d0cc1-20d6-4592-989b-a056a082cb6a" providerId="AD" clId="Web-{2E34D3A1-BE0D-D527-10EF-0886094433B6}" dt="2025-03-14T20:11:54.035" v="89"/>
        <pc:sldMkLst>
          <pc:docMk/>
          <pc:sldMk cId="0" sldId="1789"/>
        </pc:sldMkLst>
      </pc:sldChg>
      <pc:sldChg chg="add">
        <pc:chgData name="HEIDY MUÑOZ SALINAS" userId="S::gestion.calidad@consorciopc.com::679d0cc1-20d6-4592-989b-a056a082cb6a" providerId="AD" clId="Web-{2E34D3A1-BE0D-D527-10EF-0886094433B6}" dt="2025-03-14T20:11:54.097" v="91"/>
        <pc:sldMkLst>
          <pc:docMk/>
          <pc:sldMk cId="0" sldId="1790"/>
        </pc:sldMkLst>
      </pc:sldChg>
      <pc:sldChg chg="add">
        <pc:chgData name="HEIDY MUÑOZ SALINAS" userId="S::gestion.calidad@consorciopc.com::679d0cc1-20d6-4592-989b-a056a082cb6a" providerId="AD" clId="Web-{2E34D3A1-BE0D-D527-10EF-0886094433B6}" dt="2025-03-14T20:11:53.628" v="77"/>
        <pc:sldMkLst>
          <pc:docMk/>
          <pc:sldMk cId="0" sldId="1804"/>
        </pc:sldMkLst>
      </pc:sldChg>
      <pc:sldChg chg="add">
        <pc:chgData name="HEIDY MUÑOZ SALINAS" userId="S::gestion.calidad@consorciopc.com::679d0cc1-20d6-4592-989b-a056a082cb6a" providerId="AD" clId="Web-{2E34D3A1-BE0D-D527-10EF-0886094433B6}" dt="2025-03-14T20:11:53.675" v="78"/>
        <pc:sldMkLst>
          <pc:docMk/>
          <pc:sldMk cId="0" sldId="1805"/>
        </pc:sldMkLst>
      </pc:sldChg>
      <pc:sldChg chg="add">
        <pc:chgData name="HEIDY MUÑOZ SALINAS" userId="S::gestion.calidad@consorciopc.com::679d0cc1-20d6-4592-989b-a056a082cb6a" providerId="AD" clId="Web-{2E34D3A1-BE0D-D527-10EF-0886094433B6}" dt="2025-03-14T20:11:53.738" v="80"/>
        <pc:sldMkLst>
          <pc:docMk/>
          <pc:sldMk cId="0" sldId="1806"/>
        </pc:sldMkLst>
      </pc:sldChg>
      <pc:sldChg chg="add">
        <pc:chgData name="HEIDY MUÑOZ SALINAS" userId="S::gestion.calidad@consorciopc.com::679d0cc1-20d6-4592-989b-a056a082cb6a" providerId="AD" clId="Web-{2E34D3A1-BE0D-D527-10EF-0886094433B6}" dt="2025-03-14T20:11:53.769" v="81"/>
        <pc:sldMkLst>
          <pc:docMk/>
          <pc:sldMk cId="0" sldId="1807"/>
        </pc:sldMkLst>
      </pc:sldChg>
      <pc:sldChg chg="add">
        <pc:chgData name="HEIDY MUÑOZ SALINAS" userId="S::gestion.calidad@consorciopc.com::679d0cc1-20d6-4592-989b-a056a082cb6a" providerId="AD" clId="Web-{2E34D3A1-BE0D-D527-10EF-0886094433B6}" dt="2025-03-14T20:11:53.832" v="83"/>
        <pc:sldMkLst>
          <pc:docMk/>
          <pc:sldMk cId="0" sldId="1808"/>
        </pc:sldMkLst>
      </pc:sldChg>
      <pc:sldChg chg="add">
        <pc:chgData name="HEIDY MUÑOZ SALINAS" userId="S::gestion.calidad@consorciopc.com::679d0cc1-20d6-4592-989b-a056a082cb6a" providerId="AD" clId="Web-{2E34D3A1-BE0D-D527-10EF-0886094433B6}" dt="2025-03-14T20:11:53.878" v="84"/>
        <pc:sldMkLst>
          <pc:docMk/>
          <pc:sldMk cId="0" sldId="1809"/>
        </pc:sldMkLst>
      </pc:sldChg>
      <pc:sldChg chg="add">
        <pc:chgData name="HEIDY MUÑOZ SALINAS" userId="S::gestion.calidad@consorciopc.com::679d0cc1-20d6-4592-989b-a056a082cb6a" providerId="AD" clId="Web-{2E34D3A1-BE0D-D527-10EF-0886094433B6}" dt="2025-03-14T20:11:54.363" v="98"/>
        <pc:sldMkLst>
          <pc:docMk/>
          <pc:sldMk cId="0" sldId="1810"/>
        </pc:sldMkLst>
      </pc:sldChg>
      <pc:sldChg chg="add">
        <pc:chgData name="HEIDY MUÑOZ SALINAS" userId="S::gestion.calidad@consorciopc.com::679d0cc1-20d6-4592-989b-a056a082cb6a" providerId="AD" clId="Web-{2E34D3A1-BE0D-D527-10EF-0886094433B6}" dt="2025-03-14T20:11:52.691" v="35"/>
        <pc:sldMkLst>
          <pc:docMk/>
          <pc:sldMk cId="813698267" sldId="1837"/>
        </pc:sldMkLst>
      </pc:sldChg>
      <pc:sldChg chg="add">
        <pc:chgData name="HEIDY MUÑOZ SALINAS" userId="S::gestion.calidad@consorciopc.com::679d0cc1-20d6-4592-989b-a056a082cb6a" providerId="AD" clId="Web-{2E34D3A1-BE0D-D527-10EF-0886094433B6}" dt="2025-03-14T20:11:53.175" v="57"/>
        <pc:sldMkLst>
          <pc:docMk/>
          <pc:sldMk cId="0" sldId="1849"/>
        </pc:sldMkLst>
      </pc:sldChg>
      <pc:sldChg chg="add">
        <pc:chgData name="HEIDY MUÑOZ SALINAS" userId="S::gestion.calidad@consorciopc.com::679d0cc1-20d6-4592-989b-a056a082cb6a" providerId="AD" clId="Web-{2E34D3A1-BE0D-D527-10EF-0886094433B6}" dt="2025-03-14T20:11:53.191" v="58"/>
        <pc:sldMkLst>
          <pc:docMk/>
          <pc:sldMk cId="0" sldId="1850"/>
        </pc:sldMkLst>
      </pc:sldChg>
      <pc:sldChg chg="add">
        <pc:chgData name="HEIDY MUÑOZ SALINAS" userId="S::gestion.calidad@consorciopc.com::679d0cc1-20d6-4592-989b-a056a082cb6a" providerId="AD" clId="Web-{2E34D3A1-BE0D-D527-10EF-0886094433B6}" dt="2025-03-14T20:11:53.207" v="59"/>
        <pc:sldMkLst>
          <pc:docMk/>
          <pc:sldMk cId="0" sldId="1851"/>
        </pc:sldMkLst>
      </pc:sldChg>
      <pc:sldChg chg="add">
        <pc:chgData name="HEIDY MUÑOZ SALINAS" userId="S::gestion.calidad@consorciopc.com::679d0cc1-20d6-4592-989b-a056a082cb6a" providerId="AD" clId="Web-{2E34D3A1-BE0D-D527-10EF-0886094433B6}" dt="2025-03-14T20:11:53.238" v="60"/>
        <pc:sldMkLst>
          <pc:docMk/>
          <pc:sldMk cId="0" sldId="1852"/>
        </pc:sldMkLst>
      </pc:sldChg>
      <pc:sldChg chg="add">
        <pc:chgData name="HEIDY MUÑOZ SALINAS" userId="S::gestion.calidad@consorciopc.com::679d0cc1-20d6-4592-989b-a056a082cb6a" providerId="AD" clId="Web-{2E34D3A1-BE0D-D527-10EF-0886094433B6}" dt="2025-03-14T20:11:53.253" v="61"/>
        <pc:sldMkLst>
          <pc:docMk/>
          <pc:sldMk cId="0" sldId="1853"/>
        </pc:sldMkLst>
      </pc:sldChg>
      <pc:sldChg chg="add">
        <pc:chgData name="HEIDY MUÑOZ SALINAS" userId="S::gestion.calidad@consorciopc.com::679d0cc1-20d6-4592-989b-a056a082cb6a" providerId="AD" clId="Web-{2E34D3A1-BE0D-D527-10EF-0886094433B6}" dt="2025-03-14T20:11:53.269" v="62"/>
        <pc:sldMkLst>
          <pc:docMk/>
          <pc:sldMk cId="0" sldId="1854"/>
        </pc:sldMkLst>
      </pc:sldChg>
      <pc:sldChg chg="add">
        <pc:chgData name="HEIDY MUÑOZ SALINAS" userId="S::gestion.calidad@consorciopc.com::679d0cc1-20d6-4592-989b-a056a082cb6a" providerId="AD" clId="Web-{2E34D3A1-BE0D-D527-10EF-0886094433B6}" dt="2025-03-14T20:11:22.831" v="9"/>
        <pc:sldMkLst>
          <pc:docMk/>
          <pc:sldMk cId="4022171205" sldId="1856"/>
        </pc:sldMkLst>
      </pc:sldChg>
      <pc:sldChg chg="add">
        <pc:chgData name="HEIDY MUÑOZ SALINAS" userId="S::gestion.calidad@consorciopc.com::679d0cc1-20d6-4592-989b-a056a082cb6a" providerId="AD" clId="Web-{2E34D3A1-BE0D-D527-10EF-0886094433B6}" dt="2025-03-14T20:11:22.862" v="10"/>
        <pc:sldMkLst>
          <pc:docMk/>
          <pc:sldMk cId="1051738445" sldId="1857"/>
        </pc:sldMkLst>
      </pc:sldChg>
      <pc:sldChg chg="add">
        <pc:chgData name="HEIDY MUÑOZ SALINAS" userId="S::gestion.calidad@consorciopc.com::679d0cc1-20d6-4592-989b-a056a082cb6a" providerId="AD" clId="Web-{2E34D3A1-BE0D-D527-10EF-0886094433B6}" dt="2025-03-14T20:11:22.706" v="4"/>
        <pc:sldMkLst>
          <pc:docMk/>
          <pc:sldMk cId="3976706697" sldId="1860"/>
        </pc:sldMkLst>
      </pc:sldChg>
      <pc:sldChg chg="add">
        <pc:chgData name="HEIDY MUÑOZ SALINAS" userId="S::gestion.calidad@consorciopc.com::679d0cc1-20d6-4592-989b-a056a082cb6a" providerId="AD" clId="Web-{2E34D3A1-BE0D-D527-10EF-0886094433B6}" dt="2025-03-14T20:11:22.799" v="8"/>
        <pc:sldMkLst>
          <pc:docMk/>
          <pc:sldMk cId="2709522188" sldId="1862"/>
        </pc:sldMkLst>
      </pc:sldChg>
      <pc:sldChg chg="add">
        <pc:chgData name="HEIDY MUÑOZ SALINAS" userId="S::gestion.calidad@consorciopc.com::679d0cc1-20d6-4592-989b-a056a082cb6a" providerId="AD" clId="Web-{2E34D3A1-BE0D-D527-10EF-0886094433B6}" dt="2025-03-14T20:11:22.784" v="7"/>
        <pc:sldMkLst>
          <pc:docMk/>
          <pc:sldMk cId="1296641471" sldId="1863"/>
        </pc:sldMkLst>
      </pc:sldChg>
      <pc:sldChg chg="add">
        <pc:chgData name="HEIDY MUÑOZ SALINAS" userId="S::gestion.calidad@consorciopc.com::679d0cc1-20d6-4592-989b-a056a082cb6a" providerId="AD" clId="Web-{2E34D3A1-BE0D-D527-10EF-0886094433B6}" dt="2025-03-14T20:11:22.659" v="2"/>
        <pc:sldMkLst>
          <pc:docMk/>
          <pc:sldMk cId="1577985284" sldId="1865"/>
        </pc:sldMkLst>
      </pc:sldChg>
      <pc:sldChg chg="add">
        <pc:chgData name="HEIDY MUÑOZ SALINAS" userId="S::gestion.calidad@consorciopc.com::679d0cc1-20d6-4592-989b-a056a082cb6a" providerId="AD" clId="Web-{2E34D3A1-BE0D-D527-10EF-0886094433B6}" dt="2025-03-14T20:11:22.643" v="1"/>
        <pc:sldMkLst>
          <pc:docMk/>
          <pc:sldMk cId="371052512" sldId="1866"/>
        </pc:sldMkLst>
      </pc:sldChg>
      <pc:sldChg chg="add">
        <pc:chgData name="HEIDY MUÑOZ SALINAS" userId="S::gestion.calidad@consorciopc.com::679d0cc1-20d6-4592-989b-a056a082cb6a" providerId="AD" clId="Web-{2E34D3A1-BE0D-D527-10EF-0886094433B6}" dt="2025-03-14T20:11:22.674" v="3"/>
        <pc:sldMkLst>
          <pc:docMk/>
          <pc:sldMk cId="2096961225" sldId="1867"/>
        </pc:sldMkLst>
      </pc:sldChg>
      <pc:sldChg chg="add">
        <pc:chgData name="HEIDY MUÑOZ SALINAS" userId="S::gestion.calidad@consorciopc.com::679d0cc1-20d6-4592-989b-a056a082cb6a" providerId="AD" clId="Web-{2E34D3A1-BE0D-D527-10EF-0886094433B6}" dt="2025-03-14T20:11:53.300" v="63"/>
        <pc:sldMkLst>
          <pc:docMk/>
          <pc:sldMk cId="0" sldId="1877"/>
        </pc:sldMkLst>
      </pc:sldChg>
      <pc:sldChg chg="add">
        <pc:chgData name="HEIDY MUÑOZ SALINAS" userId="S::gestion.calidad@consorciopc.com::679d0cc1-20d6-4592-989b-a056a082cb6a" providerId="AD" clId="Web-{2E34D3A1-BE0D-D527-10EF-0886094433B6}" dt="2025-03-14T20:11:53.332" v="64"/>
        <pc:sldMkLst>
          <pc:docMk/>
          <pc:sldMk cId="0" sldId="1878"/>
        </pc:sldMkLst>
      </pc:sldChg>
      <pc:sldChg chg="add">
        <pc:chgData name="HEIDY MUÑOZ SALINAS" userId="S::gestion.calidad@consorciopc.com::679d0cc1-20d6-4592-989b-a056a082cb6a" providerId="AD" clId="Web-{2E34D3A1-BE0D-D527-10EF-0886094433B6}" dt="2025-03-14T20:11:52.613" v="32"/>
        <pc:sldMkLst>
          <pc:docMk/>
          <pc:sldMk cId="3158060965" sldId="1908"/>
        </pc:sldMkLst>
      </pc:sldChg>
      <pc:sldChg chg="add">
        <pc:chgData name="HEIDY MUÑOZ SALINAS" userId="S::gestion.calidad@consorciopc.com::679d0cc1-20d6-4592-989b-a056a082cb6a" providerId="AD" clId="Web-{2E34D3A1-BE0D-D527-10EF-0886094433B6}" dt="2025-03-14T20:11:52.738" v="37"/>
        <pc:sldMkLst>
          <pc:docMk/>
          <pc:sldMk cId="3543565175" sldId="1911"/>
        </pc:sldMkLst>
      </pc:sldChg>
      <pc:sldChg chg="add">
        <pc:chgData name="HEIDY MUÑOZ SALINAS" userId="S::gestion.calidad@consorciopc.com::679d0cc1-20d6-4592-989b-a056a082cb6a" providerId="AD" clId="Web-{2E34D3A1-BE0D-D527-10EF-0886094433B6}" dt="2025-03-14T20:11:53.597" v="76"/>
        <pc:sldMkLst>
          <pc:docMk/>
          <pc:sldMk cId="2350468144" sldId="1925"/>
        </pc:sldMkLst>
      </pc:sldChg>
      <pc:sldChg chg="add">
        <pc:chgData name="HEIDY MUÑOZ SALINAS" userId="S::gestion.calidad@consorciopc.com::679d0cc1-20d6-4592-989b-a056a082cb6a" providerId="AD" clId="Web-{2E34D3A1-BE0D-D527-10EF-0886094433B6}" dt="2025-03-14T20:11:52.550" v="29"/>
        <pc:sldMkLst>
          <pc:docMk/>
          <pc:sldMk cId="879173852" sldId="1940"/>
        </pc:sldMkLst>
      </pc:sldChg>
      <pc:sldChg chg="add">
        <pc:chgData name="HEIDY MUÑOZ SALINAS" userId="S::gestion.calidad@consorciopc.com::679d0cc1-20d6-4592-989b-a056a082cb6a" providerId="AD" clId="Web-{2E34D3A1-BE0D-D527-10EF-0886094433B6}" dt="2025-03-14T20:11:52.582" v="31"/>
        <pc:sldMkLst>
          <pc:docMk/>
          <pc:sldMk cId="4082131971" sldId="1941"/>
        </pc:sldMkLst>
      </pc:sldChg>
      <pc:sldChg chg="add">
        <pc:chgData name="HEIDY MUÑOZ SALINAS" userId="S::gestion.calidad@consorciopc.com::679d0cc1-20d6-4592-989b-a056a082cb6a" providerId="AD" clId="Web-{2E34D3A1-BE0D-D527-10EF-0886094433B6}" dt="2025-03-14T20:11:52.628" v="33"/>
        <pc:sldMkLst>
          <pc:docMk/>
          <pc:sldMk cId="494497493" sldId="1942"/>
        </pc:sldMkLst>
      </pc:sldChg>
      <pc:sldChg chg="add">
        <pc:chgData name="HEIDY MUÑOZ SALINAS" userId="S::gestion.calidad@consorciopc.com::679d0cc1-20d6-4592-989b-a056a082cb6a" providerId="AD" clId="Web-{2E34D3A1-BE0D-D527-10EF-0886094433B6}" dt="2025-03-14T20:11:52.644" v="34"/>
        <pc:sldMkLst>
          <pc:docMk/>
          <pc:sldMk cId="2800692327" sldId="1943"/>
        </pc:sldMkLst>
      </pc:sldChg>
      <pc:sldChg chg="add">
        <pc:chgData name="HEIDY MUÑOZ SALINAS" userId="S::gestion.calidad@consorciopc.com::679d0cc1-20d6-4592-989b-a056a082cb6a" providerId="AD" clId="Web-{2E34D3A1-BE0D-D527-10EF-0886094433B6}" dt="2025-03-14T20:11:53.566" v="75"/>
        <pc:sldMkLst>
          <pc:docMk/>
          <pc:sldMk cId="2966235125" sldId="1944"/>
        </pc:sldMkLst>
      </pc:sldChg>
      <pc:sldChg chg="add">
        <pc:chgData name="HEIDY MUÑOZ SALINAS" userId="S::gestion.calidad@consorciopc.com::679d0cc1-20d6-4592-989b-a056a082cb6a" providerId="AD" clId="Web-{2E34D3A1-BE0D-D527-10EF-0886094433B6}" dt="2025-03-14T20:11:54.316" v="97"/>
        <pc:sldMkLst>
          <pc:docMk/>
          <pc:sldMk cId="471505444" sldId="1945"/>
        </pc:sldMkLst>
      </pc:sldChg>
      <pc:sldChg chg="add">
        <pc:chgData name="HEIDY MUÑOZ SALINAS" userId="S::gestion.calidad@consorciopc.com::679d0cc1-20d6-4592-989b-a056a082cb6a" providerId="AD" clId="Web-{2E34D3A1-BE0D-D527-10EF-0886094433B6}" dt="2025-03-14T20:12:40.411" v="130"/>
        <pc:sldMkLst>
          <pc:docMk/>
          <pc:sldMk cId="1002464839" sldId="1953"/>
        </pc:sldMkLst>
      </pc:sldChg>
      <pc:sldChg chg="add">
        <pc:chgData name="HEIDY MUÑOZ SALINAS" userId="S::gestion.calidad@consorciopc.com::679d0cc1-20d6-4592-989b-a056a082cb6a" providerId="AD" clId="Web-{2E34D3A1-BE0D-D527-10EF-0886094433B6}" dt="2025-03-14T20:12:40.427" v="131"/>
        <pc:sldMkLst>
          <pc:docMk/>
          <pc:sldMk cId="4232102832" sldId="1954"/>
        </pc:sldMkLst>
      </pc:sldChg>
      <pc:sldChg chg="add">
        <pc:chgData name="HEIDY MUÑOZ SALINAS" userId="S::gestion.calidad@consorciopc.com::679d0cc1-20d6-4592-989b-a056a082cb6a" providerId="AD" clId="Web-{2E34D3A1-BE0D-D527-10EF-0886094433B6}" dt="2025-03-14T20:12:40.521" v="138"/>
        <pc:sldMkLst>
          <pc:docMk/>
          <pc:sldMk cId="1297616885" sldId="1955"/>
        </pc:sldMkLst>
      </pc:sldChg>
      <pc:sldChg chg="add">
        <pc:chgData name="HEIDY MUÑOZ SALINAS" userId="S::gestion.calidad@consorciopc.com::679d0cc1-20d6-4592-989b-a056a082cb6a" providerId="AD" clId="Web-{2E34D3A1-BE0D-D527-10EF-0886094433B6}" dt="2025-03-14T20:12:40.536" v="140"/>
        <pc:sldMkLst>
          <pc:docMk/>
          <pc:sldMk cId="1706897975" sldId="1956"/>
        </pc:sldMkLst>
      </pc:sldChg>
      <pc:sldChg chg="add">
        <pc:chgData name="HEIDY MUÑOZ SALINAS" userId="S::gestion.calidad@consorciopc.com::679d0cc1-20d6-4592-989b-a056a082cb6a" providerId="AD" clId="Web-{2E34D3A1-BE0D-D527-10EF-0886094433B6}" dt="2025-03-14T20:12:40.552" v="141"/>
        <pc:sldMkLst>
          <pc:docMk/>
          <pc:sldMk cId="243812551" sldId="1957"/>
        </pc:sldMkLst>
      </pc:sldChg>
      <pc:sldChg chg="add">
        <pc:chgData name="HEIDY MUÑOZ SALINAS" userId="S::gestion.calidad@consorciopc.com::679d0cc1-20d6-4592-989b-a056a082cb6a" providerId="AD" clId="Web-{2E34D3A1-BE0D-D527-10EF-0886094433B6}" dt="2025-03-14T20:12:40.568" v="142"/>
        <pc:sldMkLst>
          <pc:docMk/>
          <pc:sldMk cId="3140809554" sldId="1958"/>
        </pc:sldMkLst>
      </pc:sldChg>
      <pc:sldChg chg="add">
        <pc:chgData name="HEIDY MUÑOZ SALINAS" userId="S::gestion.calidad@consorciopc.com::679d0cc1-20d6-4592-989b-a056a082cb6a" providerId="AD" clId="Web-{2E34D3A1-BE0D-D527-10EF-0886094433B6}" dt="2025-03-14T20:12:40.583" v="143"/>
        <pc:sldMkLst>
          <pc:docMk/>
          <pc:sldMk cId="1327288812" sldId="1959"/>
        </pc:sldMkLst>
      </pc:sldChg>
      <pc:sldChg chg="add">
        <pc:chgData name="HEIDY MUÑOZ SALINAS" userId="S::gestion.calidad@consorciopc.com::679d0cc1-20d6-4592-989b-a056a082cb6a" providerId="AD" clId="Web-{2E34D3A1-BE0D-D527-10EF-0886094433B6}" dt="2025-03-14T20:12:40.646" v="148"/>
        <pc:sldMkLst>
          <pc:docMk/>
          <pc:sldMk cId="2940629679" sldId="1960"/>
        </pc:sldMkLst>
      </pc:sldChg>
      <pc:sldChg chg="add">
        <pc:chgData name="HEIDY MUÑOZ SALINAS" userId="S::gestion.calidad@consorciopc.com::679d0cc1-20d6-4592-989b-a056a082cb6a" providerId="AD" clId="Web-{2E34D3A1-BE0D-D527-10EF-0886094433B6}" dt="2025-03-14T20:12:40.755" v="157"/>
        <pc:sldMkLst>
          <pc:docMk/>
          <pc:sldMk cId="199608561" sldId="1964"/>
        </pc:sldMkLst>
      </pc:sldChg>
      <pc:sldChg chg="add">
        <pc:chgData name="HEIDY MUÑOZ SALINAS" userId="S::gestion.calidad@consorciopc.com::679d0cc1-20d6-4592-989b-a056a082cb6a" providerId="AD" clId="Web-{2E34D3A1-BE0D-D527-10EF-0886094433B6}" dt="2025-03-14T20:12:40.864" v="165"/>
        <pc:sldMkLst>
          <pc:docMk/>
          <pc:sldMk cId="507535752" sldId="1965"/>
        </pc:sldMkLst>
      </pc:sldChg>
      <pc:sldChg chg="add">
        <pc:chgData name="HEIDY MUÑOZ SALINAS" userId="S::gestion.calidad@consorciopc.com::679d0cc1-20d6-4592-989b-a056a082cb6a" providerId="AD" clId="Web-{2E34D3A1-BE0D-D527-10EF-0886094433B6}" dt="2025-03-14T20:11:53.347" v="65"/>
        <pc:sldMkLst>
          <pc:docMk/>
          <pc:sldMk cId="0" sldId="1967"/>
        </pc:sldMkLst>
      </pc:sldChg>
      <pc:sldChg chg="add">
        <pc:chgData name="HEIDY MUÑOZ SALINAS" userId="S::gestion.calidad@consorciopc.com::679d0cc1-20d6-4592-989b-a056a082cb6a" providerId="AD" clId="Web-{2E34D3A1-BE0D-D527-10EF-0886094433B6}" dt="2025-03-14T20:11:54.285" v="95"/>
        <pc:sldMkLst>
          <pc:docMk/>
          <pc:sldMk cId="373910799" sldId="1974"/>
        </pc:sldMkLst>
      </pc:sldChg>
      <pc:sldChg chg="add">
        <pc:chgData name="HEIDY MUÑOZ SALINAS" userId="S::gestion.calidad@consorciopc.com::679d0cc1-20d6-4592-989b-a056a082cb6a" providerId="AD" clId="Web-{2E34D3A1-BE0D-D527-10EF-0886094433B6}" dt="2025-03-14T20:12:40.880" v="166"/>
        <pc:sldMkLst>
          <pc:docMk/>
          <pc:sldMk cId="509689875" sldId="2036"/>
        </pc:sldMkLst>
      </pc:sldChg>
      <pc:sldChg chg="add">
        <pc:chgData name="HEIDY MUÑOZ SALINAS" userId="S::gestion.calidad@consorciopc.com::679d0cc1-20d6-4592-989b-a056a082cb6a" providerId="AD" clId="Web-{2E34D3A1-BE0D-D527-10EF-0886094433B6}" dt="2025-03-14T20:12:40.771" v="158"/>
        <pc:sldMkLst>
          <pc:docMk/>
          <pc:sldMk cId="3281415008" sldId="2041"/>
        </pc:sldMkLst>
      </pc:sldChg>
      <pc:sldChg chg="add">
        <pc:chgData name="HEIDY MUÑOZ SALINAS" userId="S::gestion.calidad@consorciopc.com::679d0cc1-20d6-4592-989b-a056a082cb6a" providerId="AD" clId="Web-{2E34D3A1-BE0D-D527-10EF-0886094433B6}" dt="2025-03-14T20:11:53.425" v="69"/>
        <pc:sldMkLst>
          <pc:docMk/>
          <pc:sldMk cId="0" sldId="2060"/>
        </pc:sldMkLst>
      </pc:sldChg>
      <pc:sldChg chg="add">
        <pc:chgData name="HEIDY MUÑOZ SALINAS" userId="S::gestion.calidad@consorciopc.com::679d0cc1-20d6-4592-989b-a056a082cb6a" providerId="AD" clId="Web-{2E34D3A1-BE0D-D527-10EF-0886094433B6}" dt="2025-03-14T20:11:53.410" v="68"/>
        <pc:sldMkLst>
          <pc:docMk/>
          <pc:sldMk cId="0" sldId="2076"/>
        </pc:sldMkLst>
      </pc:sldChg>
      <pc:sldChg chg="add">
        <pc:chgData name="HEIDY MUÑOZ SALINAS" userId="S::gestion.calidad@consorciopc.com::679d0cc1-20d6-4592-989b-a056a082cb6a" providerId="AD" clId="Web-{2E34D3A1-BE0D-D527-10EF-0886094433B6}" dt="2025-03-14T20:11:52.363" v="17"/>
        <pc:sldMkLst>
          <pc:docMk/>
          <pc:sldMk cId="1015559659" sldId="2077"/>
        </pc:sldMkLst>
      </pc:sldChg>
      <pc:sldChg chg="add">
        <pc:chgData name="HEIDY MUÑOZ SALINAS" userId="S::gestion.calidad@consorciopc.com::679d0cc1-20d6-4592-989b-a056a082cb6a" providerId="AD" clId="Web-{2E34D3A1-BE0D-D527-10EF-0886094433B6}" dt="2025-03-14T20:11:52.363" v="18"/>
        <pc:sldMkLst>
          <pc:docMk/>
          <pc:sldMk cId="1772086327" sldId="2078"/>
        </pc:sldMkLst>
      </pc:sldChg>
      <pc:sldChg chg="add">
        <pc:chgData name="HEIDY MUÑOZ SALINAS" userId="S::gestion.calidad@consorciopc.com::679d0cc1-20d6-4592-989b-a056a082cb6a" providerId="AD" clId="Web-{2E34D3A1-BE0D-D527-10EF-0886094433B6}" dt="2025-03-14T20:11:54.363" v="99"/>
        <pc:sldMkLst>
          <pc:docMk/>
          <pc:sldMk cId="274852433" sldId="2081"/>
        </pc:sldMkLst>
      </pc:sldChg>
      <pc:sldChg chg="add">
        <pc:chgData name="HEIDY MUÑOZ SALINAS" userId="S::gestion.calidad@consorciopc.com::679d0cc1-20d6-4592-989b-a056a082cb6a" providerId="AD" clId="Web-{2E34D3A1-BE0D-D527-10EF-0886094433B6}" dt="2025-03-14T20:11:52.285" v="13"/>
        <pc:sldMkLst>
          <pc:docMk/>
          <pc:sldMk cId="1869709757" sldId="2082"/>
        </pc:sldMkLst>
      </pc:sldChg>
      <pc:sldChg chg="add">
        <pc:chgData name="HEIDY MUÑOZ SALINAS" userId="S::gestion.calidad@consorciopc.com::679d0cc1-20d6-4592-989b-a056a082cb6a" providerId="AD" clId="Web-{2E34D3A1-BE0D-D527-10EF-0886094433B6}" dt="2025-03-14T20:11:52.300" v="14"/>
        <pc:sldMkLst>
          <pc:docMk/>
          <pc:sldMk cId="3662938017" sldId="2083"/>
        </pc:sldMkLst>
      </pc:sldChg>
      <pc:sldChg chg="add">
        <pc:chgData name="HEIDY MUÑOZ SALINAS" userId="S::gestion.calidad@consorciopc.com::679d0cc1-20d6-4592-989b-a056a082cb6a" providerId="AD" clId="Web-{2E34D3A1-BE0D-D527-10EF-0886094433B6}" dt="2025-03-14T20:11:52.316" v="15"/>
        <pc:sldMkLst>
          <pc:docMk/>
          <pc:sldMk cId="2838826555" sldId="2084"/>
        </pc:sldMkLst>
      </pc:sldChg>
      <pc:sldChg chg="add">
        <pc:chgData name="HEIDY MUÑOZ SALINAS" userId="S::gestion.calidad@consorciopc.com::679d0cc1-20d6-4592-989b-a056a082cb6a" providerId="AD" clId="Web-{2E34D3A1-BE0D-D527-10EF-0886094433B6}" dt="2025-03-14T20:12:40.786" v="159"/>
        <pc:sldMkLst>
          <pc:docMk/>
          <pc:sldMk cId="3857526696" sldId="2087"/>
        </pc:sldMkLst>
      </pc:sldChg>
      <pc:sldChg chg="add">
        <pc:chgData name="HEIDY MUÑOZ SALINAS" userId="S::gestion.calidad@consorciopc.com::679d0cc1-20d6-4592-989b-a056a082cb6a" providerId="AD" clId="Web-{2E34D3A1-BE0D-D527-10EF-0886094433B6}" dt="2025-03-14T20:12:40.896" v="167"/>
        <pc:sldMkLst>
          <pc:docMk/>
          <pc:sldMk cId="3345490822" sldId="2088"/>
        </pc:sldMkLst>
      </pc:sldChg>
      <pc:sldChg chg="add">
        <pc:chgData name="HEIDY MUÑOZ SALINAS" userId="S::gestion.calidad@consorciopc.com::679d0cc1-20d6-4592-989b-a056a082cb6a" providerId="AD" clId="Web-{2E34D3A1-BE0D-D527-10EF-0886094433B6}" dt="2025-03-14T20:12:40.442" v="133"/>
        <pc:sldMkLst>
          <pc:docMk/>
          <pc:sldMk cId="2187716060" sldId="2092"/>
        </pc:sldMkLst>
      </pc:sldChg>
      <pc:sldChg chg="add">
        <pc:chgData name="HEIDY MUÑOZ SALINAS" userId="S::gestion.calidad@consorciopc.com::679d0cc1-20d6-4592-989b-a056a082cb6a" providerId="AD" clId="Web-{2E34D3A1-BE0D-D527-10EF-0886094433B6}" dt="2025-03-14T20:12:40.599" v="144"/>
        <pc:sldMkLst>
          <pc:docMk/>
          <pc:sldMk cId="3199702249" sldId="2093"/>
        </pc:sldMkLst>
      </pc:sldChg>
      <pc:sldChg chg="add">
        <pc:chgData name="HEIDY MUÑOZ SALINAS" userId="S::gestion.calidad@consorciopc.com::679d0cc1-20d6-4592-989b-a056a082cb6a" providerId="AD" clId="Web-{2E34D3A1-BE0D-D527-10EF-0886094433B6}" dt="2025-03-14T20:11:52.472" v="26"/>
        <pc:sldMkLst>
          <pc:docMk/>
          <pc:sldMk cId="2733692670" sldId="2114"/>
        </pc:sldMkLst>
      </pc:sldChg>
      <pc:sldChg chg="add">
        <pc:chgData name="HEIDY MUÑOZ SALINAS" userId="S::gestion.calidad@consorciopc.com::679d0cc1-20d6-4592-989b-a056a082cb6a" providerId="AD" clId="Web-{2E34D3A1-BE0D-D527-10EF-0886094433B6}" dt="2025-03-14T20:11:53.378" v="66"/>
        <pc:sldMkLst>
          <pc:docMk/>
          <pc:sldMk cId="0" sldId="2115"/>
        </pc:sldMkLst>
      </pc:sldChg>
      <pc:sldChg chg="add">
        <pc:chgData name="HEIDY MUÑOZ SALINAS" userId="S::gestion.calidad@consorciopc.com::679d0cc1-20d6-4592-989b-a056a082cb6a" providerId="AD" clId="Web-{2E34D3A1-BE0D-D527-10EF-0886094433B6}" dt="2025-03-14T20:11:53.394" v="67"/>
        <pc:sldMkLst>
          <pc:docMk/>
          <pc:sldMk cId="0" sldId="2116"/>
        </pc:sldMkLst>
      </pc:sldChg>
      <pc:sldChg chg="add">
        <pc:chgData name="HEIDY MUÑOZ SALINAS" userId="S::gestion.calidad@consorciopc.com::679d0cc1-20d6-4592-989b-a056a082cb6a" providerId="AD" clId="Web-{2E34D3A1-BE0D-D527-10EF-0886094433B6}" dt="2025-03-14T20:11:53.800" v="82"/>
        <pc:sldMkLst>
          <pc:docMk/>
          <pc:sldMk cId="4248585617" sldId="2117"/>
        </pc:sldMkLst>
      </pc:sldChg>
      <pc:sldChg chg="add">
        <pc:chgData name="HEIDY MUÑOZ SALINAS" userId="S::gestion.calidad@consorciopc.com::679d0cc1-20d6-4592-989b-a056a082cb6a" providerId="AD" clId="Web-{2E34D3A1-BE0D-D527-10EF-0886094433B6}" dt="2025-03-14T20:11:53.910" v="85"/>
        <pc:sldMkLst>
          <pc:docMk/>
          <pc:sldMk cId="1567656363" sldId="2119"/>
        </pc:sldMkLst>
      </pc:sldChg>
      <pc:sldChg chg="add">
        <pc:chgData name="HEIDY MUÑOZ SALINAS" userId="S::gestion.calidad@consorciopc.com::679d0cc1-20d6-4592-989b-a056a082cb6a" providerId="AD" clId="Web-{2E34D3A1-BE0D-D527-10EF-0886094433B6}" dt="2025-03-14T20:11:54.003" v="88"/>
        <pc:sldMkLst>
          <pc:docMk/>
          <pc:sldMk cId="884010885" sldId="2120"/>
        </pc:sldMkLst>
      </pc:sldChg>
      <pc:sldChg chg="add">
        <pc:chgData name="HEIDY MUÑOZ SALINAS" userId="S::gestion.calidad@consorciopc.com::679d0cc1-20d6-4592-989b-a056a082cb6a" providerId="AD" clId="Web-{2E34D3A1-BE0D-D527-10EF-0886094433B6}" dt="2025-03-14T20:12:40.286" v="119"/>
        <pc:sldMkLst>
          <pc:docMk/>
          <pc:sldMk cId="1603181923" sldId="2121"/>
        </pc:sldMkLst>
      </pc:sldChg>
      <pc:sldChg chg="add">
        <pc:chgData name="HEIDY MUÑOZ SALINAS" userId="S::gestion.calidad@consorciopc.com::679d0cc1-20d6-4592-989b-a056a082cb6a" providerId="AD" clId="Web-{2E34D3A1-BE0D-D527-10EF-0886094433B6}" dt="2025-03-14T20:11:52.425" v="23"/>
        <pc:sldMkLst>
          <pc:docMk/>
          <pc:sldMk cId="2188326478" sldId="2125"/>
        </pc:sldMkLst>
      </pc:sldChg>
      <pc:sldChg chg="add">
        <pc:chgData name="HEIDY MUÑOZ SALINAS" userId="S::gestion.calidad@consorciopc.com::679d0cc1-20d6-4592-989b-a056a082cb6a" providerId="AD" clId="Web-{2E34D3A1-BE0D-D527-10EF-0886094433B6}" dt="2025-03-14T20:11:53.707" v="79"/>
        <pc:sldMkLst>
          <pc:docMk/>
          <pc:sldMk cId="404182516" sldId="2126"/>
        </pc:sldMkLst>
      </pc:sldChg>
      <pc:sldChg chg="add">
        <pc:chgData name="HEIDY MUÑOZ SALINAS" userId="S::gestion.calidad@consorciopc.com::679d0cc1-20d6-4592-989b-a056a082cb6a" providerId="AD" clId="Web-{2E34D3A1-BE0D-D527-10EF-0886094433B6}" dt="2025-03-14T20:11:54.066" v="90"/>
        <pc:sldMkLst>
          <pc:docMk/>
          <pc:sldMk cId="1379353316" sldId="2127"/>
        </pc:sldMkLst>
      </pc:sldChg>
      <pc:sldChg chg="add">
        <pc:chgData name="HEIDY MUÑOZ SALINAS" userId="S::gestion.calidad@consorciopc.com::679d0cc1-20d6-4592-989b-a056a082cb6a" providerId="AD" clId="Web-{2E34D3A1-BE0D-D527-10EF-0886094433B6}" dt="2025-03-14T20:11:54.379" v="100"/>
        <pc:sldMkLst>
          <pc:docMk/>
          <pc:sldMk cId="3776440964" sldId="2128"/>
        </pc:sldMkLst>
      </pc:sldChg>
      <pc:sldChg chg="add">
        <pc:chgData name="HEIDY MUÑOZ SALINAS" userId="S::gestion.calidad@consorciopc.com::679d0cc1-20d6-4592-989b-a056a082cb6a" providerId="AD" clId="Web-{2E34D3A1-BE0D-D527-10EF-0886094433B6}" dt="2025-03-14T20:11:54.504" v="103"/>
        <pc:sldMkLst>
          <pc:docMk/>
          <pc:sldMk cId="2120918345" sldId="2129"/>
        </pc:sldMkLst>
      </pc:sldChg>
      <pc:sldChg chg="add">
        <pc:chgData name="HEIDY MUÑOZ SALINAS" userId="S::gestion.calidad@consorciopc.com::679d0cc1-20d6-4592-989b-a056a082cb6a" providerId="AD" clId="Web-{2E34D3A1-BE0D-D527-10EF-0886094433B6}" dt="2025-03-14T20:11:54.769" v="109"/>
        <pc:sldMkLst>
          <pc:docMk/>
          <pc:sldMk cId="2618045331" sldId="2131"/>
        </pc:sldMkLst>
      </pc:sldChg>
      <pc:sldChg chg="add">
        <pc:chgData name="HEIDY MUÑOZ SALINAS" userId="S::gestion.calidad@consorciopc.com::679d0cc1-20d6-4592-989b-a056a082cb6a" providerId="AD" clId="Web-{2E34D3A1-BE0D-D527-10EF-0886094433B6}" dt="2025-03-14T20:11:54.879" v="111"/>
        <pc:sldMkLst>
          <pc:docMk/>
          <pc:sldMk cId="1021000562" sldId="2132"/>
        </pc:sldMkLst>
      </pc:sldChg>
      <pc:sldChg chg="add">
        <pc:chgData name="HEIDY MUÑOZ SALINAS" userId="S::gestion.calidad@consorciopc.com::679d0cc1-20d6-4592-989b-a056a082cb6a" providerId="AD" clId="Web-{2E34D3A1-BE0D-D527-10EF-0886094433B6}" dt="2025-03-14T20:12:40.302" v="121"/>
        <pc:sldMkLst>
          <pc:docMk/>
          <pc:sldMk cId="71842801" sldId="2133"/>
        </pc:sldMkLst>
      </pc:sldChg>
      <pc:sldChg chg="add">
        <pc:chgData name="HEIDY MUÑOZ SALINAS" userId="S::gestion.calidad@consorciopc.com::679d0cc1-20d6-4592-989b-a056a082cb6a" providerId="AD" clId="Web-{2E34D3A1-BE0D-D527-10EF-0886094433B6}" dt="2025-03-14T20:12:40.724" v="154"/>
        <pc:sldMkLst>
          <pc:docMk/>
          <pc:sldMk cId="1225805108" sldId="2134"/>
        </pc:sldMkLst>
      </pc:sldChg>
      <pc:sldChg chg="add">
        <pc:chgData name="HEIDY MUÑOZ SALINAS" userId="S::gestion.calidad@consorciopc.com::679d0cc1-20d6-4592-989b-a056a082cb6a" providerId="AD" clId="Web-{2E34D3A1-BE0D-D527-10EF-0886094433B6}" dt="2025-03-14T20:12:40.802" v="160"/>
        <pc:sldMkLst>
          <pc:docMk/>
          <pc:sldMk cId="787708289" sldId="2135"/>
        </pc:sldMkLst>
      </pc:sldChg>
      <pc:sldChg chg="add">
        <pc:chgData name="HEIDY MUÑOZ SALINAS" userId="S::gestion.calidad@consorciopc.com::679d0cc1-20d6-4592-989b-a056a082cb6a" providerId="AD" clId="Web-{2E34D3A1-BE0D-D527-10EF-0886094433B6}" dt="2025-03-14T20:11:52.707" v="36"/>
        <pc:sldMkLst>
          <pc:docMk/>
          <pc:sldMk cId="3239632157" sldId="2142"/>
        </pc:sldMkLst>
      </pc:sldChg>
      <pc:sldChg chg="add">
        <pc:chgData name="HEIDY MUÑOZ SALINAS" userId="S::gestion.calidad@consorciopc.com::679d0cc1-20d6-4592-989b-a056a082cb6a" providerId="AD" clId="Web-{2E34D3A1-BE0D-D527-10EF-0886094433B6}" dt="2025-03-14T20:11:54.597" v="105"/>
        <pc:sldMkLst>
          <pc:docMk/>
          <pc:sldMk cId="2898527739" sldId="2143"/>
        </pc:sldMkLst>
      </pc:sldChg>
      <pc:sldChg chg="add">
        <pc:chgData name="HEIDY MUÑOZ SALINAS" userId="S::gestion.calidad@consorciopc.com::679d0cc1-20d6-4592-989b-a056a082cb6a" providerId="AD" clId="Web-{2E34D3A1-BE0D-D527-10EF-0886094433B6}" dt="2025-03-14T20:11:54.691" v="107"/>
        <pc:sldMkLst>
          <pc:docMk/>
          <pc:sldMk cId="2992967399" sldId="2144"/>
        </pc:sldMkLst>
      </pc:sldChg>
      <pc:sldChg chg="add">
        <pc:chgData name="HEIDY MUÑOZ SALINAS" userId="S::gestion.calidad@consorciopc.com::679d0cc1-20d6-4592-989b-a056a082cb6a" providerId="AD" clId="Web-{2E34D3A1-BE0D-D527-10EF-0886094433B6}" dt="2025-03-14T20:11:52.519" v="28"/>
        <pc:sldMkLst>
          <pc:docMk/>
          <pc:sldMk cId="1267380848" sldId="2145"/>
        </pc:sldMkLst>
      </pc:sldChg>
      <pc:sldChg chg="add">
        <pc:chgData name="HEIDY MUÑOZ SALINAS" userId="S::gestion.calidad@consorciopc.com::679d0cc1-20d6-4592-989b-a056a082cb6a" providerId="AD" clId="Web-{2E34D3A1-BE0D-D527-10EF-0886094433B6}" dt="2025-03-14T20:11:52.566" v="30"/>
        <pc:sldMkLst>
          <pc:docMk/>
          <pc:sldMk cId="1301686682" sldId="2151"/>
        </pc:sldMkLst>
      </pc:sldChg>
      <pc:sldChg chg="add">
        <pc:chgData name="HEIDY MUÑOZ SALINAS" userId="S::gestion.calidad@consorciopc.com::679d0cc1-20d6-4592-989b-a056a082cb6a" providerId="AD" clId="Web-{2E34D3A1-BE0D-D527-10EF-0886094433B6}" dt="2025-03-14T20:11:53.441" v="70"/>
        <pc:sldMkLst>
          <pc:docMk/>
          <pc:sldMk cId="1647045411" sldId="2157"/>
        </pc:sldMkLst>
      </pc:sldChg>
      <pc:sldChg chg="add">
        <pc:chgData name="HEIDY MUÑOZ SALINAS" userId="S::gestion.calidad@consorciopc.com::679d0cc1-20d6-4592-989b-a056a082cb6a" providerId="AD" clId="Web-{2E34D3A1-BE0D-D527-10EF-0886094433B6}" dt="2025-03-14T20:11:53.457" v="71"/>
        <pc:sldMkLst>
          <pc:docMk/>
          <pc:sldMk cId="2475772204" sldId="2158"/>
        </pc:sldMkLst>
      </pc:sldChg>
      <pc:sldChg chg="add">
        <pc:chgData name="HEIDY MUÑOZ SALINAS" userId="S::gestion.calidad@consorciopc.com::679d0cc1-20d6-4592-989b-a056a082cb6a" providerId="AD" clId="Web-{2E34D3A1-BE0D-D527-10EF-0886094433B6}" dt="2025-03-14T20:11:53.488" v="72"/>
        <pc:sldMkLst>
          <pc:docMk/>
          <pc:sldMk cId="3308640146" sldId="2159"/>
        </pc:sldMkLst>
      </pc:sldChg>
      <pc:sldChg chg="add">
        <pc:chgData name="HEIDY MUÑOZ SALINAS" userId="S::gestion.calidad@consorciopc.com::679d0cc1-20d6-4592-989b-a056a082cb6a" providerId="AD" clId="Web-{2E34D3A1-BE0D-D527-10EF-0886094433B6}" dt="2025-03-14T20:11:53.535" v="73"/>
        <pc:sldMkLst>
          <pc:docMk/>
          <pc:sldMk cId="551143218" sldId="2160"/>
        </pc:sldMkLst>
      </pc:sldChg>
      <pc:sldChg chg="add">
        <pc:chgData name="HEIDY MUÑOZ SALINAS" userId="S::gestion.calidad@consorciopc.com::679d0cc1-20d6-4592-989b-a056a082cb6a" providerId="AD" clId="Web-{2E34D3A1-BE0D-D527-10EF-0886094433B6}" dt="2025-03-14T20:11:53.566" v="74"/>
        <pc:sldMkLst>
          <pc:docMk/>
          <pc:sldMk cId="1380479951" sldId="2161"/>
        </pc:sldMkLst>
      </pc:sldChg>
      <pc:sldChg chg="add">
        <pc:chgData name="HEIDY MUÑOZ SALINAS" userId="S::gestion.calidad@consorciopc.com::679d0cc1-20d6-4592-989b-a056a082cb6a" providerId="AD" clId="Web-{2E34D3A1-BE0D-D527-10EF-0886094433B6}" dt="2025-03-14T20:12:40.317" v="122"/>
        <pc:sldMkLst>
          <pc:docMk/>
          <pc:sldMk cId="1678001219" sldId="2167"/>
        </pc:sldMkLst>
      </pc:sldChg>
      <pc:sldChg chg="add">
        <pc:chgData name="HEIDY MUÑOZ SALINAS" userId="S::gestion.calidad@consorciopc.com::679d0cc1-20d6-4592-989b-a056a082cb6a" providerId="AD" clId="Web-{2E34D3A1-BE0D-D527-10EF-0886094433B6}" dt="2025-03-14T20:12:40.927" v="168"/>
        <pc:sldMkLst>
          <pc:docMk/>
          <pc:sldMk cId="389625053" sldId="2250"/>
        </pc:sldMkLst>
      </pc:sldChg>
      <pc:sldChg chg="add">
        <pc:chgData name="HEIDY MUÑOZ SALINAS" userId="S::gestion.calidad@consorciopc.com::679d0cc1-20d6-4592-989b-a056a082cb6a" providerId="AD" clId="Web-{2E34D3A1-BE0D-D527-10EF-0886094433B6}" dt="2025-03-14T20:12:40.333" v="123"/>
        <pc:sldMkLst>
          <pc:docMk/>
          <pc:sldMk cId="3430083788" sldId="2280"/>
        </pc:sldMkLst>
      </pc:sldChg>
      <pc:sldChg chg="add">
        <pc:chgData name="HEIDY MUÑOZ SALINAS" userId="S::gestion.calidad@consorciopc.com::679d0cc1-20d6-4592-989b-a056a082cb6a" providerId="AD" clId="Web-{2E34D3A1-BE0D-D527-10EF-0886094433B6}" dt="2025-03-14T20:12:40.818" v="161"/>
        <pc:sldMkLst>
          <pc:docMk/>
          <pc:sldMk cId="3888741236" sldId="2282"/>
        </pc:sldMkLst>
      </pc:sldChg>
      <pc:sldChg chg="add">
        <pc:chgData name="HEIDY MUÑOZ SALINAS" userId="S::gestion.calidad@consorciopc.com::679d0cc1-20d6-4592-989b-a056a082cb6a" providerId="AD" clId="Web-{2E34D3A1-BE0D-D527-10EF-0886094433B6}" dt="2025-03-14T20:12:40.333" v="124"/>
        <pc:sldMkLst>
          <pc:docMk/>
          <pc:sldMk cId="3207411212" sldId="2310"/>
        </pc:sldMkLst>
      </pc:sldChg>
      <pc:sldChg chg="add">
        <pc:chgData name="HEIDY MUÑOZ SALINAS" userId="S::gestion.calidad@consorciopc.com::679d0cc1-20d6-4592-989b-a056a082cb6a" providerId="AD" clId="Web-{2E34D3A1-BE0D-D527-10EF-0886094433B6}" dt="2025-03-14T20:12:40.661" v="149"/>
        <pc:sldMkLst>
          <pc:docMk/>
          <pc:sldMk cId="732806485" sldId="2311"/>
        </pc:sldMkLst>
      </pc:sldChg>
      <pc:sldChg chg="add">
        <pc:chgData name="HEIDY MUÑOZ SALINAS" userId="S::gestion.calidad@consorciopc.com::679d0cc1-20d6-4592-989b-a056a082cb6a" providerId="AD" clId="Web-{2E34D3A1-BE0D-D527-10EF-0886094433B6}" dt="2025-03-14T20:12:40.739" v="155"/>
        <pc:sldMkLst>
          <pc:docMk/>
          <pc:sldMk cId="3549379402" sldId="2312"/>
        </pc:sldMkLst>
      </pc:sldChg>
      <pc:sldChg chg="add">
        <pc:chgData name="HEIDY MUÑOZ SALINAS" userId="S::gestion.calidad@consorciopc.com::679d0cc1-20d6-4592-989b-a056a082cb6a" providerId="AD" clId="Web-{2E34D3A1-BE0D-D527-10EF-0886094433B6}" dt="2025-03-14T20:12:40.349" v="125"/>
        <pc:sldMkLst>
          <pc:docMk/>
          <pc:sldMk cId="2810961331" sldId="2356"/>
        </pc:sldMkLst>
      </pc:sldChg>
      <pc:sldChg chg="add">
        <pc:chgData name="HEIDY MUÑOZ SALINAS" userId="S::gestion.calidad@consorciopc.com::679d0cc1-20d6-4592-989b-a056a082cb6a" providerId="AD" clId="Web-{2E34D3A1-BE0D-D527-10EF-0886094433B6}" dt="2025-03-14T20:12:40.614" v="145"/>
        <pc:sldMkLst>
          <pc:docMk/>
          <pc:sldMk cId="881014943" sldId="2357"/>
        </pc:sldMkLst>
      </pc:sldChg>
      <pc:sldChg chg="add">
        <pc:chgData name="HEIDY MUÑOZ SALINAS" userId="S::gestion.calidad@consorciopc.com::679d0cc1-20d6-4592-989b-a056a082cb6a" providerId="AD" clId="Web-{2E34D3A1-BE0D-D527-10EF-0886094433B6}" dt="2025-03-14T20:12:40.818" v="162"/>
        <pc:sldMkLst>
          <pc:docMk/>
          <pc:sldMk cId="32781658" sldId="2358"/>
        </pc:sldMkLst>
      </pc:sldChg>
      <pc:sldChg chg="add">
        <pc:chgData name="HEIDY MUÑOZ SALINAS" userId="S::gestion.calidad@consorciopc.com::679d0cc1-20d6-4592-989b-a056a082cb6a" providerId="AD" clId="Web-{2E34D3A1-BE0D-D527-10EF-0886094433B6}" dt="2025-03-14T20:12:40.958" v="171"/>
        <pc:sldMkLst>
          <pc:docMk/>
          <pc:sldMk cId="1649045538" sldId="2359"/>
        </pc:sldMkLst>
      </pc:sldChg>
      <pc:sldChg chg="add">
        <pc:chgData name="HEIDY MUÑOZ SALINAS" userId="S::gestion.calidad@consorciopc.com::679d0cc1-20d6-4592-989b-a056a082cb6a" providerId="AD" clId="Web-{2E34D3A1-BE0D-D527-10EF-0886094433B6}" dt="2025-03-14T20:12:40.458" v="134"/>
        <pc:sldMkLst>
          <pc:docMk/>
          <pc:sldMk cId="254906948" sldId="2393"/>
        </pc:sldMkLst>
      </pc:sldChg>
      <pc:sldChg chg="add">
        <pc:chgData name="HEIDY MUÑOZ SALINAS" userId="S::gestion.calidad@consorciopc.com::679d0cc1-20d6-4592-989b-a056a082cb6a" providerId="AD" clId="Web-{2E34D3A1-BE0D-D527-10EF-0886094433B6}" dt="2025-03-14T20:12:40.474" v="135"/>
        <pc:sldMkLst>
          <pc:docMk/>
          <pc:sldMk cId="3396195090" sldId="2394"/>
        </pc:sldMkLst>
      </pc:sldChg>
      <pc:sldChg chg="add">
        <pc:chgData name="HEIDY MUÑOZ SALINAS" userId="S::gestion.calidad@consorciopc.com::679d0cc1-20d6-4592-989b-a056a082cb6a" providerId="AD" clId="Web-{2E34D3A1-BE0D-D527-10EF-0886094433B6}" dt="2025-03-14T20:12:40.927" v="169"/>
        <pc:sldMkLst>
          <pc:docMk/>
          <pc:sldMk cId="1163964798" sldId="2400"/>
        </pc:sldMkLst>
      </pc:sldChg>
      <pc:sldChg chg="add">
        <pc:chgData name="HEIDY MUÑOZ SALINAS" userId="S::gestion.calidad@consorciopc.com::679d0cc1-20d6-4592-989b-a056a082cb6a" providerId="AD" clId="Web-{2E34D3A1-BE0D-D527-10EF-0886094433B6}" dt="2025-03-14T20:12:40.255" v="117"/>
        <pc:sldMkLst>
          <pc:docMk/>
          <pc:sldMk cId="2797746392" sldId="2471"/>
        </pc:sldMkLst>
      </pc:sldChg>
      <pc:sldChg chg="add">
        <pc:chgData name="HEIDY MUÑOZ SALINAS" userId="S::gestion.calidad@consorciopc.com::679d0cc1-20d6-4592-989b-a056a082cb6a" providerId="AD" clId="Web-{2E34D3A1-BE0D-D527-10EF-0886094433B6}" dt="2025-03-14T20:12:40.536" v="139"/>
        <pc:sldMkLst>
          <pc:docMk/>
          <pc:sldMk cId="3543902596" sldId="2472"/>
        </pc:sldMkLst>
      </pc:sldChg>
      <pc:sldChg chg="add">
        <pc:chgData name="HEIDY MUÑOZ SALINAS" userId="S::gestion.calidad@consorciopc.com::679d0cc1-20d6-4592-989b-a056a082cb6a" providerId="AD" clId="Web-{2E34D3A1-BE0D-D527-10EF-0886094433B6}" dt="2025-03-14T20:12:40.364" v="126"/>
        <pc:sldMkLst>
          <pc:docMk/>
          <pc:sldMk cId="3158229012" sldId="2473"/>
        </pc:sldMkLst>
      </pc:sldChg>
      <pc:sldChg chg="add">
        <pc:chgData name="HEIDY MUÑOZ SALINAS" userId="S::gestion.calidad@consorciopc.com::679d0cc1-20d6-4592-989b-a056a082cb6a" providerId="AD" clId="Web-{2E34D3A1-BE0D-D527-10EF-0886094433B6}" dt="2025-03-14T20:12:40.630" v="146"/>
        <pc:sldMkLst>
          <pc:docMk/>
          <pc:sldMk cId="893373359" sldId="2474"/>
        </pc:sldMkLst>
      </pc:sldChg>
      <pc:sldChg chg="add">
        <pc:chgData name="HEIDY MUÑOZ SALINAS" userId="S::gestion.calidad@consorciopc.com::679d0cc1-20d6-4592-989b-a056a082cb6a" providerId="AD" clId="Web-{2E34D3A1-BE0D-D527-10EF-0886094433B6}" dt="2025-03-14T20:12:40.489" v="136"/>
        <pc:sldMkLst>
          <pc:docMk/>
          <pc:sldMk cId="2968512727" sldId="2505"/>
        </pc:sldMkLst>
      </pc:sldChg>
      <pc:sldChg chg="add">
        <pc:chgData name="HEIDY MUÑOZ SALINAS" userId="S::gestion.calidad@consorciopc.com::679d0cc1-20d6-4592-989b-a056a082cb6a" providerId="AD" clId="Web-{2E34D3A1-BE0D-D527-10EF-0886094433B6}" dt="2025-03-14T20:12:40.677" v="150"/>
        <pc:sldMkLst>
          <pc:docMk/>
          <pc:sldMk cId="4044844742" sldId="2506"/>
        </pc:sldMkLst>
      </pc:sldChg>
      <pc:sldChg chg="add">
        <pc:chgData name="HEIDY MUÑOZ SALINAS" userId="S::gestion.calidad@consorciopc.com::679d0cc1-20d6-4592-989b-a056a082cb6a" providerId="AD" clId="Web-{2E34D3A1-BE0D-D527-10EF-0886094433B6}" dt="2025-03-14T20:12:40.755" v="156"/>
        <pc:sldMkLst>
          <pc:docMk/>
          <pc:sldMk cId="3052656154" sldId="2507"/>
        </pc:sldMkLst>
      </pc:sldChg>
      <pc:sldChg chg="add">
        <pc:chgData name="HEIDY MUÑOZ SALINAS" userId="S::gestion.calidad@consorciopc.com::679d0cc1-20d6-4592-989b-a056a082cb6a" providerId="AD" clId="Web-{2E34D3A1-BE0D-D527-10EF-0886094433B6}" dt="2025-03-14T20:12:40.396" v="129"/>
        <pc:sldMkLst>
          <pc:docMk/>
          <pc:sldMk cId="603418000" sldId="2542"/>
        </pc:sldMkLst>
      </pc:sldChg>
      <pc:sldChg chg="add">
        <pc:chgData name="HEIDY MUÑOZ SALINAS" userId="S::gestion.calidad@consorciopc.com::679d0cc1-20d6-4592-989b-a056a082cb6a" providerId="AD" clId="Web-{2E34D3A1-BE0D-D527-10EF-0886094433B6}" dt="2025-03-14T20:12:40.364" v="127"/>
        <pc:sldMkLst>
          <pc:docMk/>
          <pc:sldMk cId="1796381990" sldId="2558"/>
        </pc:sldMkLst>
      </pc:sldChg>
      <pc:sldChg chg="add">
        <pc:chgData name="HEIDY MUÑOZ SALINAS" userId="S::gestion.calidad@consorciopc.com::679d0cc1-20d6-4592-989b-a056a082cb6a" providerId="AD" clId="Web-{2E34D3A1-BE0D-D527-10EF-0886094433B6}" dt="2025-03-14T20:12:40.489" v="137"/>
        <pc:sldMkLst>
          <pc:docMk/>
          <pc:sldMk cId="3095045524" sldId="2559"/>
        </pc:sldMkLst>
      </pc:sldChg>
      <pc:sldChg chg="add">
        <pc:chgData name="HEIDY MUÑOZ SALINAS" userId="S::gestion.calidad@consorciopc.com::679d0cc1-20d6-4592-989b-a056a082cb6a" providerId="AD" clId="Web-{2E34D3A1-BE0D-D527-10EF-0886094433B6}" dt="2025-03-14T20:12:40.286" v="120"/>
        <pc:sldMkLst>
          <pc:docMk/>
          <pc:sldMk cId="2423547929" sldId="2575"/>
        </pc:sldMkLst>
      </pc:sldChg>
      <pc:sldChg chg="add">
        <pc:chgData name="HEIDY MUÑOZ SALINAS" userId="S::gestion.calidad@consorciopc.com::679d0cc1-20d6-4592-989b-a056a082cb6a" providerId="AD" clId="Web-{2E34D3A1-BE0D-D527-10EF-0886094433B6}" dt="2025-03-14T20:12:40.442" v="132"/>
        <pc:sldMkLst>
          <pc:docMk/>
          <pc:sldMk cId="1033336180" sldId="2576"/>
        </pc:sldMkLst>
      </pc:sldChg>
      <pc:sldChg chg="add">
        <pc:chgData name="HEIDY MUÑOZ SALINAS" userId="S::gestion.calidad@consorciopc.com::679d0cc1-20d6-4592-989b-a056a082cb6a" providerId="AD" clId="Web-{2E34D3A1-BE0D-D527-10EF-0886094433B6}" dt="2025-03-14T20:12:40.630" v="147"/>
        <pc:sldMkLst>
          <pc:docMk/>
          <pc:sldMk cId="1368543216" sldId="2577"/>
        </pc:sldMkLst>
      </pc:sldChg>
      <pc:sldChg chg="add">
        <pc:chgData name="HEIDY MUÑOZ SALINAS" userId="S::gestion.calidad@consorciopc.com::679d0cc1-20d6-4592-989b-a056a082cb6a" providerId="AD" clId="Web-{2E34D3A1-BE0D-D527-10EF-0886094433B6}" dt="2025-03-14T20:12:40.693" v="151"/>
        <pc:sldMkLst>
          <pc:docMk/>
          <pc:sldMk cId="1783728602" sldId="2578"/>
        </pc:sldMkLst>
      </pc:sldChg>
      <pc:sldChg chg="add">
        <pc:chgData name="HEIDY MUÑOZ SALINAS" userId="S::gestion.calidad@consorciopc.com::679d0cc1-20d6-4592-989b-a056a082cb6a" providerId="AD" clId="Web-{2E34D3A1-BE0D-D527-10EF-0886094433B6}" dt="2025-03-14T20:12:40.693" v="152"/>
        <pc:sldMkLst>
          <pc:docMk/>
          <pc:sldMk cId="2248531689" sldId="2579"/>
        </pc:sldMkLst>
      </pc:sldChg>
      <pc:sldChg chg="add">
        <pc:chgData name="HEIDY MUÑOZ SALINAS" userId="S::gestion.calidad@consorciopc.com::679d0cc1-20d6-4592-989b-a056a082cb6a" providerId="AD" clId="Web-{2E34D3A1-BE0D-D527-10EF-0886094433B6}" dt="2025-03-14T20:12:40.708" v="153"/>
        <pc:sldMkLst>
          <pc:docMk/>
          <pc:sldMk cId="3038554256" sldId="2580"/>
        </pc:sldMkLst>
      </pc:sldChg>
      <pc:sldChg chg="add">
        <pc:chgData name="HEIDY MUÑOZ SALINAS" userId="S::gestion.calidad@consorciopc.com::679d0cc1-20d6-4592-989b-a056a082cb6a" providerId="AD" clId="Web-{2E34D3A1-BE0D-D527-10EF-0886094433B6}" dt="2025-03-14T20:12:40.833" v="163"/>
        <pc:sldMkLst>
          <pc:docMk/>
          <pc:sldMk cId="2924480002" sldId="2581"/>
        </pc:sldMkLst>
      </pc:sldChg>
      <pc:sldChg chg="add">
        <pc:chgData name="HEIDY MUÑOZ SALINAS" userId="S::gestion.calidad@consorciopc.com::679d0cc1-20d6-4592-989b-a056a082cb6a" providerId="AD" clId="Web-{2E34D3A1-BE0D-D527-10EF-0886094433B6}" dt="2025-03-14T20:12:40.849" v="164"/>
        <pc:sldMkLst>
          <pc:docMk/>
          <pc:sldMk cId="1976054528" sldId="2582"/>
        </pc:sldMkLst>
      </pc:sldChg>
      <pc:sldChg chg="add">
        <pc:chgData name="HEIDY MUÑOZ SALINAS" userId="S::gestion.calidad@consorciopc.com::679d0cc1-20d6-4592-989b-a056a082cb6a" providerId="AD" clId="Web-{2E34D3A1-BE0D-D527-10EF-0886094433B6}" dt="2025-03-14T20:12:40.943" v="170"/>
        <pc:sldMkLst>
          <pc:docMk/>
          <pc:sldMk cId="4153374202" sldId="2583"/>
        </pc:sldMkLst>
      </pc:sldChg>
      <pc:sldChg chg="add">
        <pc:chgData name="HEIDY MUÑOZ SALINAS" userId="S::gestion.calidad@consorciopc.com::679d0cc1-20d6-4592-989b-a056a082cb6a" providerId="AD" clId="Web-{2E34D3A1-BE0D-D527-10EF-0886094433B6}" dt="2025-03-14T20:12:40.974" v="172"/>
        <pc:sldMkLst>
          <pc:docMk/>
          <pc:sldMk cId="1851325219" sldId="2616"/>
        </pc:sldMkLst>
      </pc:sldChg>
    </pc:docChg>
  </pc:docChgLst>
  <pc:docChgLst>
    <pc:chgData name="Usuario invitado" userId="S::urn:spo:anon#6f7e8081dce0a92b781a189c00c650657f9d96edbc262ee79b210e2310d06b84::" providerId="AD" clId="Web-{584DFED3-7C5B-2453-7074-9480E072CF92}"/>
    <pc:docChg chg="modSld">
      <pc:chgData name="Usuario invitado" userId="S::urn:spo:anon#6f7e8081dce0a92b781a189c00c650657f9d96edbc262ee79b210e2310d06b84::" providerId="AD" clId="Web-{584DFED3-7C5B-2453-7074-9480E072CF92}" dt="2025-03-25T22:54:30.735" v="0" actId="1076"/>
      <pc:docMkLst>
        <pc:docMk/>
      </pc:docMkLst>
      <pc:sldChg chg="modSp">
        <pc:chgData name="Usuario invitado" userId="S::urn:spo:anon#6f7e8081dce0a92b781a189c00c650657f9d96edbc262ee79b210e2310d06b84::" providerId="AD" clId="Web-{584DFED3-7C5B-2453-7074-9480E072CF92}" dt="2025-03-25T22:54:30.735" v="0" actId="1076"/>
        <pc:sldMkLst>
          <pc:docMk/>
          <pc:sldMk cId="611192268" sldId="2328"/>
        </pc:sldMkLst>
        <pc:spChg chg="mod">
          <ac:chgData name="Usuario invitado" userId="S::urn:spo:anon#6f7e8081dce0a92b781a189c00c650657f9d96edbc262ee79b210e2310d06b84::" providerId="AD" clId="Web-{584DFED3-7C5B-2453-7074-9480E072CF92}" dt="2025-03-25T22:54:30.735" v="0" actId="1076"/>
          <ac:spMkLst>
            <pc:docMk/>
            <pc:sldMk cId="611192268" sldId="2328"/>
            <ac:spMk id="3" creationId="{1E850DAE-1478-4567-BED5-5178BBDF24D7}"/>
          </ac:spMkLst>
        </pc:spChg>
      </pc:sldChg>
    </pc:docChg>
  </pc:docChgLst>
  <pc:docChgLst>
    <pc:chgData name="Usuario invitado" userId="S::urn:spo:anon#6f7e8081dce0a92b781a189c00c650657f9d96edbc262ee79b210e2310d06b84::" providerId="AD" clId="Web-{DF2DC0F5-D3F8-8910-289C-27C41EC19983}"/>
    <pc:docChg chg="modSld">
      <pc:chgData name="Usuario invitado" userId="S::urn:spo:anon#6f7e8081dce0a92b781a189c00c650657f9d96edbc262ee79b210e2310d06b84::" providerId="AD" clId="Web-{DF2DC0F5-D3F8-8910-289C-27C41EC19983}" dt="2025-03-27T16:21:23.971" v="0"/>
      <pc:docMkLst>
        <pc:docMk/>
      </pc:docMkLst>
      <pc:sldChg chg="modSp">
        <pc:chgData name="Usuario invitado" userId="S::urn:spo:anon#6f7e8081dce0a92b781a189c00c650657f9d96edbc262ee79b210e2310d06b84::" providerId="AD" clId="Web-{DF2DC0F5-D3F8-8910-289C-27C41EC19983}" dt="2025-03-27T16:21:23.971" v="0"/>
        <pc:sldMkLst>
          <pc:docMk/>
          <pc:sldMk cId="596543018" sldId="2055"/>
        </pc:sldMkLst>
        <pc:graphicFrameChg chg="mod modGraphic">
          <ac:chgData name="Usuario invitado" userId="S::urn:spo:anon#6f7e8081dce0a92b781a189c00c650657f9d96edbc262ee79b210e2310d06b84::" providerId="AD" clId="Web-{DF2DC0F5-D3F8-8910-289C-27C41EC19983}" dt="2025-03-27T16:21:23.971" v="0"/>
          <ac:graphicFrameMkLst>
            <pc:docMk/>
            <pc:sldMk cId="596543018" sldId="2055"/>
            <ac:graphicFrameMk id="4" creationId="{49790B34-BF24-7323-4E90-013A64CE6545}"/>
          </ac:graphicFrameMkLst>
        </pc:graphicFrameChg>
      </pc:sldChg>
    </pc:docChg>
  </pc:docChgLst>
  <pc:docChgLst>
    <pc:chgData name="MARIA LUBIS APARICIO GONZALEZ" userId="02067a66-9e20-470d-8859-7b173320a691" providerId="ADAL" clId="{E703667C-F66F-403B-8235-6C3DB04EAB00}"/>
    <pc:docChg chg="undo custSel delSld modSld">
      <pc:chgData name="MARIA LUBIS APARICIO GONZALEZ" userId="02067a66-9e20-470d-8859-7b173320a691" providerId="ADAL" clId="{E703667C-F66F-403B-8235-6C3DB04EAB00}" dt="2025-03-14T20:02:24.882" v="12"/>
      <pc:docMkLst>
        <pc:docMk/>
      </pc:docMkLst>
      <pc:sldChg chg="modSp mod">
        <pc:chgData name="MARIA LUBIS APARICIO GONZALEZ" userId="02067a66-9e20-470d-8859-7b173320a691" providerId="ADAL" clId="{E703667C-F66F-403B-8235-6C3DB04EAB00}" dt="2025-03-14T19:56:38.763" v="7" actId="20577"/>
        <pc:sldMkLst>
          <pc:docMk/>
          <pc:sldMk cId="1160818935" sldId="1168"/>
        </pc:sldMkLst>
        <pc:spChg chg="mod">
          <ac:chgData name="MARIA LUBIS APARICIO GONZALEZ" userId="02067a66-9e20-470d-8859-7b173320a691" providerId="ADAL" clId="{E703667C-F66F-403B-8235-6C3DB04EAB00}" dt="2025-03-14T19:56:25.983" v="2" actId="1076"/>
          <ac:spMkLst>
            <pc:docMk/>
            <pc:sldMk cId="1160818935" sldId="1168"/>
            <ac:spMk id="68" creationId="{056999AD-8CB6-4742-B3AC-8A18C29915C8}"/>
          </ac:spMkLst>
        </pc:spChg>
        <pc:spChg chg="mod">
          <ac:chgData name="MARIA LUBIS APARICIO GONZALEZ" userId="02067a66-9e20-470d-8859-7b173320a691" providerId="ADAL" clId="{E703667C-F66F-403B-8235-6C3DB04EAB00}" dt="2025-03-14T19:56:38.763" v="7" actId="20577"/>
          <ac:spMkLst>
            <pc:docMk/>
            <pc:sldMk cId="1160818935" sldId="1168"/>
            <ac:spMk id="91" creationId="{659F757B-3A05-4564-AAC6-45792280C681}"/>
          </ac:spMkLst>
        </pc:spChg>
      </pc:sldChg>
      <pc:sldChg chg="del">
        <pc:chgData name="MARIA LUBIS APARICIO GONZALEZ" userId="02067a66-9e20-470d-8859-7b173320a691" providerId="ADAL" clId="{E703667C-F66F-403B-8235-6C3DB04EAB00}" dt="2025-03-14T19:35:13.664" v="0" actId="47"/>
        <pc:sldMkLst>
          <pc:docMk/>
          <pc:sldMk cId="2905114207" sldId="2073"/>
        </pc:sldMkLst>
      </pc:sldChg>
      <pc:sldChg chg="del">
        <pc:chgData name="MARIA LUBIS APARICIO GONZALEZ" userId="02067a66-9e20-470d-8859-7b173320a691" providerId="ADAL" clId="{E703667C-F66F-403B-8235-6C3DB04EAB00}" dt="2025-03-14T19:35:13.664" v="0" actId="47"/>
        <pc:sldMkLst>
          <pc:docMk/>
          <pc:sldMk cId="1365904532" sldId="2074"/>
        </pc:sldMkLst>
      </pc:sldChg>
      <pc:sldChg chg="del">
        <pc:chgData name="MARIA LUBIS APARICIO GONZALEZ" userId="02067a66-9e20-470d-8859-7b173320a691" providerId="ADAL" clId="{E703667C-F66F-403B-8235-6C3DB04EAB00}" dt="2025-03-14T19:35:13.664" v="0" actId="47"/>
        <pc:sldMkLst>
          <pc:docMk/>
          <pc:sldMk cId="2632707064" sldId="2076"/>
        </pc:sldMkLst>
      </pc:sldChg>
      <pc:sldChg chg="del">
        <pc:chgData name="MARIA LUBIS APARICIO GONZALEZ" userId="02067a66-9e20-470d-8859-7b173320a691" providerId="ADAL" clId="{E703667C-F66F-403B-8235-6C3DB04EAB00}" dt="2025-03-14T19:35:13.664" v="0" actId="47"/>
        <pc:sldMkLst>
          <pc:docMk/>
          <pc:sldMk cId="1787980501" sldId="2077"/>
        </pc:sldMkLst>
      </pc:sldChg>
      <pc:sldChg chg="del">
        <pc:chgData name="MARIA LUBIS APARICIO GONZALEZ" userId="02067a66-9e20-470d-8859-7b173320a691" providerId="ADAL" clId="{E703667C-F66F-403B-8235-6C3DB04EAB00}" dt="2025-03-14T19:35:13.664" v="0" actId="47"/>
        <pc:sldMkLst>
          <pc:docMk/>
          <pc:sldMk cId="3064252573" sldId="2111"/>
        </pc:sldMkLst>
      </pc:sldChg>
      <pc:sldChg chg="addSp modSp">
        <pc:chgData name="MARIA LUBIS APARICIO GONZALEZ" userId="02067a66-9e20-470d-8859-7b173320a691" providerId="ADAL" clId="{E703667C-F66F-403B-8235-6C3DB04EAB00}" dt="2025-03-14T20:02:08.044" v="8"/>
        <pc:sldMkLst>
          <pc:docMk/>
          <pc:sldMk cId="3914763904" sldId="2509"/>
        </pc:sldMkLst>
        <pc:cxnChg chg="add mod">
          <ac:chgData name="MARIA LUBIS APARICIO GONZALEZ" userId="02067a66-9e20-470d-8859-7b173320a691" providerId="ADAL" clId="{E703667C-F66F-403B-8235-6C3DB04EAB00}" dt="2025-03-14T20:02:08.044" v="8"/>
          <ac:cxnSpMkLst>
            <pc:docMk/>
            <pc:sldMk cId="3914763904" sldId="2509"/>
            <ac:cxnSpMk id="19" creationId="{96C1DC11-3EBC-4077-A5DA-FB3102AEB466}"/>
          </ac:cxnSpMkLst>
        </pc:cxnChg>
      </pc:sldChg>
      <pc:sldChg chg="addSp modSp">
        <pc:chgData name="MARIA LUBIS APARICIO GONZALEZ" userId="02067a66-9e20-470d-8859-7b173320a691" providerId="ADAL" clId="{E703667C-F66F-403B-8235-6C3DB04EAB00}" dt="2025-03-14T20:02:10.787" v="9"/>
        <pc:sldMkLst>
          <pc:docMk/>
          <pc:sldMk cId="2620498033" sldId="2510"/>
        </pc:sldMkLst>
        <pc:cxnChg chg="add mod">
          <ac:chgData name="MARIA LUBIS APARICIO GONZALEZ" userId="02067a66-9e20-470d-8859-7b173320a691" providerId="ADAL" clId="{E703667C-F66F-403B-8235-6C3DB04EAB00}" dt="2025-03-14T20:02:10.787" v="9"/>
          <ac:cxnSpMkLst>
            <pc:docMk/>
            <pc:sldMk cId="2620498033" sldId="2510"/>
            <ac:cxnSpMk id="19" creationId="{0D94D7CE-BEFD-442F-AE50-66E88DEAAE0A}"/>
          </ac:cxnSpMkLst>
        </pc:cxnChg>
      </pc:sldChg>
      <pc:sldChg chg="addSp modSp">
        <pc:chgData name="MARIA LUBIS APARICIO GONZALEZ" userId="02067a66-9e20-470d-8859-7b173320a691" providerId="ADAL" clId="{E703667C-F66F-403B-8235-6C3DB04EAB00}" dt="2025-03-14T20:02:21.193" v="10"/>
        <pc:sldMkLst>
          <pc:docMk/>
          <pc:sldMk cId="232404292" sldId="2511"/>
        </pc:sldMkLst>
        <pc:cxnChg chg="add mod">
          <ac:chgData name="MARIA LUBIS APARICIO GONZALEZ" userId="02067a66-9e20-470d-8859-7b173320a691" providerId="ADAL" clId="{E703667C-F66F-403B-8235-6C3DB04EAB00}" dt="2025-03-14T20:02:21.193" v="10"/>
          <ac:cxnSpMkLst>
            <pc:docMk/>
            <pc:sldMk cId="232404292" sldId="2511"/>
            <ac:cxnSpMk id="20" creationId="{C5209B6B-B3B7-40C6-BAFC-450AF4200FEF}"/>
          </ac:cxnSpMkLst>
        </pc:cxnChg>
      </pc:sldChg>
      <pc:sldChg chg="addSp modSp">
        <pc:chgData name="MARIA LUBIS APARICIO GONZALEZ" userId="02067a66-9e20-470d-8859-7b173320a691" providerId="ADAL" clId="{E703667C-F66F-403B-8235-6C3DB04EAB00}" dt="2025-03-14T20:02:24.882" v="12"/>
        <pc:sldMkLst>
          <pc:docMk/>
          <pc:sldMk cId="3156504149" sldId="2512"/>
        </pc:sldMkLst>
        <pc:cxnChg chg="add mod">
          <ac:chgData name="MARIA LUBIS APARICIO GONZALEZ" userId="02067a66-9e20-470d-8859-7b173320a691" providerId="ADAL" clId="{E703667C-F66F-403B-8235-6C3DB04EAB00}" dt="2025-03-14T20:02:24.882" v="12"/>
          <ac:cxnSpMkLst>
            <pc:docMk/>
            <pc:sldMk cId="3156504149" sldId="2512"/>
            <ac:cxnSpMk id="19" creationId="{A1A69849-A196-4FC2-8148-F6B013D8E3CD}"/>
          </ac:cxnSpMkLst>
        </pc:cxnChg>
      </pc:sldChg>
      <pc:sldChg chg="addSp modSp">
        <pc:chgData name="MARIA LUBIS APARICIO GONZALEZ" userId="02067a66-9e20-470d-8859-7b173320a691" providerId="ADAL" clId="{E703667C-F66F-403B-8235-6C3DB04EAB00}" dt="2025-03-14T20:02:23.471" v="11"/>
        <pc:sldMkLst>
          <pc:docMk/>
          <pc:sldMk cId="4271160160" sldId="2513"/>
        </pc:sldMkLst>
        <pc:cxnChg chg="add mod">
          <ac:chgData name="MARIA LUBIS APARICIO GONZALEZ" userId="02067a66-9e20-470d-8859-7b173320a691" providerId="ADAL" clId="{E703667C-F66F-403B-8235-6C3DB04EAB00}" dt="2025-03-14T20:02:23.471" v="11"/>
          <ac:cxnSpMkLst>
            <pc:docMk/>
            <pc:sldMk cId="4271160160" sldId="2513"/>
            <ac:cxnSpMk id="19" creationId="{0B181781-B477-4F39-ADED-B580D2C7F359}"/>
          </ac:cxnSpMkLst>
        </pc:cxnChg>
      </pc:sldChg>
      <pc:sldChg chg="del">
        <pc:chgData name="MARIA LUBIS APARICIO GONZALEZ" userId="02067a66-9e20-470d-8859-7b173320a691" providerId="ADAL" clId="{E703667C-F66F-403B-8235-6C3DB04EAB00}" dt="2025-03-14T19:35:13.664" v="0" actId="47"/>
        <pc:sldMkLst>
          <pc:docMk/>
          <pc:sldMk cId="3447679296" sldId="2573"/>
        </pc:sldMkLst>
      </pc:sldChg>
    </pc:docChg>
  </pc:docChgLst>
  <pc:docChgLst>
    <pc:chgData name="Usuario invitado" userId="S::urn:spo:anon#6f7e8081dce0a92b781a189c00c650657f9d96edbc262ee79b210e2310d06b84::" providerId="AD" clId="Web-{28512246-D49A-0EFA-2FA3-78A1F2EEC694}"/>
    <pc:docChg chg="modSld">
      <pc:chgData name="Usuario invitado" userId="S::urn:spo:anon#6f7e8081dce0a92b781a189c00c650657f9d96edbc262ee79b210e2310d06b84::" providerId="AD" clId="Web-{28512246-D49A-0EFA-2FA3-78A1F2EEC694}" dt="2025-03-31T17:41:59.854" v="19" actId="20577"/>
      <pc:docMkLst>
        <pc:docMk/>
      </pc:docMkLst>
      <pc:sldChg chg="modSp">
        <pc:chgData name="Usuario invitado" userId="S::urn:spo:anon#6f7e8081dce0a92b781a189c00c650657f9d96edbc262ee79b210e2310d06b84::" providerId="AD" clId="Web-{28512246-D49A-0EFA-2FA3-78A1F2EEC694}" dt="2025-03-31T17:41:59.854" v="19" actId="20577"/>
        <pc:sldMkLst>
          <pc:docMk/>
          <pc:sldMk cId="134535576" sldId="2514"/>
        </pc:sldMkLst>
        <pc:spChg chg="mod">
          <ac:chgData name="Usuario invitado" userId="S::urn:spo:anon#6f7e8081dce0a92b781a189c00c650657f9d96edbc262ee79b210e2310d06b84::" providerId="AD" clId="Web-{28512246-D49A-0EFA-2FA3-78A1F2EEC694}" dt="2025-03-31T17:41:59.854" v="19" actId="20577"/>
          <ac:spMkLst>
            <pc:docMk/>
            <pc:sldMk cId="134535576" sldId="2514"/>
            <ac:spMk id="3" creationId="{10126F45-55C8-6F85-C86A-2D0EBA95A072}"/>
          </ac:spMkLst>
        </pc:spChg>
      </pc:sldChg>
    </pc:docChg>
  </pc:docChgLst>
  <pc:docChgLst>
    <pc:chgData name="Usuario invitado" userId="S::urn:spo:anon#6f7e8081dce0a92b781a189c00c650657f9d96edbc262ee79b210e2310d06b84::" providerId="AD" clId="Web-{23C6E7B9-9B7B-430B-F624-1F335817EECC}"/>
    <pc:docChg chg="modSld">
      <pc:chgData name="Usuario invitado" userId="S::urn:spo:anon#6f7e8081dce0a92b781a189c00c650657f9d96edbc262ee79b210e2310d06b84::" providerId="AD" clId="Web-{23C6E7B9-9B7B-430B-F624-1F335817EECC}" dt="2025-04-09T20:30:49.810" v="3" actId="20577"/>
      <pc:docMkLst>
        <pc:docMk/>
      </pc:docMkLst>
      <pc:sldChg chg="modSp">
        <pc:chgData name="Usuario invitado" userId="S::urn:spo:anon#6f7e8081dce0a92b781a189c00c650657f9d96edbc262ee79b210e2310d06b84::" providerId="AD" clId="Web-{23C6E7B9-9B7B-430B-F624-1F335817EECC}" dt="2025-04-09T20:30:49.810" v="3" actId="20577"/>
        <pc:sldMkLst>
          <pc:docMk/>
          <pc:sldMk cId="134535576" sldId="2514"/>
        </pc:sldMkLst>
        <pc:spChg chg="mod">
          <ac:chgData name="Usuario invitado" userId="S::urn:spo:anon#6f7e8081dce0a92b781a189c00c650657f9d96edbc262ee79b210e2310d06b84::" providerId="AD" clId="Web-{23C6E7B9-9B7B-430B-F624-1F335817EECC}" dt="2025-04-09T20:30:49.810" v="3" actId="20577"/>
          <ac:spMkLst>
            <pc:docMk/>
            <pc:sldMk cId="134535576" sldId="2514"/>
            <ac:spMk id="2" creationId="{CDD912C1-81B2-9F1D-5BE8-4D0F944AF9FA}"/>
          </ac:spMkLst>
        </pc:spChg>
        <pc:spChg chg="mod">
          <ac:chgData name="Usuario invitado" userId="S::urn:spo:anon#6f7e8081dce0a92b781a189c00c650657f9d96edbc262ee79b210e2310d06b84::" providerId="AD" clId="Web-{23C6E7B9-9B7B-430B-F624-1F335817EECC}" dt="2025-04-09T20:30:33.810" v="1" actId="20577"/>
          <ac:spMkLst>
            <pc:docMk/>
            <pc:sldMk cId="134535576" sldId="2514"/>
            <ac:spMk id="42" creationId="{4639E364-3ED9-49BC-A287-B1DF72F0689F}"/>
          </ac:spMkLst>
        </pc:spChg>
      </pc:sldChg>
    </pc:docChg>
  </pc:docChgLst>
  <pc:docChgLst>
    <pc:chgData name="Usuario invitado" userId="S::urn:spo:anon#6f7e8081dce0a92b781a189c00c650657f9d96edbc262ee79b210e2310d06b84::" providerId="AD" clId="Web-{F446E00D-42E8-7094-DAEE-B8943EEF6F3B}"/>
    <pc:docChg chg="modSld">
      <pc:chgData name="Usuario invitado" userId="S::urn:spo:anon#6f7e8081dce0a92b781a189c00c650657f9d96edbc262ee79b210e2310d06b84::" providerId="AD" clId="Web-{F446E00D-42E8-7094-DAEE-B8943EEF6F3B}" dt="2025-04-03T16:10:53.665" v="3" actId="20577"/>
      <pc:docMkLst>
        <pc:docMk/>
      </pc:docMkLst>
      <pc:sldChg chg="modSp">
        <pc:chgData name="Usuario invitado" userId="S::urn:spo:anon#6f7e8081dce0a92b781a189c00c650657f9d96edbc262ee79b210e2310d06b84::" providerId="AD" clId="Web-{F446E00D-42E8-7094-DAEE-B8943EEF6F3B}" dt="2025-04-03T16:10:53.665" v="3" actId="20577"/>
        <pc:sldMkLst>
          <pc:docMk/>
          <pc:sldMk cId="134535576" sldId="2514"/>
        </pc:sldMkLst>
        <pc:spChg chg="mod">
          <ac:chgData name="Usuario invitado" userId="S::urn:spo:anon#6f7e8081dce0a92b781a189c00c650657f9d96edbc262ee79b210e2310d06b84::" providerId="AD" clId="Web-{F446E00D-42E8-7094-DAEE-B8943EEF6F3B}" dt="2025-04-03T16:10:51.649" v="1" actId="20577"/>
          <ac:spMkLst>
            <pc:docMk/>
            <pc:sldMk cId="134535576" sldId="2514"/>
            <ac:spMk id="2" creationId="{CDD912C1-81B2-9F1D-5BE8-4D0F944AF9FA}"/>
          </ac:spMkLst>
        </pc:spChg>
        <pc:spChg chg="mod">
          <ac:chgData name="Usuario invitado" userId="S::urn:spo:anon#6f7e8081dce0a92b781a189c00c650657f9d96edbc262ee79b210e2310d06b84::" providerId="AD" clId="Web-{F446E00D-42E8-7094-DAEE-B8943EEF6F3B}" dt="2025-04-03T16:10:53.665" v="3" actId="20577"/>
          <ac:spMkLst>
            <pc:docMk/>
            <pc:sldMk cId="134535576" sldId="2514"/>
            <ac:spMk id="42" creationId="{4639E364-3ED9-49BC-A287-B1DF72F0689F}"/>
          </ac:spMkLst>
        </pc:spChg>
      </pc:sldChg>
    </pc:docChg>
  </pc:docChgLst>
  <pc:docChgLst>
    <pc:chgData name="Usuario invitado" userId="S::urn:spo:anon#6f7e8081dce0a92b781a189c00c650657f9d96edbc262ee79b210e2310d06b84::" providerId="AD" clId="Web-{0489DA76-D8C3-5602-D360-C931294B245B}"/>
    <pc:docChg chg="modSld">
      <pc:chgData name="Usuario invitado" userId="S::urn:spo:anon#6f7e8081dce0a92b781a189c00c650657f9d96edbc262ee79b210e2310d06b84::" providerId="AD" clId="Web-{0489DA76-D8C3-5602-D360-C931294B245B}" dt="2025-04-04T15:54:01.098" v="0" actId="1076"/>
      <pc:docMkLst>
        <pc:docMk/>
      </pc:docMkLst>
      <pc:sldChg chg="modSp">
        <pc:chgData name="Usuario invitado" userId="S::urn:spo:anon#6f7e8081dce0a92b781a189c00c650657f9d96edbc262ee79b210e2310d06b84::" providerId="AD" clId="Web-{0489DA76-D8C3-5602-D360-C931294B245B}" dt="2025-04-04T15:54:01.098" v="0" actId="1076"/>
        <pc:sldMkLst>
          <pc:docMk/>
          <pc:sldMk cId="4082131971" sldId="1941"/>
        </pc:sldMkLst>
        <pc:graphicFrameChg chg="mod">
          <ac:chgData name="Usuario invitado" userId="S::urn:spo:anon#6f7e8081dce0a92b781a189c00c650657f9d96edbc262ee79b210e2310d06b84::" providerId="AD" clId="Web-{0489DA76-D8C3-5602-D360-C931294B245B}" dt="2025-04-04T15:54:01.098" v="0" actId="1076"/>
          <ac:graphicFrameMkLst>
            <pc:docMk/>
            <pc:sldMk cId="4082131971" sldId="1941"/>
            <ac:graphicFrameMk id="2" creationId="{FD70819E-6F2C-15D3-7C5A-35E3162108A5}"/>
          </ac:graphicFrameMkLst>
        </pc:graphicFrameChg>
      </pc:sldChg>
    </pc:docChg>
  </pc:docChgLst>
  <pc:docChgLst>
    <pc:chgData name="Usuario invitado" userId="S::urn:spo:anon#042d711b6bc95b15b83d13112ea7d464b30bc9dee0a44b9130841446304641fb::" providerId="AD" clId="Web-{A104D7A4-58AD-8F63-BB67-30C57D6976AC}"/>
    <pc:docChg chg="modSld">
      <pc:chgData name="Usuario invitado" userId="S::urn:spo:anon#042d711b6bc95b15b83d13112ea7d464b30bc9dee0a44b9130841446304641fb::" providerId="AD" clId="Web-{A104D7A4-58AD-8F63-BB67-30C57D6976AC}" dt="2025-04-15T18:52:04.826" v="1"/>
      <pc:docMkLst>
        <pc:docMk/>
      </pc:docMkLst>
      <pc:sldChg chg="modSp">
        <pc:chgData name="Usuario invitado" userId="S::urn:spo:anon#042d711b6bc95b15b83d13112ea7d464b30bc9dee0a44b9130841446304641fb::" providerId="AD" clId="Web-{A104D7A4-58AD-8F63-BB67-30C57D6976AC}" dt="2025-04-15T18:52:04.826" v="1"/>
        <pc:sldMkLst>
          <pc:docMk/>
          <pc:sldMk cId="1372120957" sldId="1093"/>
        </pc:sldMkLst>
        <pc:graphicFrameChg chg="modGraphic">
          <ac:chgData name="Usuario invitado" userId="S::urn:spo:anon#042d711b6bc95b15b83d13112ea7d464b30bc9dee0a44b9130841446304641fb::" providerId="AD" clId="Web-{A104D7A4-58AD-8F63-BB67-30C57D6976AC}" dt="2025-04-15T18:52:04.826" v="1"/>
          <ac:graphicFrameMkLst>
            <pc:docMk/>
            <pc:sldMk cId="1372120957" sldId="1093"/>
            <ac:graphicFrameMk id="4" creationId="{54F7ACC0-1CD5-25A4-F430-4FB0ED2221BE}"/>
          </ac:graphicFrameMkLst>
        </pc:graphicFrameChg>
      </pc:sldChg>
    </pc:docChg>
  </pc:docChgLst>
  <pc:docChgLst>
    <pc:chgData name="Usuario invitado" userId="S::urn:spo:anon#6f7e8081dce0a92b781a189c00c650657f9d96edbc262ee79b210e2310d06b84::" providerId="AD" clId="Web-{A99E9220-2E7E-E8E9-F253-D7AEE2872E5C}"/>
    <pc:docChg chg="modSld">
      <pc:chgData name="Usuario invitado" userId="S::urn:spo:anon#6f7e8081dce0a92b781a189c00c650657f9d96edbc262ee79b210e2310d06b84::" providerId="AD" clId="Web-{A99E9220-2E7E-E8E9-F253-D7AEE2872E5C}" dt="2025-03-26T10:33:04.473" v="3" actId="20577"/>
      <pc:docMkLst>
        <pc:docMk/>
      </pc:docMkLst>
      <pc:sldChg chg="modSp">
        <pc:chgData name="Usuario invitado" userId="S::urn:spo:anon#6f7e8081dce0a92b781a189c00c650657f9d96edbc262ee79b210e2310d06b84::" providerId="AD" clId="Web-{A99E9220-2E7E-E8E9-F253-D7AEE2872E5C}" dt="2025-03-26T10:33:04.473" v="3" actId="20577"/>
        <pc:sldMkLst>
          <pc:docMk/>
          <pc:sldMk cId="1453484966" sldId="2047"/>
        </pc:sldMkLst>
        <pc:spChg chg="mod">
          <ac:chgData name="Usuario invitado" userId="S::urn:spo:anon#6f7e8081dce0a92b781a189c00c650657f9d96edbc262ee79b210e2310d06b84::" providerId="AD" clId="Web-{A99E9220-2E7E-E8E9-F253-D7AEE2872E5C}" dt="2025-03-26T10:31:38.377" v="0" actId="20577"/>
          <ac:spMkLst>
            <pc:docMk/>
            <pc:sldMk cId="1453484966" sldId="2047"/>
            <ac:spMk id="22" creationId="{828C58DA-5753-4832-96DF-FCD6A9249138}"/>
          </ac:spMkLst>
        </pc:spChg>
        <pc:spChg chg="mod">
          <ac:chgData name="Usuario invitado" userId="S::urn:spo:anon#6f7e8081dce0a92b781a189c00c650657f9d96edbc262ee79b210e2310d06b84::" providerId="AD" clId="Web-{A99E9220-2E7E-E8E9-F253-D7AEE2872E5C}" dt="2025-03-26T10:33:04.473" v="3" actId="20577"/>
          <ac:spMkLst>
            <pc:docMk/>
            <pc:sldMk cId="1453484966" sldId="2047"/>
            <ac:spMk id="36" creationId="{E3FBEBE5-03A2-42B7-963D-36B412F686F8}"/>
          </ac:spMkLst>
        </pc:spChg>
        <pc:spChg chg="mod">
          <ac:chgData name="Usuario invitado" userId="S::urn:spo:anon#6f7e8081dce0a92b781a189c00c650657f9d96edbc262ee79b210e2310d06b84::" providerId="AD" clId="Web-{A99E9220-2E7E-E8E9-F253-D7AEE2872E5C}" dt="2025-03-26T10:32:06.487" v="2" actId="20577"/>
          <ac:spMkLst>
            <pc:docMk/>
            <pc:sldMk cId="1453484966" sldId="2047"/>
            <ac:spMk id="39" creationId="{6814AA63-8073-02A6-1AB2-C5CB78990A4A}"/>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_916_B282E411.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_64E_0.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_343_0.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_650_0.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_651_0.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_652_0.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_653_0.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1\4%20CARTERA\Anexo%204.8%20PlanCartTo202502ASE1.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2\4%20CARTERA\Anexo%204.8%20PlanCartTo202502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3\4%20CARTERA\Anexo%204.8%20PlanCartTo202502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_631_1B7DEF8.xlsx"/></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4\4%20CARTERA\Anexo%204.8%20PlanCartTo202502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84%20FEB-25\ASE%205\4%20CARTERA\Anexo%204.8%20PlanCartTo202502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1\4%20CARTERA\Anexo%204.8%20PlanCartTo202502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2\4%20CARTERA\Anexo%204.8%20PlanCartTo202502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3\4%20CARTERA\Anexo%204.8%20PlanCartTo202502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4\4%20CARTERA\Anexo%204.8%20PlanCartTo202502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5\4%20CARTERA\Anexo%204.8%20PlanCartTo202502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1\4%20CARTERA\Anexo%204.8%20PlanCartTo202502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2\4%20CARTERA\Anexo%204.8%20PlanCartTo202502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3\4%20CARTERA\Anexo%204.8%20PlanCartTo202502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_723_8F08A882.xlsx"/></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84%20FEB-25\ASE%204\4%20CARTERA\Anexo%204.8%20PlanCartTo202502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5\4%20CARTERA\Anexo%204.8%20PlanCartTo202502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1\4%20CARTERA\Anexo%204.8%20PlanCartTo202502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1\4%20CARTERA\Anexo%204.8%20PlanCartTo202502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2\4%20CARTERA\Anexo%204.8%20PlanCartTo202502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2\4%20CARTERA\Anexo%204.8%20PlanCartTo202502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3\4%20CARTERA\Anexo%204.8%20PlanCartTo202502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3\4%20CARTERA\Anexo%204.8%20PlanCartTo202502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4\4%20CARTERA\Anexo%204.8%20PlanCartTo202502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_725_6B3DF9AF.xlsx"/></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4\4%20CARTERA\Anexo%204.8%20PlanCartTo202502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5\4%20CARTERA\Anexo%204.8%20PlanCartTo202502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5\4%20CARTERA\Anexo%204.8%20PlanCartTo202502ASE5.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1\4%20CARTERA\Anexo%204.8%20PlanCartTo202502ASE1.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2\4%20CARTERA\Anexo%204.8%20PlanCartTo202502ASE2.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3\4%20CARTERA\Anexo%204.8%20PlanCartTo202502ASE3.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4\4%20CARTERA\Anexo%204.8%20PlanCartTo202502ASE4.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4%20FEB-25\ASE%205\4%20CARTERA\Anexo%204.8%20PlanCartTo202502ASE5.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_34E_D12B3A42.xlsx"/></Relationships>
</file>

<file path=ppt/charts/_rels/chart50.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2.%20Carpeta%20entrega\1.%20BD%20PQR%20a%20Noviembre%202021\Base%20de%20PQR%202024-2025.xlsx" TargetMode="External"/><Relationship Id="rId2" Type="http://schemas.microsoft.com/office/2011/relationships/chartColorStyle" Target="colors44.xml"/><Relationship Id="rId1" Type="http://schemas.microsoft.com/office/2011/relationships/chartStyle" Target="style44.xml"/></Relationships>
</file>

<file path=ppt/charts/_rels/chart51.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febrero%202025%20final.xlsx" TargetMode="External"/></Relationships>
</file>

<file path=ppt/charts/_rels/chart52.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febrero%202025%20final.xlsx" TargetMode="External"/></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_7B6_16496D0F.xlsx"/></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5\2.%20Febrero\DATOS%20SAC%20-Febrero%202025.xlsx" TargetMode="Externa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chartUserShapes" Target="../drawings/drawing3.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5\2.%20Febrero\DATOS%20SAC%20-Febrero%202025.xlsx" TargetMode="External"/><Relationship Id="rId2" Type="http://schemas.microsoft.com/office/2011/relationships/chartColorStyle" Target="colors47.xml"/><Relationship Id="rId1" Type="http://schemas.microsoft.com/office/2011/relationships/chartStyle" Target="style47.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5\2.%20Febrero\DATOS%20SAC%20-Febrero%202025.xlsx"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4.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5\2.%20Febrero\Multas&amp;PP&amp;SAC%20-Febrero%202025.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5.xml"/></Relationships>
</file>

<file path=ppt/charts/_rels/chart58.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0.xml"/><Relationship Id="rId1" Type="http://schemas.microsoft.com/office/2011/relationships/chartStyle" Target="style50.xml"/></Relationships>
</file>

<file path=ppt/charts/_rels/chart59.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5\2.%20Febrero\Multas&amp;PP&amp;SAC%20-Febrero%202025.xlsx" TargetMode="Externa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chartUserShapes" Target="../drawings/drawing6.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febrero%202025%20final.xlsx" TargetMode="External"/></Relationships>
</file>

<file path=ppt/charts/_rels/chart60.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2.xml"/><Relationship Id="rId1" Type="http://schemas.microsoft.com/office/2011/relationships/chartStyle" Target="style52.xm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febrero%202025%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febrero%202025%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febrero%202025%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13.975.152,05</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(2)'!$E$103:$I$103</c:f>
              <c:numCache>
                <c:formatCode>#,##0.00</c:formatCode>
                <c:ptCount val="5"/>
                <c:pt idx="0">
                  <c:v>3026134.1609999998</c:v>
                </c:pt>
                <c:pt idx="1">
                  <c:v>4421848.8199999994</c:v>
                </c:pt>
                <c:pt idx="2">
                  <c:v>2731161.4717085105</c:v>
                </c:pt>
                <c:pt idx="3">
                  <c:v>1864676.0500000003</c:v>
                </c:pt>
                <c:pt idx="4">
                  <c:v>1931331.5459999999</c:v>
                </c:pt>
              </c:numCache>
            </c:numRef>
          </c:val>
          <c:extLst>
            <c:ext xmlns:c16="http://schemas.microsoft.com/office/drawing/2014/chart" uri="{C3380CC4-5D6E-409C-BE32-E72D297353CC}">
              <c16:uniqueId val="{00000000-4EEA-4D30-BC46-9CA86061F32B}"/>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Feb-25'!$A$3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Feb-25'!$B$1:$F$2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Feb-25'!$B$3:$F$3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E5C8-4659-8F7A-4E65E30FD692}"/>
            </c:ext>
          </c:extLst>
        </c:ser>
        <c:ser>
          <c:idx val="1"/>
          <c:order val="1"/>
          <c:tx>
            <c:strRef>
              <c:f>'Recaudo General a Feb-25'!$A$4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Feb-25'!$B$1:$F$2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Feb-25'!$B$4:$F$4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E5C8-4659-8F7A-4E65E30FD692}"/>
            </c:ext>
          </c:extLst>
        </c:ser>
        <c:ser>
          <c:idx val="2"/>
          <c:order val="2"/>
          <c:tx>
            <c:strRef>
              <c:f>'Recaudo General a Feb-25'!$A$5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Feb-25'!$B$1:$F$2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Feb-25'!$B$5:$F$5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E5C8-4659-8F7A-4E65E30FD692}"/>
            </c:ext>
          </c:extLst>
        </c:ser>
        <c:ser>
          <c:idx val="3"/>
          <c:order val="3"/>
          <c:tx>
            <c:strRef>
              <c:f>'Recaudo General a Feb-25'!$A$6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Feb-25'!$B$1:$F$2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Feb-25'!$B$6:$F$6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E5C8-4659-8F7A-4E65E30FD692}"/>
            </c:ext>
          </c:extLst>
        </c:ser>
        <c:ser>
          <c:idx val="4"/>
          <c:order val="4"/>
          <c:tx>
            <c:strRef>
              <c:f>'Recaudo General a Feb-25'!$A$7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Feb-25'!$B$1:$F$2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Feb-25'!$B$7:$F$7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E5C8-4659-8F7A-4E65E30FD692}"/>
            </c:ext>
          </c:extLst>
        </c:ser>
        <c:ser>
          <c:idx val="5"/>
          <c:order val="5"/>
          <c:tx>
            <c:strRef>
              <c:f>'Recaudo General a Feb-25'!$A$8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Feb-25'!$B$1:$F$2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Feb-25'!$B$8:$F$8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E5C8-4659-8F7A-4E65E30FD692}"/>
            </c:ext>
          </c:extLst>
        </c:ser>
        <c:ser>
          <c:idx val="6"/>
          <c:order val="6"/>
          <c:tx>
            <c:strRef>
              <c:f>'Recaudo General a Feb-25'!$A$9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Feb-25'!$B$1:$F$2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Feb-25'!$B$9:$F$9</c:f>
              <c:numCache>
                <c:formatCode>_("$"* #,##0_);_("$"* \(#,##0\);_("$"* "-"_);_(@_)</c:formatCode>
                <c:ptCount val="5"/>
                <c:pt idx="0">
                  <c:v>294591.197155</c:v>
                </c:pt>
                <c:pt idx="1">
                  <c:v>302460.85446499998</c:v>
                </c:pt>
                <c:pt idx="2">
                  <c:v>215288.81829600001</c:v>
                </c:pt>
                <c:pt idx="3">
                  <c:v>164535.06712299999</c:v>
                </c:pt>
                <c:pt idx="4">
                  <c:v>186010.38052100001</c:v>
                </c:pt>
              </c:numCache>
            </c:numRef>
          </c:val>
          <c:extLst>
            <c:ext xmlns:c16="http://schemas.microsoft.com/office/drawing/2014/chart" uri="{C3380CC4-5D6E-409C-BE32-E72D297353CC}">
              <c16:uniqueId val="{00000006-E5C8-4659-8F7A-4E65E30FD692}"/>
            </c:ext>
          </c:extLst>
        </c:ser>
        <c:ser>
          <c:idx val="7"/>
          <c:order val="7"/>
          <c:tx>
            <c:strRef>
              <c:f>'Recaudo General a Feb-25'!$A$10</c:f>
              <c:strCache>
                <c:ptCount val="1"/>
                <c:pt idx="0">
                  <c:v>Año 2025</c:v>
                </c:pt>
              </c:strCache>
            </c:strRef>
          </c:tx>
          <c:spPr>
            <a:solidFill>
              <a:schemeClr val="accent2">
                <a:lumMod val="60000"/>
              </a:schemeClr>
            </a:solidFill>
            <a:ln>
              <a:noFill/>
            </a:ln>
            <a:effectLst/>
            <a:scene3d>
              <a:camera prst="orthographicFront"/>
              <a:lightRig rig="threePt" dir="t"/>
            </a:scene3d>
            <a:sp3d>
              <a:bevelT w="190500" h="38100"/>
            </a:sp3d>
          </c:spPr>
          <c:invertIfNegative val="0"/>
          <c:cat>
            <c:multiLvlStrRef>
              <c:f>'Recaudo General a Feb-25'!$B$1:$F$2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Feb-25'!$B$10:$F$10</c:f>
              <c:numCache>
                <c:formatCode>_("$"* #,##0_);_("$"* \(#,##0\);_("$"* "-"_);_(@_)</c:formatCode>
                <c:ptCount val="5"/>
                <c:pt idx="0">
                  <c:v>52570.107968999997</c:v>
                </c:pt>
                <c:pt idx="1">
                  <c:v>53629.446451000003</c:v>
                </c:pt>
                <c:pt idx="2">
                  <c:v>36931.628999</c:v>
                </c:pt>
                <c:pt idx="3">
                  <c:v>28207.233474000001</c:v>
                </c:pt>
                <c:pt idx="4">
                  <c:v>31707.525176999996</c:v>
                </c:pt>
              </c:numCache>
            </c:numRef>
          </c:val>
          <c:extLst>
            <c:ext xmlns:c16="http://schemas.microsoft.com/office/drawing/2014/chart" uri="{C3380CC4-5D6E-409C-BE32-E72D297353CC}">
              <c16:uniqueId val="{00000007-E5C8-4659-8F7A-4E65E30FD692}"/>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Feb-25'!$LP$8</c:f>
              <c:strCache>
                <c:ptCount val="1"/>
                <c:pt idx="0">
                  <c:v>SEPTIEMBRE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Feb-25'!$JK$9:$JK$15</c:f>
              <c:strCache>
                <c:ptCount val="7"/>
                <c:pt idx="0">
                  <c:v>USAQUEN</c:v>
                </c:pt>
                <c:pt idx="1">
                  <c:v>CHAPINERO</c:v>
                </c:pt>
                <c:pt idx="2">
                  <c:v>SANTA FÉ</c:v>
                </c:pt>
                <c:pt idx="3">
                  <c:v>SAN CRISTOBAL</c:v>
                </c:pt>
                <c:pt idx="4">
                  <c:v>USME</c:v>
                </c:pt>
                <c:pt idx="5">
                  <c:v>CANDELARIA</c:v>
                </c:pt>
                <c:pt idx="6">
                  <c:v>SUMAPAZ</c:v>
                </c:pt>
              </c:strCache>
            </c:strRef>
          </c:cat>
          <c:val>
            <c:numRef>
              <c:f>'Recaudo x localidad  Feb-25'!$LP$9:$LP$15</c:f>
              <c:numCache>
                <c:formatCode>"$"\ #,##0</c:formatCode>
                <c:ptCount val="7"/>
                <c:pt idx="0">
                  <c:v>11474.964626999999</c:v>
                </c:pt>
                <c:pt idx="1">
                  <c:v>6027.8780509999997</c:v>
                </c:pt>
                <c:pt idx="2">
                  <c:v>2343.509497</c:v>
                </c:pt>
                <c:pt idx="3">
                  <c:v>3455.7323809999998</c:v>
                </c:pt>
                <c:pt idx="4">
                  <c:v>2771.3814929999999</c:v>
                </c:pt>
                <c:pt idx="5">
                  <c:v>521.62584600000002</c:v>
                </c:pt>
                <c:pt idx="6">
                  <c:v>0.76014000000000004</c:v>
                </c:pt>
              </c:numCache>
            </c:numRef>
          </c:val>
          <c:extLst xmlns:c15="http://schemas.microsoft.com/office/drawing/2012/chart">
            <c:ext xmlns:c16="http://schemas.microsoft.com/office/drawing/2014/chart" uri="{C3380CC4-5D6E-409C-BE32-E72D297353CC}">
              <c16:uniqueId val="{00000000-3463-42C4-AA90-20B86F3EFAC3}"/>
            </c:ext>
          </c:extLst>
        </c:ser>
        <c:ser>
          <c:idx val="1"/>
          <c:order val="1"/>
          <c:tx>
            <c:strRef>
              <c:f>'Recaudo x localidad  Feb-25'!$LQ$8</c:f>
              <c:strCache>
                <c:ptCount val="1"/>
                <c:pt idx="0">
                  <c:v>OCTUBRE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Feb-25'!$JK$9:$JK$15</c:f>
              <c:strCache>
                <c:ptCount val="7"/>
                <c:pt idx="0">
                  <c:v>USAQUEN</c:v>
                </c:pt>
                <c:pt idx="1">
                  <c:v>CHAPINERO</c:v>
                </c:pt>
                <c:pt idx="2">
                  <c:v>SANTA FÉ</c:v>
                </c:pt>
                <c:pt idx="3">
                  <c:v>SAN CRISTOBAL</c:v>
                </c:pt>
                <c:pt idx="4">
                  <c:v>USME</c:v>
                </c:pt>
                <c:pt idx="5">
                  <c:v>CANDELARIA</c:v>
                </c:pt>
                <c:pt idx="6">
                  <c:v>SUMAPAZ</c:v>
                </c:pt>
              </c:strCache>
            </c:strRef>
          </c:cat>
          <c:val>
            <c:numRef>
              <c:f>'Recaudo x localidad  Feb-25'!$LQ$9:$LQ$15</c:f>
              <c:numCache>
                <c:formatCode>"$"\ #,##0</c:formatCode>
                <c:ptCount val="7"/>
                <c:pt idx="0">
                  <c:v>11091.839483</c:v>
                </c:pt>
                <c:pt idx="1">
                  <c:v>5754.3404979999996</c:v>
                </c:pt>
                <c:pt idx="2">
                  <c:v>2304.493383</c:v>
                </c:pt>
                <c:pt idx="3">
                  <c:v>3320.2795059999999</c:v>
                </c:pt>
                <c:pt idx="4">
                  <c:v>2634.7866359999998</c:v>
                </c:pt>
                <c:pt idx="5">
                  <c:v>515.45739500000002</c:v>
                </c:pt>
                <c:pt idx="6">
                  <c:v>0.78864000000000001</c:v>
                </c:pt>
              </c:numCache>
            </c:numRef>
          </c:val>
          <c:extLst>
            <c:ext xmlns:c16="http://schemas.microsoft.com/office/drawing/2014/chart" uri="{C3380CC4-5D6E-409C-BE32-E72D297353CC}">
              <c16:uniqueId val="{00000001-3463-42C4-AA90-20B86F3EFAC3}"/>
            </c:ext>
          </c:extLst>
        </c:ser>
        <c:ser>
          <c:idx val="2"/>
          <c:order val="2"/>
          <c:tx>
            <c:strRef>
              <c:f>'Recaudo x localidad  Feb-25'!$LR$8</c:f>
              <c:strCache>
                <c:ptCount val="1"/>
                <c:pt idx="0">
                  <c:v>NOVIEMBRE 2024</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cat>
            <c:strRef>
              <c:f>'Recaudo x localidad  Feb-25'!$JK$9:$JK$15</c:f>
              <c:strCache>
                <c:ptCount val="7"/>
                <c:pt idx="0">
                  <c:v>USAQUEN</c:v>
                </c:pt>
                <c:pt idx="1">
                  <c:v>CHAPINERO</c:v>
                </c:pt>
                <c:pt idx="2">
                  <c:v>SANTA FÉ</c:v>
                </c:pt>
                <c:pt idx="3">
                  <c:v>SAN CRISTOBAL</c:v>
                </c:pt>
                <c:pt idx="4">
                  <c:v>USME</c:v>
                </c:pt>
                <c:pt idx="5">
                  <c:v>CANDELARIA</c:v>
                </c:pt>
                <c:pt idx="6">
                  <c:v>SUMAPAZ</c:v>
                </c:pt>
              </c:strCache>
            </c:strRef>
          </c:cat>
          <c:val>
            <c:numRef>
              <c:f>'Recaudo x localidad  Feb-25'!$LR$9:$LR$15</c:f>
              <c:numCache>
                <c:formatCode>"$"\ #,##0</c:formatCode>
                <c:ptCount val="7"/>
                <c:pt idx="0">
                  <c:v>10064.690194999997</c:v>
                </c:pt>
                <c:pt idx="1">
                  <c:v>5409.4615839999997</c:v>
                </c:pt>
                <c:pt idx="2">
                  <c:v>2110.2872980000002</c:v>
                </c:pt>
                <c:pt idx="3">
                  <c:v>3202.1989429999999</c:v>
                </c:pt>
                <c:pt idx="4">
                  <c:v>2488.405389</c:v>
                </c:pt>
                <c:pt idx="5">
                  <c:v>526.34565299999997</c:v>
                </c:pt>
                <c:pt idx="6">
                  <c:v>0.78712000000000004</c:v>
                </c:pt>
              </c:numCache>
            </c:numRef>
          </c:val>
          <c:extLst>
            <c:ext xmlns:c16="http://schemas.microsoft.com/office/drawing/2014/chart" uri="{C3380CC4-5D6E-409C-BE32-E72D297353CC}">
              <c16:uniqueId val="{00000002-3463-42C4-AA90-20B86F3EFAC3}"/>
            </c:ext>
          </c:extLst>
        </c:ser>
        <c:ser>
          <c:idx val="3"/>
          <c:order val="3"/>
          <c:tx>
            <c:strRef>
              <c:f>'Recaudo x localidad  Feb-25'!$LS$8</c:f>
              <c:strCache>
                <c:ptCount val="1"/>
                <c:pt idx="0">
                  <c:v>DICIEMBRE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Feb-25'!$JK$9:$JK$15</c:f>
              <c:strCache>
                <c:ptCount val="7"/>
                <c:pt idx="0">
                  <c:v>USAQUEN</c:v>
                </c:pt>
                <c:pt idx="1">
                  <c:v>CHAPINERO</c:v>
                </c:pt>
                <c:pt idx="2">
                  <c:v>SANTA FÉ</c:v>
                </c:pt>
                <c:pt idx="3">
                  <c:v>SAN CRISTOBAL</c:v>
                </c:pt>
                <c:pt idx="4">
                  <c:v>USME</c:v>
                </c:pt>
                <c:pt idx="5">
                  <c:v>CANDELARIA</c:v>
                </c:pt>
                <c:pt idx="6">
                  <c:v>SUMAPAZ</c:v>
                </c:pt>
              </c:strCache>
            </c:strRef>
          </c:cat>
          <c:val>
            <c:numRef>
              <c:f>'Recaudo x localidad  Feb-25'!$LS$9:$LS$15</c:f>
              <c:numCache>
                <c:formatCode>"$"\ #,##0</c:formatCode>
                <c:ptCount val="7"/>
                <c:pt idx="0">
                  <c:v>10972.623075</c:v>
                </c:pt>
                <c:pt idx="1">
                  <c:v>5660.331529</c:v>
                </c:pt>
                <c:pt idx="2">
                  <c:v>2220.2161460000002</c:v>
                </c:pt>
                <c:pt idx="3">
                  <c:v>3425.2785349999999</c:v>
                </c:pt>
                <c:pt idx="4">
                  <c:v>2640.9449239999999</c:v>
                </c:pt>
                <c:pt idx="5">
                  <c:v>477.31095499999998</c:v>
                </c:pt>
                <c:pt idx="6">
                  <c:v>1.2149970000000001</c:v>
                </c:pt>
              </c:numCache>
            </c:numRef>
          </c:val>
          <c:extLst>
            <c:ext xmlns:c16="http://schemas.microsoft.com/office/drawing/2014/chart" uri="{C3380CC4-5D6E-409C-BE32-E72D297353CC}">
              <c16:uniqueId val="{00000003-3463-42C4-AA90-20B86F3EFAC3}"/>
            </c:ext>
          </c:extLst>
        </c:ser>
        <c:ser>
          <c:idx val="4"/>
          <c:order val="4"/>
          <c:tx>
            <c:strRef>
              <c:f>'Recaudo x localidad  Feb-25'!$LT$8</c:f>
              <c:strCache>
                <c:ptCount val="1"/>
                <c:pt idx="0">
                  <c:v>ENERO 2025</c:v>
                </c:pt>
              </c:strCache>
            </c:strRef>
          </c:tx>
          <c:spPr>
            <a:solidFill>
              <a:schemeClr val="accent5"/>
            </a:solidFill>
            <a:ln>
              <a:noFill/>
            </a:ln>
            <a:effectLst/>
            <a:scene3d>
              <a:camera prst="orthographicFront"/>
              <a:lightRig rig="threePt" dir="t"/>
            </a:scene3d>
            <a:sp3d>
              <a:bevelT w="190500" h="38100"/>
            </a:sp3d>
          </c:spPr>
          <c:invertIfNegative val="0"/>
          <c:cat>
            <c:strRef>
              <c:f>'Recaudo x localidad  Feb-25'!$JK$9:$JK$15</c:f>
              <c:strCache>
                <c:ptCount val="7"/>
                <c:pt idx="0">
                  <c:v>USAQUEN</c:v>
                </c:pt>
                <c:pt idx="1">
                  <c:v>CHAPINERO</c:v>
                </c:pt>
                <c:pt idx="2">
                  <c:v>SANTA FÉ</c:v>
                </c:pt>
                <c:pt idx="3">
                  <c:v>SAN CRISTOBAL</c:v>
                </c:pt>
                <c:pt idx="4">
                  <c:v>USME</c:v>
                </c:pt>
                <c:pt idx="5">
                  <c:v>CANDELARIA</c:v>
                </c:pt>
                <c:pt idx="6">
                  <c:v>SUMAPAZ</c:v>
                </c:pt>
              </c:strCache>
            </c:strRef>
          </c:cat>
          <c:val>
            <c:numRef>
              <c:f>'Recaudo x localidad  Feb-25'!$LT$9:$LT$15</c:f>
              <c:numCache>
                <c:formatCode>"$"\ #,##0</c:formatCode>
                <c:ptCount val="7"/>
                <c:pt idx="0">
                  <c:v>11360.426266</c:v>
                </c:pt>
                <c:pt idx="1">
                  <c:v>6261.9984020000002</c:v>
                </c:pt>
                <c:pt idx="2">
                  <c:v>2311.2051280000001</c:v>
                </c:pt>
                <c:pt idx="3">
                  <c:v>3515.1491900000001</c:v>
                </c:pt>
                <c:pt idx="4">
                  <c:v>2645.8727650000001</c:v>
                </c:pt>
                <c:pt idx="5">
                  <c:v>534.69657500000005</c:v>
                </c:pt>
                <c:pt idx="6">
                  <c:v>0.76058000000000003</c:v>
                </c:pt>
              </c:numCache>
            </c:numRef>
          </c:val>
          <c:extLst>
            <c:ext xmlns:c16="http://schemas.microsoft.com/office/drawing/2014/chart" uri="{C3380CC4-5D6E-409C-BE32-E72D297353CC}">
              <c16:uniqueId val="{00000004-3463-42C4-AA90-20B86F3EFAC3}"/>
            </c:ext>
          </c:extLst>
        </c:ser>
        <c:ser>
          <c:idx val="5"/>
          <c:order val="5"/>
          <c:tx>
            <c:strRef>
              <c:f>'Recaudo x localidad  Feb-25'!$LU$8</c:f>
              <c:strCache>
                <c:ptCount val="1"/>
                <c:pt idx="0">
                  <c:v>FEBRERO 2025</c:v>
                </c:pt>
              </c:strCache>
            </c:strRef>
          </c:tx>
          <c:spPr>
            <a:solidFill>
              <a:schemeClr val="accent6"/>
            </a:solidFill>
            <a:ln>
              <a:noFill/>
            </a:ln>
            <a:effectLst/>
            <a:scene3d>
              <a:camera prst="orthographicFront"/>
              <a:lightRig rig="balanced" dir="t">
                <a:rot lat="0" lon="0" rev="8700000"/>
              </a:lightRig>
            </a:scene3d>
            <a:sp3d>
              <a:bevelT w="190500" h="38100"/>
            </a:sp3d>
          </c:spPr>
          <c:invertIfNegative val="0"/>
          <c:cat>
            <c:strRef>
              <c:f>'Recaudo x localidad  Feb-25'!$JK$9:$JK$15</c:f>
              <c:strCache>
                <c:ptCount val="7"/>
                <c:pt idx="0">
                  <c:v>USAQUEN</c:v>
                </c:pt>
                <c:pt idx="1">
                  <c:v>CHAPINERO</c:v>
                </c:pt>
                <c:pt idx="2">
                  <c:v>SANTA FÉ</c:v>
                </c:pt>
                <c:pt idx="3">
                  <c:v>SAN CRISTOBAL</c:v>
                </c:pt>
                <c:pt idx="4">
                  <c:v>USME</c:v>
                </c:pt>
                <c:pt idx="5">
                  <c:v>CANDELARIA</c:v>
                </c:pt>
                <c:pt idx="6">
                  <c:v>SUMAPAZ</c:v>
                </c:pt>
              </c:strCache>
            </c:strRef>
          </c:cat>
          <c:val>
            <c:numRef>
              <c:f>'Recaudo x localidad  Feb-25'!$LU$9:$LU$15</c:f>
              <c:numCache>
                <c:formatCode>"$"\ #,##0</c:formatCode>
                <c:ptCount val="7"/>
                <c:pt idx="0">
                  <c:v>10841.557749</c:v>
                </c:pt>
                <c:pt idx="1">
                  <c:v>6147.7193109999998</c:v>
                </c:pt>
                <c:pt idx="2">
                  <c:v>2248.723203</c:v>
                </c:pt>
                <c:pt idx="3">
                  <c:v>3546.9023860000002</c:v>
                </c:pt>
                <c:pt idx="4">
                  <c:v>2582.681583</c:v>
                </c:pt>
                <c:pt idx="5">
                  <c:v>571.86695099999997</c:v>
                </c:pt>
                <c:pt idx="6">
                  <c:v>0.54788000000000003</c:v>
                </c:pt>
              </c:numCache>
            </c:numRef>
          </c:val>
          <c:extLst>
            <c:ext xmlns:c16="http://schemas.microsoft.com/office/drawing/2014/chart" uri="{C3380CC4-5D6E-409C-BE32-E72D297353CC}">
              <c16:uniqueId val="{00000005-3463-42C4-AA90-20B86F3EFAC3}"/>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6316032"/>
        <c:crosses val="autoZero"/>
        <c:auto val="1"/>
        <c:lblAlgn val="ctr"/>
        <c:lblOffset val="100"/>
        <c:noMultiLvlLbl val="0"/>
      </c:catAx>
      <c:valAx>
        <c:axId val="16316032"/>
        <c:scaling>
          <c:orientation val="minMax"/>
          <c:max val="14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909691719126369"/>
          <c:y val="1.7137197249078043E-2"/>
          <c:w val="0.87191924424181155"/>
          <c:h val="0.57357710886165481"/>
        </c:manualLayout>
      </c:layout>
      <c:barChart>
        <c:barDir val="col"/>
        <c:grouping val="clustered"/>
        <c:varyColors val="0"/>
        <c:ser>
          <c:idx val="0"/>
          <c:order val="0"/>
          <c:tx>
            <c:strRef>
              <c:f>'Recaudo x localidad  Feb-25'!$LP$29</c:f>
              <c:strCache>
                <c:ptCount val="1"/>
                <c:pt idx="0">
                  <c:v>SEPTIEMBRE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Feb-25'!$JK$30:$JK$37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Feb-25'!$LP$30:$LP$37</c:f>
              <c:numCache>
                <c:formatCode>"$"\ #,##0</c:formatCode>
                <c:ptCount val="8"/>
                <c:pt idx="0">
                  <c:v>2381.105427</c:v>
                </c:pt>
                <c:pt idx="1">
                  <c:v>5160.4272110000002</c:v>
                </c:pt>
                <c:pt idx="2">
                  <c:v>1680.556846</c:v>
                </c:pt>
                <c:pt idx="3">
                  <c:v>1604.1492049999997</c:v>
                </c:pt>
                <c:pt idx="4">
                  <c:v>1624.7964790000001</c:v>
                </c:pt>
                <c:pt idx="5">
                  <c:v>6872.134594000001</c:v>
                </c:pt>
                <c:pt idx="6">
                  <c:v>3463.2410810000006</c:v>
                </c:pt>
                <c:pt idx="7">
                  <c:v>2890.6770900000001</c:v>
                </c:pt>
              </c:numCache>
            </c:numRef>
          </c:val>
          <c:extLst>
            <c:ext xmlns:c16="http://schemas.microsoft.com/office/drawing/2014/chart" uri="{C3380CC4-5D6E-409C-BE32-E72D297353CC}">
              <c16:uniqueId val="{00000000-E74B-4B66-AE15-0CC6EA5CC29C}"/>
            </c:ext>
          </c:extLst>
        </c:ser>
        <c:ser>
          <c:idx val="1"/>
          <c:order val="1"/>
          <c:tx>
            <c:strRef>
              <c:f>'Recaudo x localidad  Feb-25'!$LQ$29</c:f>
              <c:strCache>
                <c:ptCount val="1"/>
                <c:pt idx="0">
                  <c:v>OCTUBRE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Feb-25'!$JK$30:$JK$37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Feb-25'!$LQ$30:$LQ$37</c:f>
              <c:numCache>
                <c:formatCode>"$"\ #,##0</c:formatCode>
                <c:ptCount val="8"/>
                <c:pt idx="0">
                  <c:v>1443.011968</c:v>
                </c:pt>
                <c:pt idx="1">
                  <c:v>6921.1412319999999</c:v>
                </c:pt>
                <c:pt idx="2">
                  <c:v>5304.6833559999995</c:v>
                </c:pt>
                <c:pt idx="3">
                  <c:v>2727.7948059999999</c:v>
                </c:pt>
                <c:pt idx="4">
                  <c:v>1542.147706</c:v>
                </c:pt>
                <c:pt idx="5">
                  <c:v>2352.4554400000002</c:v>
                </c:pt>
                <c:pt idx="6">
                  <c:v>3732.1053160000001</c:v>
                </c:pt>
                <c:pt idx="7">
                  <c:v>5115.8622480000004</c:v>
                </c:pt>
              </c:numCache>
            </c:numRef>
          </c:val>
          <c:extLst>
            <c:ext xmlns:c16="http://schemas.microsoft.com/office/drawing/2014/chart" uri="{C3380CC4-5D6E-409C-BE32-E72D297353CC}">
              <c16:uniqueId val="{00000001-E74B-4B66-AE15-0CC6EA5CC29C}"/>
            </c:ext>
          </c:extLst>
        </c:ser>
        <c:ser>
          <c:idx val="2"/>
          <c:order val="2"/>
          <c:tx>
            <c:strRef>
              <c:f>'Recaudo x localidad  Feb-25'!$LR$29</c:f>
              <c:strCache>
                <c:ptCount val="1"/>
                <c:pt idx="0">
                  <c:v>NOVIEMBRE 2024</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cat>
            <c:strRef>
              <c:f>'Recaudo x localidad  Feb-25'!$JK$30:$JK$37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Feb-25'!$LR$30:$LR$37</c:f>
              <c:numCache>
                <c:formatCode>"$"\ #,##0</c:formatCode>
                <c:ptCount val="8"/>
                <c:pt idx="0">
                  <c:v>1621.658557</c:v>
                </c:pt>
                <c:pt idx="1">
                  <c:v>3763.2781399999981</c:v>
                </c:pt>
                <c:pt idx="2">
                  <c:v>1311.3006370000001</c:v>
                </c:pt>
                <c:pt idx="3">
                  <c:v>1132.1933329999997</c:v>
                </c:pt>
                <c:pt idx="4">
                  <c:v>1462.4361060000003</c:v>
                </c:pt>
                <c:pt idx="5">
                  <c:v>5170.2442799999999</c:v>
                </c:pt>
                <c:pt idx="6">
                  <c:v>3159.752829999999</c:v>
                </c:pt>
                <c:pt idx="7">
                  <c:v>2145.8764780000001</c:v>
                </c:pt>
              </c:numCache>
            </c:numRef>
          </c:val>
          <c:extLst>
            <c:ext xmlns:c16="http://schemas.microsoft.com/office/drawing/2014/chart" uri="{C3380CC4-5D6E-409C-BE32-E72D297353CC}">
              <c16:uniqueId val="{00000002-E74B-4B66-AE15-0CC6EA5CC29C}"/>
            </c:ext>
          </c:extLst>
        </c:ser>
        <c:ser>
          <c:idx val="3"/>
          <c:order val="3"/>
          <c:tx>
            <c:strRef>
              <c:f>'Recaudo x localidad  Feb-25'!$LS$29</c:f>
              <c:strCache>
                <c:ptCount val="1"/>
                <c:pt idx="0">
                  <c:v>DICIEMBRE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Feb-25'!$JK$30:$JK$37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Feb-25'!$LS$30:$LS$37</c:f>
              <c:numCache>
                <c:formatCode>"$"\ #,##0</c:formatCode>
                <c:ptCount val="8"/>
                <c:pt idx="0">
                  <c:v>2134.595139</c:v>
                </c:pt>
                <c:pt idx="1">
                  <c:v>7215.2472939999998</c:v>
                </c:pt>
                <c:pt idx="2">
                  <c:v>5292.9893609999999</c:v>
                </c:pt>
                <c:pt idx="3">
                  <c:v>3111.0236380000001</c:v>
                </c:pt>
                <c:pt idx="4">
                  <c:v>1620.392163</c:v>
                </c:pt>
                <c:pt idx="5">
                  <c:v>3210.798061</c:v>
                </c:pt>
                <c:pt idx="6">
                  <c:v>4050.4576969999998</c:v>
                </c:pt>
                <c:pt idx="7">
                  <c:v>5120.5067660000004</c:v>
                </c:pt>
              </c:numCache>
            </c:numRef>
          </c:val>
          <c:extLst>
            <c:ext xmlns:c16="http://schemas.microsoft.com/office/drawing/2014/chart" uri="{C3380CC4-5D6E-409C-BE32-E72D297353CC}">
              <c16:uniqueId val="{00000003-E74B-4B66-AE15-0CC6EA5CC29C}"/>
            </c:ext>
          </c:extLst>
        </c:ser>
        <c:ser>
          <c:idx val="4"/>
          <c:order val="4"/>
          <c:tx>
            <c:strRef>
              <c:f>'Recaudo x localidad  Feb-25'!$LT$29</c:f>
              <c:strCache>
                <c:ptCount val="1"/>
                <c:pt idx="0">
                  <c:v>ENERO 2025</c:v>
                </c:pt>
              </c:strCache>
            </c:strRef>
          </c:tx>
          <c:spPr>
            <a:solidFill>
              <a:schemeClr val="accent5"/>
            </a:solidFill>
            <a:ln>
              <a:noFill/>
            </a:ln>
            <a:effectLst/>
            <a:scene3d>
              <a:camera prst="orthographicFront"/>
              <a:lightRig rig="threePt" dir="t"/>
            </a:scene3d>
            <a:sp3d>
              <a:bevelT w="190500" h="38100"/>
            </a:sp3d>
          </c:spPr>
          <c:invertIfNegative val="0"/>
          <c:cat>
            <c:strRef>
              <c:f>'Recaudo x localidad  Feb-25'!$JK$30:$JK$37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Feb-25'!$LT$30:$LT$37</c:f>
              <c:numCache>
                <c:formatCode>"$"\ #,##0</c:formatCode>
                <c:ptCount val="8"/>
                <c:pt idx="0">
                  <c:v>2447.8619399999998</c:v>
                </c:pt>
                <c:pt idx="1">
                  <c:v>3878.6453659999997</c:v>
                </c:pt>
                <c:pt idx="2">
                  <c:v>1763.754207</c:v>
                </c:pt>
                <c:pt idx="3">
                  <c:v>1716.4441899999997</c:v>
                </c:pt>
                <c:pt idx="4">
                  <c:v>1595.4404550000002</c:v>
                </c:pt>
                <c:pt idx="5">
                  <c:v>6183.3570699999991</c:v>
                </c:pt>
                <c:pt idx="6">
                  <c:v>3606.2248999999997</c:v>
                </c:pt>
                <c:pt idx="7">
                  <c:v>2514.6548600000006</c:v>
                </c:pt>
              </c:numCache>
            </c:numRef>
          </c:val>
          <c:extLst>
            <c:ext xmlns:c16="http://schemas.microsoft.com/office/drawing/2014/chart" uri="{C3380CC4-5D6E-409C-BE32-E72D297353CC}">
              <c16:uniqueId val="{00000004-E74B-4B66-AE15-0CC6EA5CC29C}"/>
            </c:ext>
          </c:extLst>
        </c:ser>
        <c:ser>
          <c:idx val="5"/>
          <c:order val="5"/>
          <c:tx>
            <c:strRef>
              <c:f>'Recaudo x localidad  Feb-25'!$LU$29</c:f>
              <c:strCache>
                <c:ptCount val="1"/>
                <c:pt idx="0">
                  <c:v>FEBRERO 2025</c:v>
                </c:pt>
              </c:strCache>
            </c:strRef>
          </c:tx>
          <c:spPr>
            <a:solidFill>
              <a:schemeClr val="accent6"/>
            </a:solidFill>
            <a:ln>
              <a:noFill/>
            </a:ln>
            <a:effectLst/>
            <a:scene3d>
              <a:camera prst="orthographicFront"/>
              <a:lightRig rig="balanced" dir="t">
                <a:rot lat="0" lon="0" rev="8700000"/>
              </a:lightRig>
            </a:scene3d>
            <a:sp3d>
              <a:bevelT w="190500" h="38100"/>
            </a:sp3d>
          </c:spPr>
          <c:invertIfNegative val="0"/>
          <c:cat>
            <c:strRef>
              <c:f>'Recaudo x localidad  Feb-25'!$JK$30:$JK$37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Feb-25'!$LU$30:$LU$37</c:f>
              <c:numCache>
                <c:formatCode>"$"\ #,##0</c:formatCode>
                <c:ptCount val="8"/>
                <c:pt idx="0">
                  <c:v>1360.947919</c:v>
                </c:pt>
                <c:pt idx="1">
                  <c:v>7220.661486</c:v>
                </c:pt>
                <c:pt idx="2">
                  <c:v>5358.0581689999999</c:v>
                </c:pt>
                <c:pt idx="3">
                  <c:v>2777.6506250000002</c:v>
                </c:pt>
                <c:pt idx="4">
                  <c:v>1604.06215</c:v>
                </c:pt>
                <c:pt idx="5">
                  <c:v>2152.049516</c:v>
                </c:pt>
                <c:pt idx="6">
                  <c:v>4157.1258630000002</c:v>
                </c:pt>
                <c:pt idx="7">
                  <c:v>5292.5077350000001</c:v>
                </c:pt>
              </c:numCache>
            </c:numRef>
          </c:val>
          <c:extLst>
            <c:ext xmlns:c16="http://schemas.microsoft.com/office/drawing/2014/chart" uri="{C3380CC4-5D6E-409C-BE32-E72D297353CC}">
              <c16:uniqueId val="{00000005-E74B-4B66-AE15-0CC6EA5CC29C}"/>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80816"/>
        <c:crosses val="autoZero"/>
        <c:auto val="1"/>
        <c:lblAlgn val="ctr"/>
        <c:lblOffset val="100"/>
        <c:noMultiLvlLbl val="0"/>
      </c:catAx>
      <c:valAx>
        <c:axId val="1550180816"/>
        <c:scaling>
          <c:orientation val="minMax"/>
          <c:max val="75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solidFill>
              <a:srgbClr val="E7E6E6"/>
            </a:solid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Feb-25'!$LP$59</c:f>
              <c:strCache>
                <c:ptCount val="1"/>
                <c:pt idx="0">
                  <c:v>SEPTIEMBRE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Feb-25'!$JK$60:$JK$61</c:f>
              <c:strCache>
                <c:ptCount val="2"/>
                <c:pt idx="0">
                  <c:v>KENNEDY</c:v>
                </c:pt>
                <c:pt idx="1">
                  <c:v>FONTIBON</c:v>
                </c:pt>
              </c:strCache>
            </c:strRef>
          </c:cat>
          <c:val>
            <c:numRef>
              <c:f>'Recaudo x localidad  Feb-25'!$LP$60:$LP$61</c:f>
              <c:numCache>
                <c:formatCode>"$"\ #,##0</c:formatCode>
                <c:ptCount val="2"/>
                <c:pt idx="0">
                  <c:v>12511.376846999998</c:v>
                </c:pt>
                <c:pt idx="1">
                  <c:v>6901.4149619999998</c:v>
                </c:pt>
              </c:numCache>
            </c:numRef>
          </c:val>
          <c:extLst>
            <c:ext xmlns:c16="http://schemas.microsoft.com/office/drawing/2014/chart" uri="{C3380CC4-5D6E-409C-BE32-E72D297353CC}">
              <c16:uniqueId val="{00000000-5B9D-4C0C-97A1-EEA7767A0AE8}"/>
            </c:ext>
          </c:extLst>
        </c:ser>
        <c:ser>
          <c:idx val="2"/>
          <c:order val="1"/>
          <c:tx>
            <c:strRef>
              <c:f>'Recaudo x localidad  Feb-25'!$LQ$59</c:f>
              <c:strCache>
                <c:ptCount val="1"/>
                <c:pt idx="0">
                  <c:v>OCTUBRE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Feb-25'!$JK$60:$JK$61</c:f>
              <c:strCache>
                <c:ptCount val="2"/>
                <c:pt idx="0">
                  <c:v>KENNEDY</c:v>
                </c:pt>
                <c:pt idx="1">
                  <c:v>FONTIBON</c:v>
                </c:pt>
              </c:strCache>
            </c:strRef>
          </c:cat>
          <c:val>
            <c:numRef>
              <c:f>'Recaudo x localidad  Feb-25'!$LQ$60:$LQ$61</c:f>
              <c:numCache>
                <c:formatCode>"$"\ #,##0</c:formatCode>
                <c:ptCount val="2"/>
                <c:pt idx="0">
                  <c:v>11980.729716</c:v>
                </c:pt>
                <c:pt idx="1">
                  <c:v>7114.6563370000003</c:v>
                </c:pt>
              </c:numCache>
            </c:numRef>
          </c:val>
          <c:extLst>
            <c:ext xmlns:c16="http://schemas.microsoft.com/office/drawing/2014/chart" uri="{C3380CC4-5D6E-409C-BE32-E72D297353CC}">
              <c16:uniqueId val="{00000001-5B9D-4C0C-97A1-EEA7767A0AE8}"/>
            </c:ext>
          </c:extLst>
        </c:ser>
        <c:ser>
          <c:idx val="3"/>
          <c:order val="2"/>
          <c:tx>
            <c:strRef>
              <c:f>'Recaudo x localidad  Feb-25'!$LR$59</c:f>
              <c:strCache>
                <c:ptCount val="1"/>
                <c:pt idx="0">
                  <c:v>NOVIEMBRE 2024</c:v>
                </c:pt>
              </c:strCache>
            </c:strRef>
          </c:tx>
          <c:spPr>
            <a:solidFill>
              <a:schemeClr val="accent4"/>
            </a:solidFill>
            <a:ln>
              <a:noFill/>
            </a:ln>
            <a:effectLst/>
            <a:scene3d>
              <a:camera prst="orthographicFront"/>
              <a:lightRig rig="balanced" dir="t">
                <a:rot lat="0" lon="0" rev="8700000"/>
              </a:lightRig>
            </a:scene3d>
            <a:sp3d>
              <a:bevelT w="190500" h="38100"/>
            </a:sp3d>
          </c:spPr>
          <c:invertIfNegative val="0"/>
          <c:cat>
            <c:strRef>
              <c:f>'Recaudo x localidad  Feb-25'!$JK$60:$JK$61</c:f>
              <c:strCache>
                <c:ptCount val="2"/>
                <c:pt idx="0">
                  <c:v>KENNEDY</c:v>
                </c:pt>
                <c:pt idx="1">
                  <c:v>FONTIBON</c:v>
                </c:pt>
              </c:strCache>
            </c:strRef>
          </c:cat>
          <c:val>
            <c:numRef>
              <c:f>'Recaudo x localidad  Feb-25'!$LR$60:$LR$61</c:f>
              <c:numCache>
                <c:formatCode>"$"\ #,##0</c:formatCode>
                <c:ptCount val="2"/>
                <c:pt idx="0">
                  <c:v>11540.675037000001</c:v>
                </c:pt>
                <c:pt idx="1">
                  <c:v>6084.2493420000001</c:v>
                </c:pt>
              </c:numCache>
            </c:numRef>
          </c:val>
          <c:extLst>
            <c:ext xmlns:c16="http://schemas.microsoft.com/office/drawing/2014/chart" uri="{C3380CC4-5D6E-409C-BE32-E72D297353CC}">
              <c16:uniqueId val="{00000002-5B9D-4C0C-97A1-EEA7767A0AE8}"/>
            </c:ext>
          </c:extLst>
        </c:ser>
        <c:ser>
          <c:idx val="4"/>
          <c:order val="3"/>
          <c:tx>
            <c:strRef>
              <c:f>'Recaudo x localidad  Feb-25'!$LS$59</c:f>
              <c:strCache>
                <c:ptCount val="1"/>
                <c:pt idx="0">
                  <c:v>DICIEMBRE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Feb-25'!$JK$60:$JK$61</c:f>
              <c:strCache>
                <c:ptCount val="2"/>
                <c:pt idx="0">
                  <c:v>KENNEDY</c:v>
                </c:pt>
                <c:pt idx="1">
                  <c:v>FONTIBON</c:v>
                </c:pt>
              </c:strCache>
            </c:strRef>
          </c:cat>
          <c:val>
            <c:numRef>
              <c:f>'Recaudo x localidad  Feb-25'!$LS$60:$LS$61</c:f>
              <c:numCache>
                <c:formatCode>"$"\ #,##0</c:formatCode>
                <c:ptCount val="2"/>
                <c:pt idx="0">
                  <c:v>11634.720073</c:v>
                </c:pt>
                <c:pt idx="1">
                  <c:v>6986.5632610000002</c:v>
                </c:pt>
              </c:numCache>
            </c:numRef>
          </c:val>
          <c:extLst>
            <c:ext xmlns:c16="http://schemas.microsoft.com/office/drawing/2014/chart" uri="{C3380CC4-5D6E-409C-BE32-E72D297353CC}">
              <c16:uniqueId val="{00000003-5B9D-4C0C-97A1-EEA7767A0AE8}"/>
            </c:ext>
          </c:extLst>
        </c:ser>
        <c:ser>
          <c:idx val="5"/>
          <c:order val="4"/>
          <c:tx>
            <c:strRef>
              <c:f>'Recaudo x localidad  Feb-25'!$LT$59</c:f>
              <c:strCache>
                <c:ptCount val="1"/>
                <c:pt idx="0">
                  <c:v>ENERO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Feb-25'!$JK$60:$JK$61</c:f>
              <c:strCache>
                <c:ptCount val="2"/>
                <c:pt idx="0">
                  <c:v>KENNEDY</c:v>
                </c:pt>
                <c:pt idx="1">
                  <c:v>FONTIBON</c:v>
                </c:pt>
              </c:strCache>
            </c:strRef>
          </c:cat>
          <c:val>
            <c:numRef>
              <c:f>'Recaudo x localidad  Feb-25'!$LT$60:$LT$61</c:f>
              <c:numCache>
                <c:formatCode>"$"\ #,##0</c:formatCode>
                <c:ptCount val="2"/>
                <c:pt idx="0">
                  <c:v>11892.863778000003</c:v>
                </c:pt>
                <c:pt idx="1">
                  <c:v>6657.5722050000013</c:v>
                </c:pt>
              </c:numCache>
            </c:numRef>
          </c:val>
          <c:extLst>
            <c:ext xmlns:c16="http://schemas.microsoft.com/office/drawing/2014/chart" uri="{C3380CC4-5D6E-409C-BE32-E72D297353CC}">
              <c16:uniqueId val="{00000004-5B9D-4C0C-97A1-EEA7767A0AE8}"/>
            </c:ext>
          </c:extLst>
        </c:ser>
        <c:ser>
          <c:idx val="1"/>
          <c:order val="5"/>
          <c:tx>
            <c:strRef>
              <c:f>'Recaudo x localidad  Feb-25'!$LU$59</c:f>
              <c:strCache>
                <c:ptCount val="1"/>
                <c:pt idx="0">
                  <c:v>FEBRERO 2025</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cat>
            <c:strRef>
              <c:f>'Recaudo x localidad  Feb-25'!$JK$60:$JK$61</c:f>
              <c:strCache>
                <c:ptCount val="2"/>
                <c:pt idx="0">
                  <c:v>KENNEDY</c:v>
                </c:pt>
                <c:pt idx="1">
                  <c:v>FONTIBON</c:v>
                </c:pt>
              </c:strCache>
            </c:strRef>
          </c:cat>
          <c:val>
            <c:numRef>
              <c:f>'Recaudo x localidad  Feb-25'!$LU$60:$LU$61</c:f>
              <c:numCache>
                <c:formatCode>"$"\ #,##0</c:formatCode>
                <c:ptCount val="2"/>
                <c:pt idx="0">
                  <c:v>11841.346024</c:v>
                </c:pt>
                <c:pt idx="1">
                  <c:v>6539.8469919999998</c:v>
                </c:pt>
              </c:numCache>
            </c:numRef>
          </c:val>
          <c:extLst>
            <c:ext xmlns:c16="http://schemas.microsoft.com/office/drawing/2014/chart" uri="{C3380CC4-5D6E-409C-BE32-E72D297353CC}">
              <c16:uniqueId val="{00000005-5B9D-4C0C-97A1-EEA7767A0AE8}"/>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Feb-25'!$LP$86</c:f>
              <c:strCache>
                <c:ptCount val="1"/>
                <c:pt idx="0">
                  <c:v>SEPTIEMBRE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Feb-25'!$JK$87:$JK$88</c:f>
              <c:strCache>
                <c:ptCount val="2"/>
                <c:pt idx="0">
                  <c:v>ENGATIVÁ</c:v>
                </c:pt>
                <c:pt idx="1">
                  <c:v>BARRIOS UNIDOS</c:v>
                </c:pt>
              </c:strCache>
            </c:strRef>
          </c:cat>
          <c:val>
            <c:numRef>
              <c:f>'Recaudo x localidad  Feb-25'!$LP$87:$LP$88</c:f>
              <c:numCache>
                <c:formatCode>"$"\ #,##0</c:formatCode>
                <c:ptCount val="2"/>
                <c:pt idx="0">
                  <c:v>13733.032925000003</c:v>
                </c:pt>
                <c:pt idx="1">
                  <c:v>1821.6144919999999</c:v>
                </c:pt>
              </c:numCache>
            </c:numRef>
          </c:val>
          <c:extLst>
            <c:ext xmlns:c16="http://schemas.microsoft.com/office/drawing/2014/chart" uri="{C3380CC4-5D6E-409C-BE32-E72D297353CC}">
              <c16:uniqueId val="{00000000-B5D9-46E7-A3E7-8FF13F03F050}"/>
            </c:ext>
          </c:extLst>
        </c:ser>
        <c:ser>
          <c:idx val="2"/>
          <c:order val="1"/>
          <c:tx>
            <c:strRef>
              <c:f>'Recaudo x localidad  Feb-25'!$LQ$86</c:f>
              <c:strCache>
                <c:ptCount val="1"/>
                <c:pt idx="0">
                  <c:v>OCTUBRE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Feb-25'!$JK$87:$JK$88</c:f>
              <c:strCache>
                <c:ptCount val="2"/>
                <c:pt idx="0">
                  <c:v>ENGATIVÁ</c:v>
                </c:pt>
                <c:pt idx="1">
                  <c:v>BARRIOS UNIDOS</c:v>
                </c:pt>
              </c:strCache>
            </c:strRef>
          </c:cat>
          <c:val>
            <c:numRef>
              <c:f>'Recaudo x localidad  Feb-25'!$LQ$87:$LQ$88</c:f>
              <c:numCache>
                <c:formatCode>"$"\ #,##0</c:formatCode>
                <c:ptCount val="2"/>
                <c:pt idx="0">
                  <c:v>7660.0282049999996</c:v>
                </c:pt>
                <c:pt idx="1">
                  <c:v>6319.2720790000003</c:v>
                </c:pt>
              </c:numCache>
            </c:numRef>
          </c:val>
          <c:extLst>
            <c:ext xmlns:c16="http://schemas.microsoft.com/office/drawing/2014/chart" uri="{C3380CC4-5D6E-409C-BE32-E72D297353CC}">
              <c16:uniqueId val="{00000001-B5D9-46E7-A3E7-8FF13F03F050}"/>
            </c:ext>
          </c:extLst>
        </c:ser>
        <c:ser>
          <c:idx val="3"/>
          <c:order val="2"/>
          <c:tx>
            <c:strRef>
              <c:f>'Recaudo x localidad  Feb-25'!$LR$86</c:f>
              <c:strCache>
                <c:ptCount val="1"/>
                <c:pt idx="0">
                  <c:v>NOVIEMBRE 2024</c:v>
                </c:pt>
              </c:strCache>
            </c:strRef>
          </c:tx>
          <c:spPr>
            <a:solidFill>
              <a:schemeClr val="accent4"/>
            </a:solidFill>
            <a:ln>
              <a:noFill/>
            </a:ln>
            <a:effectLst/>
            <a:scene3d>
              <a:camera prst="orthographicFront"/>
              <a:lightRig rig="balanced" dir="t">
                <a:rot lat="0" lon="0" rev="8700000"/>
              </a:lightRig>
            </a:scene3d>
            <a:sp3d>
              <a:bevelT w="190500" h="38100"/>
            </a:sp3d>
          </c:spPr>
          <c:invertIfNegative val="0"/>
          <c:cat>
            <c:strRef>
              <c:f>'Recaudo x localidad  Feb-25'!$JK$87:$JK$88</c:f>
              <c:strCache>
                <c:ptCount val="2"/>
                <c:pt idx="0">
                  <c:v>ENGATIVÁ</c:v>
                </c:pt>
                <c:pt idx="1">
                  <c:v>BARRIOS UNIDOS</c:v>
                </c:pt>
              </c:strCache>
            </c:strRef>
          </c:cat>
          <c:val>
            <c:numRef>
              <c:f>'Recaudo x localidad  Feb-25'!$LR$87:$LR$88</c:f>
              <c:numCache>
                <c:formatCode>"$"\ #,##0</c:formatCode>
                <c:ptCount val="2"/>
                <c:pt idx="0">
                  <c:v>11463.735723000002</c:v>
                </c:pt>
                <c:pt idx="1">
                  <c:v>839.88718700000004</c:v>
                </c:pt>
              </c:numCache>
            </c:numRef>
          </c:val>
          <c:extLst>
            <c:ext xmlns:c16="http://schemas.microsoft.com/office/drawing/2014/chart" uri="{C3380CC4-5D6E-409C-BE32-E72D297353CC}">
              <c16:uniqueId val="{00000002-B5D9-46E7-A3E7-8FF13F03F050}"/>
            </c:ext>
          </c:extLst>
        </c:ser>
        <c:ser>
          <c:idx val="4"/>
          <c:order val="3"/>
          <c:tx>
            <c:strRef>
              <c:f>'Recaudo x localidad  Feb-25'!$LS$86</c:f>
              <c:strCache>
                <c:ptCount val="1"/>
                <c:pt idx="0">
                  <c:v>DICIEMBRE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Feb-25'!$JK$87:$JK$88</c:f>
              <c:strCache>
                <c:ptCount val="2"/>
                <c:pt idx="0">
                  <c:v>ENGATIVÁ</c:v>
                </c:pt>
                <c:pt idx="1">
                  <c:v>BARRIOS UNIDOS</c:v>
                </c:pt>
              </c:strCache>
            </c:strRef>
          </c:cat>
          <c:val>
            <c:numRef>
              <c:f>'Recaudo x localidad  Feb-25'!$LS$87:$LS$88</c:f>
              <c:numCache>
                <c:formatCode>"$"\ #,##0</c:formatCode>
                <c:ptCount val="2"/>
                <c:pt idx="0">
                  <c:v>9179.0874289999992</c:v>
                </c:pt>
                <c:pt idx="1">
                  <c:v>6202.4035610000001</c:v>
                </c:pt>
              </c:numCache>
            </c:numRef>
          </c:val>
          <c:extLst>
            <c:ext xmlns:c16="http://schemas.microsoft.com/office/drawing/2014/chart" uri="{C3380CC4-5D6E-409C-BE32-E72D297353CC}">
              <c16:uniqueId val="{00000003-B5D9-46E7-A3E7-8FF13F03F050}"/>
            </c:ext>
          </c:extLst>
        </c:ser>
        <c:ser>
          <c:idx val="5"/>
          <c:order val="4"/>
          <c:tx>
            <c:strRef>
              <c:f>'Recaudo x localidad  Feb-25'!$LT$86</c:f>
              <c:strCache>
                <c:ptCount val="1"/>
                <c:pt idx="0">
                  <c:v>ENERO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Feb-25'!$JK$87:$JK$88</c:f>
              <c:strCache>
                <c:ptCount val="2"/>
                <c:pt idx="0">
                  <c:v>ENGATIVÁ</c:v>
                </c:pt>
                <c:pt idx="1">
                  <c:v>BARRIOS UNIDOS</c:v>
                </c:pt>
              </c:strCache>
            </c:strRef>
          </c:cat>
          <c:val>
            <c:numRef>
              <c:f>'Recaudo x localidad  Feb-25'!$LT$87:$LT$88</c:f>
              <c:numCache>
                <c:formatCode>"$"\ #,##0</c:formatCode>
                <c:ptCount val="2"/>
                <c:pt idx="0">
                  <c:v>13763.794489</c:v>
                </c:pt>
                <c:pt idx="1">
                  <c:v>927.61784</c:v>
                </c:pt>
              </c:numCache>
            </c:numRef>
          </c:val>
          <c:extLst>
            <c:ext xmlns:c16="http://schemas.microsoft.com/office/drawing/2014/chart" uri="{C3380CC4-5D6E-409C-BE32-E72D297353CC}">
              <c16:uniqueId val="{00000004-B5D9-46E7-A3E7-8FF13F03F050}"/>
            </c:ext>
          </c:extLst>
        </c:ser>
        <c:ser>
          <c:idx val="0"/>
          <c:order val="5"/>
          <c:tx>
            <c:strRef>
              <c:f>'Recaudo x localidad  Feb-25'!$LU$86</c:f>
              <c:strCache>
                <c:ptCount val="1"/>
                <c:pt idx="0">
                  <c:v>FEBRERO 2025</c:v>
                </c:pt>
              </c:strCache>
            </c:strRef>
          </c:tx>
          <c:spPr>
            <a:solidFill>
              <a:schemeClr val="accent1"/>
            </a:solidFill>
            <a:ln>
              <a:noFill/>
            </a:ln>
            <a:effectLst/>
            <a:scene3d>
              <a:camera prst="orthographicFront"/>
              <a:lightRig rig="threePt" dir="t"/>
            </a:scene3d>
            <a:sp3d>
              <a:bevelT w="190500" h="38100"/>
            </a:sp3d>
          </c:spPr>
          <c:invertIfNegative val="0"/>
          <c:cat>
            <c:strRef>
              <c:f>'Recaudo x localidad  Feb-25'!$JK$87:$JK$88</c:f>
              <c:strCache>
                <c:ptCount val="2"/>
                <c:pt idx="0">
                  <c:v>ENGATIVÁ</c:v>
                </c:pt>
                <c:pt idx="1">
                  <c:v>BARRIOS UNIDOS</c:v>
                </c:pt>
              </c:strCache>
            </c:strRef>
          </c:cat>
          <c:val>
            <c:numRef>
              <c:f>'Recaudo x localidad  Feb-25'!$LU$87:$LU$88</c:f>
              <c:numCache>
                <c:formatCode>"$"\ #,##0</c:formatCode>
                <c:ptCount val="2"/>
                <c:pt idx="0">
                  <c:v>7073.9232519999996</c:v>
                </c:pt>
                <c:pt idx="1">
                  <c:v>6441.8978930000003</c:v>
                </c:pt>
              </c:numCache>
            </c:numRef>
          </c:val>
          <c:extLst>
            <c:ext xmlns:c16="http://schemas.microsoft.com/office/drawing/2014/chart" uri="{C3380CC4-5D6E-409C-BE32-E72D297353CC}">
              <c16:uniqueId val="{00000005-B5D9-46E7-A3E7-8FF13F03F050}"/>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Feb-25'!$LP$112</c:f>
              <c:strCache>
                <c:ptCount val="1"/>
                <c:pt idx="0">
                  <c:v>SEPTIEMBRE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Feb-25'!$JK$113</c:f>
              <c:strCache>
                <c:ptCount val="1"/>
                <c:pt idx="0">
                  <c:v>SUBA</c:v>
                </c:pt>
              </c:strCache>
            </c:strRef>
          </c:cat>
          <c:val>
            <c:numRef>
              <c:f>'Recaudo x localidad  Feb-25'!$LP$113</c:f>
              <c:numCache>
                <c:formatCode>"$"\ #,##0</c:formatCode>
                <c:ptCount val="1"/>
                <c:pt idx="0">
                  <c:v>16728.591084</c:v>
                </c:pt>
              </c:numCache>
            </c:numRef>
          </c:val>
          <c:extLst>
            <c:ext xmlns:c16="http://schemas.microsoft.com/office/drawing/2014/chart" uri="{C3380CC4-5D6E-409C-BE32-E72D297353CC}">
              <c16:uniqueId val="{00000000-916B-4163-B34C-0968327F9CED}"/>
            </c:ext>
          </c:extLst>
        </c:ser>
        <c:ser>
          <c:idx val="2"/>
          <c:order val="1"/>
          <c:tx>
            <c:strRef>
              <c:f>'Recaudo x localidad  Feb-25'!$LQ$112</c:f>
              <c:strCache>
                <c:ptCount val="1"/>
                <c:pt idx="0">
                  <c:v>OCTUBRE 2024</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cat>
            <c:strRef>
              <c:f>'Recaudo x localidad  Feb-25'!$JK$113</c:f>
              <c:strCache>
                <c:ptCount val="1"/>
                <c:pt idx="0">
                  <c:v>SUBA</c:v>
                </c:pt>
              </c:strCache>
            </c:strRef>
          </c:cat>
          <c:val>
            <c:numRef>
              <c:f>'Recaudo x localidad  Feb-25'!$LQ$113</c:f>
              <c:numCache>
                <c:formatCode>"$"\ #,##0</c:formatCode>
                <c:ptCount val="1"/>
                <c:pt idx="0">
                  <c:v>16426.719883000002</c:v>
                </c:pt>
              </c:numCache>
            </c:numRef>
          </c:val>
          <c:extLst>
            <c:ext xmlns:c16="http://schemas.microsoft.com/office/drawing/2014/chart" uri="{C3380CC4-5D6E-409C-BE32-E72D297353CC}">
              <c16:uniqueId val="{00000001-916B-4163-B34C-0968327F9CED}"/>
            </c:ext>
          </c:extLst>
        </c:ser>
        <c:ser>
          <c:idx val="3"/>
          <c:order val="2"/>
          <c:tx>
            <c:strRef>
              <c:f>'Recaudo x localidad  Feb-25'!$LR$112</c:f>
              <c:strCache>
                <c:ptCount val="1"/>
                <c:pt idx="0">
                  <c:v>NOVIEMBRE 2024</c:v>
                </c:pt>
              </c:strCache>
            </c:strRef>
          </c:tx>
          <c:spPr>
            <a:solidFill>
              <a:schemeClr val="accent4"/>
            </a:solidFill>
            <a:ln>
              <a:noFill/>
            </a:ln>
            <a:effectLst/>
            <a:scene3d>
              <a:camera prst="orthographicFront"/>
              <a:lightRig rig="balanced" dir="t">
                <a:rot lat="0" lon="0" rev="8700000"/>
              </a:lightRig>
            </a:scene3d>
            <a:sp3d>
              <a:bevelT w="190500" h="38100"/>
            </a:sp3d>
          </c:spPr>
          <c:invertIfNegative val="0"/>
          <c:cat>
            <c:strRef>
              <c:f>'Recaudo x localidad  Feb-25'!$JK$113</c:f>
              <c:strCache>
                <c:ptCount val="1"/>
                <c:pt idx="0">
                  <c:v>SUBA</c:v>
                </c:pt>
              </c:strCache>
            </c:strRef>
          </c:cat>
          <c:val>
            <c:numRef>
              <c:f>'Recaudo x localidad  Feb-25'!$LR$113</c:f>
              <c:numCache>
                <c:formatCode>"$"\ #,##0</c:formatCode>
                <c:ptCount val="1"/>
                <c:pt idx="0">
                  <c:v>15648.981750000001</c:v>
                </c:pt>
              </c:numCache>
            </c:numRef>
          </c:val>
          <c:extLst>
            <c:ext xmlns:c16="http://schemas.microsoft.com/office/drawing/2014/chart" uri="{C3380CC4-5D6E-409C-BE32-E72D297353CC}">
              <c16:uniqueId val="{00000002-916B-4163-B34C-0968327F9CED}"/>
            </c:ext>
          </c:extLst>
        </c:ser>
        <c:ser>
          <c:idx val="4"/>
          <c:order val="3"/>
          <c:tx>
            <c:strRef>
              <c:f>'Recaudo x localidad  Feb-25'!$LS$112</c:f>
              <c:strCache>
                <c:ptCount val="1"/>
                <c:pt idx="0">
                  <c:v>DICIEMBRE 2024</c:v>
                </c:pt>
              </c:strCache>
            </c:strRef>
          </c:tx>
          <c:spPr>
            <a:solidFill>
              <a:schemeClr val="accent5"/>
            </a:solidFill>
            <a:ln>
              <a:noFill/>
            </a:ln>
            <a:effectLst/>
            <a:scene3d>
              <a:camera prst="orthographicFront"/>
              <a:lightRig rig="balanced" dir="t">
                <a:rot lat="0" lon="0" rev="8700000"/>
              </a:lightRig>
            </a:scene3d>
            <a:sp3d>
              <a:bevelT w="190500" h="38100"/>
            </a:sp3d>
          </c:spPr>
          <c:invertIfNegative val="0"/>
          <c:cat>
            <c:strRef>
              <c:f>'Recaudo x localidad  Feb-25'!$JK$113</c:f>
              <c:strCache>
                <c:ptCount val="1"/>
                <c:pt idx="0">
                  <c:v>SUBA</c:v>
                </c:pt>
              </c:strCache>
            </c:strRef>
          </c:cat>
          <c:val>
            <c:numRef>
              <c:f>'Recaudo x localidad  Feb-25'!$LS$113</c:f>
              <c:numCache>
                <c:formatCode>"$"\ #,##0</c:formatCode>
                <c:ptCount val="1"/>
                <c:pt idx="0">
                  <c:v>15988.936749000002</c:v>
                </c:pt>
              </c:numCache>
            </c:numRef>
          </c:val>
          <c:extLst>
            <c:ext xmlns:c16="http://schemas.microsoft.com/office/drawing/2014/chart" uri="{C3380CC4-5D6E-409C-BE32-E72D297353CC}">
              <c16:uniqueId val="{00000003-916B-4163-B34C-0968327F9CED}"/>
            </c:ext>
          </c:extLst>
        </c:ser>
        <c:ser>
          <c:idx val="5"/>
          <c:order val="4"/>
          <c:tx>
            <c:strRef>
              <c:f>'Recaudo x localidad  Feb-25'!$LT$112</c:f>
              <c:strCache>
                <c:ptCount val="1"/>
                <c:pt idx="0">
                  <c:v>ENERO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Feb-25'!$JK$113</c:f>
              <c:strCache>
                <c:ptCount val="1"/>
                <c:pt idx="0">
                  <c:v>SUBA</c:v>
                </c:pt>
              </c:strCache>
            </c:strRef>
          </c:cat>
          <c:val>
            <c:numRef>
              <c:f>'Recaudo x localidad  Feb-25'!$LT$113</c:f>
              <c:numCache>
                <c:formatCode>"$"\ #,##0</c:formatCode>
                <c:ptCount val="1"/>
                <c:pt idx="0">
                  <c:v>16064.781461999995</c:v>
                </c:pt>
              </c:numCache>
            </c:numRef>
          </c:val>
          <c:extLst>
            <c:ext xmlns:c16="http://schemas.microsoft.com/office/drawing/2014/chart" uri="{C3380CC4-5D6E-409C-BE32-E72D297353CC}">
              <c16:uniqueId val="{00000004-916B-4163-B34C-0968327F9CED}"/>
            </c:ext>
          </c:extLst>
        </c:ser>
        <c:ser>
          <c:idx val="0"/>
          <c:order val="5"/>
          <c:tx>
            <c:strRef>
              <c:f>'Recaudo x localidad  Feb-25'!$LU$112</c:f>
              <c:strCache>
                <c:ptCount val="1"/>
                <c:pt idx="0">
                  <c:v>FEBRERO 2025</c:v>
                </c:pt>
              </c:strCache>
            </c:strRef>
          </c:tx>
          <c:spPr>
            <a:solidFill>
              <a:schemeClr val="accent1"/>
            </a:solidFill>
            <a:ln>
              <a:noFill/>
            </a:ln>
            <a:effectLst/>
            <a:scene3d>
              <a:camera prst="orthographicFront"/>
              <a:lightRig rig="threePt" dir="t"/>
            </a:scene3d>
            <a:sp3d>
              <a:bevelT w="190500" h="38100"/>
            </a:sp3d>
          </c:spPr>
          <c:invertIfNegative val="0"/>
          <c:cat>
            <c:strRef>
              <c:f>'Recaudo x localidad  Feb-25'!$JK$113</c:f>
              <c:strCache>
                <c:ptCount val="1"/>
                <c:pt idx="0">
                  <c:v>SUBA</c:v>
                </c:pt>
              </c:strCache>
            </c:strRef>
          </c:cat>
          <c:val>
            <c:numRef>
              <c:f>'Recaudo x localidad  Feb-25'!$LU$113</c:f>
              <c:numCache>
                <c:formatCode>"$"\ #,##0</c:formatCode>
                <c:ptCount val="1"/>
                <c:pt idx="0">
                  <c:v>15642.743715000001</c:v>
                </c:pt>
              </c:numCache>
            </c:numRef>
          </c:val>
          <c:extLst>
            <c:ext xmlns:c16="http://schemas.microsoft.com/office/drawing/2014/chart" uri="{C3380CC4-5D6E-409C-BE32-E72D297353CC}">
              <c16:uniqueId val="{00000005-916B-4163-B34C-0968327F9CED}"/>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203080384182E-2"/>
          <c:y val="0.1455618425911587"/>
          <c:w val="0.95535262002139365"/>
          <c:h val="0.85443819051786518"/>
        </c:manualLayout>
      </c:layout>
      <c:pie3DChart>
        <c:varyColors val="1"/>
        <c:ser>
          <c:idx val="0"/>
          <c:order val="0"/>
          <c:tx>
            <c:strRef>
              <c:f>'Feb 2025'!$G$1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1388-4987-B911-592D9BEEA864}"/>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1388-4987-B911-592D9BEEA864}"/>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1388-4987-B911-592D9BEEA864}"/>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1388-4987-B911-592D9BEEA864}"/>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1388-4987-B911-592D9BEEA864}"/>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1388-4987-B911-592D9BEEA864}"/>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1388-4987-B911-592D9BEEA864}"/>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388-4987-B911-592D9BEEA864}"/>
                </c:ext>
              </c:extLst>
            </c:dLbl>
            <c:dLbl>
              <c:idx val="1"/>
              <c:layout>
                <c:manualLayout>
                  <c:x val="5.950548771842562E-2"/>
                  <c:y val="0"/>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388-4987-B911-592D9BEEA864}"/>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1388-4987-B911-592D9BEEA864}"/>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1388-4987-B911-592D9BEEA864}"/>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1388-4987-B911-592D9BEEA864}"/>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1388-4987-B911-592D9BEEA864}"/>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1388-4987-B911-592D9BEEA864}"/>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'Feb 2025'!$A$2:$A$8</c:f>
              <c:strCache>
                <c:ptCount val="7"/>
                <c:pt idx="0">
                  <c:v>USAQUEN</c:v>
                </c:pt>
                <c:pt idx="1">
                  <c:v>CHAPINERO</c:v>
                </c:pt>
                <c:pt idx="2">
                  <c:v>SANTA FÉ</c:v>
                </c:pt>
                <c:pt idx="3">
                  <c:v>SAN CRISTOBAL</c:v>
                </c:pt>
                <c:pt idx="4">
                  <c:v>USME</c:v>
                </c:pt>
                <c:pt idx="5">
                  <c:v>CANDELARIA</c:v>
                </c:pt>
                <c:pt idx="6">
                  <c:v>SUMAPAZ</c:v>
                </c:pt>
              </c:strCache>
            </c:strRef>
          </c:cat>
          <c:val>
            <c:numRef>
              <c:f>'Feb 2025'!$G$2:$G$8</c:f>
              <c:numCache>
                <c:formatCode>"$"\ #,##0</c:formatCode>
                <c:ptCount val="7"/>
                <c:pt idx="0">
                  <c:v>10028.603363120581</c:v>
                </c:pt>
                <c:pt idx="1">
                  <c:v>3999.2355235098685</c:v>
                </c:pt>
                <c:pt idx="2">
                  <c:v>5041.2579389096809</c:v>
                </c:pt>
                <c:pt idx="3">
                  <c:v>4025.9235127897423</c:v>
                </c:pt>
                <c:pt idx="4">
                  <c:v>3968.5024094988862</c:v>
                </c:pt>
                <c:pt idx="5">
                  <c:v>1087.7916286600296</c:v>
                </c:pt>
                <c:pt idx="6">
                  <c:v>5.0745233000000036</c:v>
                </c:pt>
              </c:numCache>
            </c:numRef>
          </c:val>
          <c:extLst>
            <c:ext xmlns:c16="http://schemas.microsoft.com/office/drawing/2014/chart" uri="{C3380CC4-5D6E-409C-BE32-E72D297353CC}">
              <c16:uniqueId val="{0000000E-1388-4987-B911-592D9BEEA864}"/>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'Feb 2025 '!$G$1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3AEF-45AE-A625-2DEF7648038A}"/>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3AEF-45AE-A625-2DEF7648038A}"/>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3AEF-45AE-A625-2DEF7648038A}"/>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3AEF-45AE-A625-2DEF7648038A}"/>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3AEF-45AE-A625-2DEF7648038A}"/>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3AEF-45AE-A625-2DEF7648038A}"/>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3AEF-45AE-A625-2DEF7648038A}"/>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3AEF-45AE-A625-2DEF7648038A}"/>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AEF-45AE-A625-2DEF7648038A}"/>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AEF-45AE-A625-2DEF7648038A}"/>
                </c:ext>
              </c:extLst>
            </c:dLbl>
            <c:dLbl>
              <c:idx val="2"/>
              <c:layout>
                <c:manualLayout>
                  <c:x val="3.712236368164428E-3"/>
                  <c:y val="2.0582053468131724E-2"/>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3AEF-45AE-A625-2DEF7648038A}"/>
                </c:ext>
              </c:extLst>
            </c:dLbl>
            <c:dLbl>
              <c:idx val="3"/>
              <c:layout>
                <c:manualLayout>
                  <c:x val="-3.944979983393708E-2"/>
                  <c:y val="1.3135796557835843E-2"/>
                </c:manualLayout>
              </c:layout>
              <c:tx>
                <c:rich>
                  <a:bodyPr/>
                  <a:lstStyle/>
                  <a:p>
                    <a:fld id="{616152EA-94C7-4635-9120-F53AD7572F46}" type="CATEGORYNAME">
                      <a:rPr lang="en-US"/>
                      <a:pPr/>
                      <a:t>[NOMBRE DE CATEGORÍA]</a:t>
                    </a:fld>
                    <a:r>
                      <a:rPr lang="en-US" baseline="0"/>
                      <a:t>;</a:t>
                    </a:r>
                    <a:br>
                      <a:rPr lang="en-US" baseline="0"/>
                    </a:br>
                    <a:r>
                      <a:rPr lang="en-US" baseline="0"/>
                      <a:t> </a:t>
                    </a:r>
                    <a:fld id="{11172151-E0EF-42D6-91AE-C03B31359310}" type="VALUE">
                      <a:rPr lang="en-US" baseline="0"/>
                      <a:pPr/>
                      <a:t>[VALOR]</a:t>
                    </a:fld>
                    <a:r>
                      <a:rPr lang="en-US" baseline="0"/>
                      <a:t>; </a:t>
                    </a:r>
                    <a:br>
                      <a:rPr lang="en-US" baseline="0"/>
                    </a:br>
                    <a:fld id="{C425C108-ADC8-41ED-89CE-7DEDBF87F170}"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3AEF-45AE-A625-2DEF7648038A}"/>
                </c:ext>
              </c:extLst>
            </c:dLbl>
            <c:dLbl>
              <c:idx val="4"/>
              <c:layout>
                <c:manualLayout>
                  <c:x val="-0.21787334958764673"/>
                  <c:y val="-8.0866935830473923E-3"/>
                </c:manualLayout>
              </c:layout>
              <c:tx>
                <c:rich>
                  <a:bodyPr/>
                  <a:lstStyle/>
                  <a:p>
                    <a:fld id="{107B64ED-0017-464B-8403-B14EC0F4A955}" type="CATEGORYNAME">
                      <a:rPr lang="en-US"/>
                      <a:pPr/>
                      <a:t>[NOMBRE DE CATEGORÍA]</a:t>
                    </a:fld>
                    <a:r>
                      <a:rPr lang="en-US" baseline="0"/>
                      <a:t>;</a:t>
                    </a:r>
                    <a:br>
                      <a:rPr lang="en-US" baseline="0"/>
                    </a:br>
                    <a:r>
                      <a:rPr lang="en-US" baseline="0"/>
                      <a:t> </a:t>
                    </a:r>
                    <a:fld id="{77720419-91F3-4DEB-BA7C-DD191152390C}" type="VALUE">
                      <a:rPr lang="en-US" baseline="0"/>
                      <a:pPr/>
                      <a:t>[VALOR]</a:t>
                    </a:fld>
                    <a:r>
                      <a:rPr lang="en-US" baseline="0"/>
                      <a:t>; </a:t>
                    </a:r>
                    <a:br>
                      <a:rPr lang="en-US" baseline="0"/>
                    </a:br>
                    <a:fld id="{2A99639D-1EDF-42D0-9E5A-EA3E0F8E3365}" type="PERCENTAGE">
                      <a:rPr lang="en-US" baseline="0"/>
                      <a:pPr/>
                      <a:t>[PORCENTAJE]</a:t>
                    </a:fld>
                    <a:endParaRPr lang="en-US" baseline="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16887442433"/>
                      <c:h val="0.12001955069604098"/>
                    </c:manualLayout>
                  </c15:layout>
                  <c15:dlblFieldTable/>
                  <c15:showDataLabelsRange val="0"/>
                </c:ext>
                <c:ext xmlns:c16="http://schemas.microsoft.com/office/drawing/2014/chart" uri="{C3380CC4-5D6E-409C-BE32-E72D297353CC}">
                  <c16:uniqueId val="{00000009-3AEF-45AE-A625-2DEF7648038A}"/>
                </c:ext>
              </c:extLst>
            </c:dLbl>
            <c:dLbl>
              <c:idx val="5"/>
              <c:layout>
                <c:manualLayout>
                  <c:x val="1.1288753880384242E-3"/>
                  <c:y val="-0.1093801103609813"/>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3AEF-45AE-A625-2DEF7648038A}"/>
                </c:ext>
              </c:extLst>
            </c:dLbl>
            <c:dLbl>
              <c:idx val="6"/>
              <c:layout>
                <c:manualLayout>
                  <c:x val="0"/>
                  <c:y val="-0.17271866727130533"/>
                </c:manualLayout>
              </c:layout>
              <c:tx>
                <c:rich>
                  <a:bodyPr/>
                  <a:lstStyle/>
                  <a:p>
                    <a:fld id="{07B9C199-B65A-44F8-A3E5-132FA2A3D0D1}" type="CATEGORYNAME">
                      <a:rPr lang="en-US"/>
                      <a:pPr/>
                      <a:t>[NOMBRE DE CATEGORÍA]</a:t>
                    </a:fld>
                    <a:r>
                      <a:rPr lang="en-US" baseline="0"/>
                      <a:t>;</a:t>
                    </a:r>
                    <a:br>
                      <a:rPr lang="en-US" baseline="0"/>
                    </a:br>
                    <a:r>
                      <a:rPr lang="en-US" baseline="0"/>
                      <a:t> </a:t>
                    </a:r>
                    <a:fld id="{0233F6D4-0B47-4DB1-8D4C-2CD8FE09A46D}" type="VALUE">
                      <a:rPr lang="en-US" baseline="0"/>
                      <a:pPr/>
                      <a:t>[VALOR]</a:t>
                    </a:fld>
                    <a:r>
                      <a:rPr lang="en-US" baseline="0"/>
                      <a:t>; </a:t>
                    </a:r>
                    <a:br>
                      <a:rPr lang="en-US" baseline="0"/>
                    </a:br>
                    <a:fld id="{2AA7523E-F7F3-4BB7-88E4-87D414552091}"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3AEF-45AE-A625-2DEF7648038A}"/>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3AEF-45AE-A625-2DEF7648038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'Feb 2025 '!$A$2:$A$9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'Feb 2025 '!$G$2:$G$9</c:f>
              <c:numCache>
                <c:formatCode>"$"\ #,##0</c:formatCode>
                <c:ptCount val="8"/>
                <c:pt idx="0">
                  <c:v>4348.4149452298643</c:v>
                </c:pt>
                <c:pt idx="1">
                  <c:v>8608.4331552181193</c:v>
                </c:pt>
                <c:pt idx="2">
                  <c:v>3027.3841718099898</c:v>
                </c:pt>
                <c:pt idx="3">
                  <c:v>7711.2692664410915</c:v>
                </c:pt>
                <c:pt idx="4">
                  <c:v>4219.8228583607151</c:v>
                </c:pt>
                <c:pt idx="5">
                  <c:v>6437.1371578399167</c:v>
                </c:pt>
                <c:pt idx="6">
                  <c:v>8012.3058395697317</c:v>
                </c:pt>
                <c:pt idx="7">
                  <c:v>7346.7049029800646</c:v>
                </c:pt>
              </c:numCache>
            </c:numRef>
          </c:val>
          <c:extLst>
            <c:ext xmlns:c16="http://schemas.microsoft.com/office/drawing/2014/chart" uri="{C3380CC4-5D6E-409C-BE32-E72D297353CC}">
              <c16:uniqueId val="{00000010-3AEF-45AE-A625-2DEF7648038A}"/>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'Feb 2025'!$G$1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B8DF-41C2-80DA-170B752C32CA}"/>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B8DF-41C2-80DA-170B752C32CA}"/>
              </c:ext>
            </c:extLst>
          </c:dPt>
          <c:dLbls>
            <c:dLbl>
              <c:idx val="0"/>
              <c:layout>
                <c:manualLayout>
                  <c:x val="-6.5441819772538623E-4"/>
                  <c:y val="-0.34845180810731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B8DF-41C2-80DA-170B752C32CA}"/>
                </c:ext>
              </c:extLst>
            </c:dLbl>
            <c:dLbl>
              <c:idx val="1"/>
              <c:layout>
                <c:manualLayout>
                  <c:x val="-1.8176290463692044E-2"/>
                  <c:y val="-5.9595727617381161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8DF-41C2-80DA-170B752C32C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2025'!$A$2:$A$3</c:f>
              <c:strCache>
                <c:ptCount val="2"/>
                <c:pt idx="0">
                  <c:v>KENNEDY</c:v>
                </c:pt>
                <c:pt idx="1">
                  <c:v>FONTIBÓN</c:v>
                </c:pt>
              </c:strCache>
            </c:strRef>
          </c:cat>
          <c:val>
            <c:numRef>
              <c:f>'Feb 2025'!$G$2:$G$3</c:f>
              <c:numCache>
                <c:formatCode>"$"\ #,##0</c:formatCode>
                <c:ptCount val="2"/>
                <c:pt idx="0">
                  <c:v>10376.866367695584</c:v>
                </c:pt>
                <c:pt idx="1">
                  <c:v>5562.9683181298897</c:v>
                </c:pt>
              </c:numCache>
            </c:numRef>
          </c:val>
          <c:extLst>
            <c:ext xmlns:c16="http://schemas.microsoft.com/office/drawing/2014/chart" uri="{C3380CC4-5D6E-409C-BE32-E72D297353CC}">
              <c16:uniqueId val="{00000004-B8DF-41C2-80DA-170B752C32CA}"/>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320.371,87</a:t>
            </a:r>
            <a:r>
              <a:rPr lang="es-CO" sz="1800" b="0" i="0" u="none" strike="noStrike" cap="none" baseline="0"/>
              <a:t> </a:t>
            </a:r>
            <a:endParaRPr lang="es-ES" sz="1800" b="1">
              <a:latin typeface="+mn-lt"/>
            </a:endParaRPr>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(2)'!$E$136:$I$136</c:f>
              <c:strCache>
                <c:ptCount val="5"/>
                <c:pt idx="0">
                  <c:v>PROMOAMBIENTAL SAS</c:v>
                </c:pt>
                <c:pt idx="1">
                  <c:v>LIME S.A. E.S.P.</c:v>
                </c:pt>
                <c:pt idx="2">
                  <c:v>CIUDAD LIMPIA</c:v>
                </c:pt>
                <c:pt idx="3">
                  <c:v>BOGOTÁ LIMPIA</c:v>
                </c:pt>
                <c:pt idx="4">
                  <c:v>ÁREA LIMPIA</c:v>
                </c:pt>
              </c:strCache>
            </c:strRef>
          </c:cat>
          <c:val>
            <c:numRef>
              <c:f>'ORDINARIOS (2)'!$E$152:$I$152</c:f>
              <c:numCache>
                <c:formatCode>#,##0.00</c:formatCode>
                <c:ptCount val="5"/>
                <c:pt idx="0">
                  <c:v>68493.079999999958</c:v>
                </c:pt>
                <c:pt idx="1">
                  <c:v>101013.09000000003</c:v>
                </c:pt>
                <c:pt idx="2">
                  <c:v>62515.399999999965</c:v>
                </c:pt>
                <c:pt idx="3">
                  <c:v>43662.600000000006</c:v>
                </c:pt>
                <c:pt idx="4">
                  <c:v>44687.699999999961</c:v>
                </c:pt>
              </c:numCache>
            </c:numRef>
          </c:val>
          <c:extLst>
            <c:ext xmlns:c16="http://schemas.microsoft.com/office/drawing/2014/chart" uri="{C3380CC4-5D6E-409C-BE32-E72D297353CC}">
              <c16:uniqueId val="{00000000-D88A-4434-A751-1DB047B9FF11}"/>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CO"/>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8BE6-4A02-96E4-5574DAC83EF2}"/>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8BE6-4A02-96E4-5574DAC83EF2}"/>
              </c:ext>
            </c:extLst>
          </c:dPt>
          <c:dLbls>
            <c:dLbl>
              <c:idx val="0"/>
              <c:layout>
                <c:manualLayout>
                  <c:x val="-2.9350104337310962E-3"/>
                  <c:y val="-0.5109788446888015"/>
                </c:manualLayout>
              </c:layout>
              <c:tx>
                <c:rich>
                  <a:bodyPr/>
                  <a:lstStyle/>
                  <a:p>
                    <a:fld id="{E61BE629-DEEC-44A3-AFF0-FF85C7B3EC5A}" type="CATEGORYNAME">
                      <a:rPr lang="en-US"/>
                      <a:pPr/>
                      <a:t>[NOMBRE DE CATEGORÍA]</a:t>
                    </a:fld>
                    <a:r>
                      <a:rPr lang="en-US"/>
                      <a:t>; </a:t>
                    </a:r>
                    <a:fld id="{2E2B976E-F827-42ED-A170-721EBD129EAB}" type="VALUE">
                      <a:rPr lang="en-US"/>
                      <a:pPr/>
                      <a:t>[VALOR]</a:t>
                    </a:fld>
                    <a:r>
                      <a:rPr lang="en-US"/>
                      <a:t>; </a:t>
                    </a:r>
                    <a:fld id="{7BCA1E46-A471-4BC2-88BE-AAA9B7939BE4}"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0.15373217052455038"/>
                    </c:manualLayout>
                  </c15:layout>
                  <c15:dlblFieldTable/>
                  <c15:showDataLabelsRange val="0"/>
                </c:ext>
                <c:ext xmlns:c16="http://schemas.microsoft.com/office/drawing/2014/chart" uri="{C3380CC4-5D6E-409C-BE32-E72D297353CC}">
                  <c16:uniqueId val="{00000001-8BE6-4A02-96E4-5574DAC83EF2}"/>
                </c:ext>
              </c:extLst>
            </c:dLbl>
            <c:dLbl>
              <c:idx val="1"/>
              <c:layout>
                <c:manualLayout>
                  <c:x val="-1.8349477238820761E-2"/>
                  <c:y val="1.104506855756646E-2"/>
                </c:manualLayout>
              </c:layout>
              <c:tx>
                <c:rich>
                  <a:bodyPr/>
                  <a:lstStyle/>
                  <a:p>
                    <a:fld id="{824F9B85-2CE5-41DA-B957-DE14ECB5A28E}" type="CATEGORYNAME">
                      <a:rPr lang="en-US"/>
                      <a:pPr/>
                      <a:t>[NOMBRE DE CATEGORÍA]</a:t>
                    </a:fld>
                    <a:r>
                      <a:rPr lang="en-US"/>
                      <a:t>; </a:t>
                    </a:r>
                    <a:fld id="{E9AA9CF2-7026-4256-B5BC-58F2053B8F37}" type="VALUE">
                      <a:rPr lang="en-US"/>
                      <a:pPr/>
                      <a:t>[VALOR]</a:t>
                    </a:fld>
                    <a:r>
                      <a:rPr lang="en-US"/>
                      <a:t>; </a:t>
                    </a:r>
                    <a:fld id="{9E4A78D5-3DC6-4054-9C59-20329BD2741D}"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0.11583571830072001"/>
                    </c:manualLayout>
                  </c15:layout>
                  <c15:dlblFieldTable/>
                  <c15:showDataLabelsRange val="0"/>
                </c:ext>
                <c:ext xmlns:c16="http://schemas.microsoft.com/office/drawing/2014/chart" uri="{C3380CC4-5D6E-409C-BE32-E72D297353CC}">
                  <c16:uniqueId val="{00000003-8BE6-4A02-96E4-5574DAC83EF2}"/>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'Feb 2025'!$A$2:$A$3</c:f>
              <c:strCache>
                <c:ptCount val="2"/>
                <c:pt idx="0">
                  <c:v>ENGATIVÁ</c:v>
                </c:pt>
                <c:pt idx="1">
                  <c:v>BARRIOS UNIDOS</c:v>
                </c:pt>
              </c:strCache>
            </c:strRef>
          </c:cat>
          <c:val>
            <c:numRef>
              <c:f>'Feb 2025'!$G$2:$G$3</c:f>
              <c:numCache>
                <c:formatCode>_-* #,##0_-;\-* #,##0_-;_-* "-"??_-;_-@_-</c:formatCode>
                <c:ptCount val="2"/>
                <c:pt idx="0" formatCode="&quot;$&quot;\ #,##0">
                  <c:v>19508.240611450961</c:v>
                </c:pt>
                <c:pt idx="1">
                  <c:v>7527.4029338503206</c:v>
                </c:pt>
              </c:numCache>
            </c:numRef>
          </c:val>
          <c:extLst>
            <c:ext xmlns:c16="http://schemas.microsoft.com/office/drawing/2014/chart" uri="{C3380CC4-5D6E-409C-BE32-E72D297353CC}">
              <c16:uniqueId val="{00000004-8BE6-4A02-96E4-5574DAC83EF2}"/>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'Feb 2025'!$G$1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18FF-4548-80B8-875084FD9B9D}"/>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18FF-4548-80B8-875084FD9B9D}"/>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18FF-4548-80B8-875084FD9B9D}"/>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18FF-4548-80B8-875084FD9B9D}"/>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18FF-4548-80B8-875084FD9B9D}"/>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18FF-4548-80B8-875084FD9B9D}"/>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18FF-4548-80B8-875084FD9B9D}"/>
              </c:ext>
            </c:extLst>
          </c:dPt>
          <c:dLbls>
            <c:dLbl>
              <c:idx val="0"/>
              <c:layout>
                <c:manualLayout>
                  <c:x val="-0.38874496641315592"/>
                  <c:y val="-0.71899918410628993"/>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18FF-4548-80B8-875084FD9B9D}"/>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8FF-4548-80B8-875084FD9B9D}"/>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18FF-4548-80B8-875084FD9B9D}"/>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18FF-4548-80B8-875084FD9B9D}"/>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18FF-4548-80B8-875084FD9B9D}"/>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18FF-4548-80B8-875084FD9B9D}"/>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18FF-4548-80B8-875084FD9B9D}"/>
                </c:ext>
              </c:extLst>
            </c:dLbl>
            <c:spPr>
              <a:noFill/>
              <a:ln>
                <a:noFill/>
              </a:ln>
              <a:effectLst/>
            </c:spPr>
            <c:txPr>
              <a:bodyPr rot="0" vert="horz"/>
              <a:lstStyle/>
              <a:p>
                <a:pPr>
                  <a:defRPr sz="1000" b="0">
                    <a:solidFill>
                      <a:schemeClr val="accent1">
                        <a:lumMod val="50000"/>
                      </a:schemeClr>
                    </a:solidFill>
                    <a:latin typeface="+mn-lt"/>
                  </a:defRPr>
                </a:pPr>
                <a:endParaRPr lang="es-CO"/>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'Feb 2025'!$A$2</c:f>
              <c:strCache>
                <c:ptCount val="1"/>
                <c:pt idx="0">
                  <c:v>SUBA</c:v>
                </c:pt>
              </c:strCache>
            </c:strRef>
          </c:cat>
          <c:val>
            <c:numRef>
              <c:f>'Feb 2025'!$G$2</c:f>
              <c:numCache>
                <c:formatCode>"$"\ #,##0</c:formatCode>
                <c:ptCount val="1"/>
                <c:pt idx="0">
                  <c:v>12030.94690259267</c:v>
                </c:pt>
              </c:numCache>
            </c:numRef>
          </c:val>
          <c:extLst>
            <c:ext xmlns:c16="http://schemas.microsoft.com/office/drawing/2014/chart" uri="{C3380CC4-5D6E-409C-BE32-E72D297353CC}">
              <c16:uniqueId val="{0000000E-18FF-4548-80B8-875084FD9B9D}"/>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latin typeface="Arial" panose="020B0604020202020204" pitchFamily="34" charset="0"/>
          <a:cs typeface="Arial" panose="020B0604020202020204" pitchFamily="34" charset="0"/>
        </a:defRPr>
      </a:pPr>
      <a:endParaRPr lang="es-CO"/>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747-46ED-B3BF-F0D31B76F6F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747-46ED-B3BF-F0D31B76F6FF}"/>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747-46ED-B3BF-F0D31B76F6FF}"/>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747-46ED-B3BF-F0D31B76F6F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2025'!$K$1:$L$1</c:f>
              <c:strCache>
                <c:ptCount val="2"/>
                <c:pt idx="0">
                  <c:v>CARTERA VIGENCIA</c:v>
                </c:pt>
                <c:pt idx="1">
                  <c:v>CARTERA VENCIDA</c:v>
                </c:pt>
              </c:strCache>
            </c:strRef>
          </c:cat>
          <c:val>
            <c:numRef>
              <c:f>'Feb 2025'!$K$2:$L$2</c:f>
              <c:numCache>
                <c:formatCode>"$"\ #,##0</c:formatCode>
                <c:ptCount val="2"/>
                <c:pt idx="0">
                  <c:v>16055.256545136946</c:v>
                </c:pt>
                <c:pt idx="1">
                  <c:v>12101.132354651845</c:v>
                </c:pt>
              </c:numCache>
            </c:numRef>
          </c:val>
          <c:extLst>
            <c:ext xmlns:c16="http://schemas.microsoft.com/office/drawing/2014/chart" uri="{C3380CC4-5D6E-409C-BE32-E72D297353CC}">
              <c16:uniqueId val="{00000004-0747-46ED-B3BF-F0D31B76F6FF}"/>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0747-46ED-B3BF-F0D31B76F6FF}"/>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0747-46ED-B3BF-F0D31B76F6FF}"/>
              </c:ext>
            </c:extLst>
          </c:dPt>
          <c:cat>
            <c:strRef>
              <c:f>'Feb 2025'!$K$1:$L$1</c:f>
              <c:strCache>
                <c:ptCount val="2"/>
                <c:pt idx="0">
                  <c:v>CARTERA VIGENCIA</c:v>
                </c:pt>
                <c:pt idx="1">
                  <c:v>CARTERA VENCIDA</c:v>
                </c:pt>
              </c:strCache>
            </c:strRef>
          </c:cat>
          <c:val>
            <c:numRef>
              <c:f>'Feb 2025'!$K$3:$L$3</c:f>
              <c:numCache>
                <c:formatCode>0.00%</c:formatCode>
                <c:ptCount val="2"/>
                <c:pt idx="0">
                  <c:v>0.57021717530181515</c:v>
                </c:pt>
                <c:pt idx="1">
                  <c:v>0.42978282469818491</c:v>
                </c:pt>
              </c:numCache>
            </c:numRef>
          </c:val>
          <c:extLst>
            <c:ext xmlns:c16="http://schemas.microsoft.com/office/drawing/2014/chart" uri="{C3380CC4-5D6E-409C-BE32-E72D297353CC}">
              <c16:uniqueId val="{00000009-0747-46ED-B3BF-F0D31B76F6F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CF7-4CFA-9B09-F9719231BAB9}"/>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CF7-4CFA-9B09-F9719231BAB9}"/>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CF7-4CFA-9B09-F9719231BAB9}"/>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CF7-4CFA-9B09-F9719231BAB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 '!$K$1:$L$1</c:f>
              <c:strCache>
                <c:ptCount val="2"/>
                <c:pt idx="0">
                  <c:v>CARTERA VIGENCIA</c:v>
                </c:pt>
                <c:pt idx="1">
                  <c:v>CARTERA VENCIDA</c:v>
                </c:pt>
              </c:strCache>
            </c:strRef>
          </c:cat>
          <c:val>
            <c:numRef>
              <c:f>'Feb 2025 '!$K$2:$L$2</c:f>
              <c:numCache>
                <c:formatCode>"$"\ #,##0</c:formatCode>
                <c:ptCount val="2"/>
                <c:pt idx="0">
                  <c:v>21794.478814179398</c:v>
                </c:pt>
                <c:pt idx="1">
                  <c:v>27916.993483270096</c:v>
                </c:pt>
              </c:numCache>
            </c:numRef>
          </c:val>
          <c:extLst>
            <c:ext xmlns:c16="http://schemas.microsoft.com/office/drawing/2014/chart" uri="{C3380CC4-5D6E-409C-BE32-E72D297353CC}">
              <c16:uniqueId val="{00000004-5CF7-4CFA-9B09-F9719231BAB9}"/>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5CF7-4CFA-9B09-F9719231BAB9}"/>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5CF7-4CFA-9B09-F9719231BAB9}"/>
              </c:ext>
            </c:extLst>
          </c:dPt>
          <c:cat>
            <c:strRef>
              <c:f>'Feb 2025 '!$K$1:$L$1</c:f>
              <c:strCache>
                <c:ptCount val="2"/>
                <c:pt idx="0">
                  <c:v>CARTERA VIGENCIA</c:v>
                </c:pt>
                <c:pt idx="1">
                  <c:v>CARTERA VENCIDA</c:v>
                </c:pt>
              </c:strCache>
            </c:strRef>
          </c:cat>
          <c:val>
            <c:numRef>
              <c:f>'Feb 2025 '!$K$3:$L$3</c:f>
              <c:numCache>
                <c:formatCode>0.00%</c:formatCode>
                <c:ptCount val="2"/>
                <c:pt idx="0">
                  <c:v>0.43841949970364463</c:v>
                </c:pt>
                <c:pt idx="1">
                  <c:v>0.56158050029635531</c:v>
                </c:pt>
              </c:numCache>
            </c:numRef>
          </c:val>
          <c:extLst>
            <c:ext xmlns:c16="http://schemas.microsoft.com/office/drawing/2014/chart" uri="{C3380CC4-5D6E-409C-BE32-E72D297353CC}">
              <c16:uniqueId val="{00000009-5CF7-4CFA-9B09-F9719231BAB9}"/>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94D-401A-BA55-8D31CC33030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94D-401A-BA55-8D31CC330304}"/>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F94D-401A-BA55-8D31CC330304}"/>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F94D-401A-BA55-8D31CC330304}"/>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2025'!$K$1:$L$1</c:f>
              <c:strCache>
                <c:ptCount val="2"/>
                <c:pt idx="0">
                  <c:v>CARTERA VIGENCIA</c:v>
                </c:pt>
                <c:pt idx="1">
                  <c:v>CARTERA VENCIDA</c:v>
                </c:pt>
              </c:strCache>
            </c:strRef>
          </c:cat>
          <c:val>
            <c:numRef>
              <c:f>'Feb 2025'!$K$2:$L$2</c:f>
              <c:numCache>
                <c:formatCode>"$"\ #,##0</c:formatCode>
                <c:ptCount val="2"/>
                <c:pt idx="0">
                  <c:v>9272.3163887078699</c:v>
                </c:pt>
                <c:pt idx="1">
                  <c:v>6667.5182971176037</c:v>
                </c:pt>
              </c:numCache>
            </c:numRef>
          </c:val>
          <c:extLst>
            <c:ext xmlns:c16="http://schemas.microsoft.com/office/drawing/2014/chart" uri="{C3380CC4-5D6E-409C-BE32-E72D297353CC}">
              <c16:uniqueId val="{00000004-F94D-401A-BA55-8D31CC330304}"/>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F94D-401A-BA55-8D31CC330304}"/>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F94D-401A-BA55-8D31CC330304}"/>
              </c:ext>
            </c:extLst>
          </c:dPt>
          <c:cat>
            <c:strRef>
              <c:f>'Feb 2025'!$K$1:$L$1</c:f>
              <c:strCache>
                <c:ptCount val="2"/>
                <c:pt idx="0">
                  <c:v>CARTERA VIGENCIA</c:v>
                </c:pt>
                <c:pt idx="1">
                  <c:v>CARTERA VENCIDA</c:v>
                </c:pt>
              </c:strCache>
            </c:strRef>
          </c:cat>
          <c:val>
            <c:numRef>
              <c:f>'Feb 2025'!$K$3:$L$3</c:f>
              <c:numCache>
                <c:formatCode>0.00%</c:formatCode>
                <c:ptCount val="2"/>
                <c:pt idx="0">
                  <c:v>0.58170718652140685</c:v>
                </c:pt>
                <c:pt idx="1">
                  <c:v>0.4182928134785931</c:v>
                </c:pt>
              </c:numCache>
            </c:numRef>
          </c:val>
          <c:extLst>
            <c:ext xmlns:c16="http://schemas.microsoft.com/office/drawing/2014/chart" uri="{C3380CC4-5D6E-409C-BE32-E72D297353CC}">
              <c16:uniqueId val="{00000009-F94D-401A-BA55-8D31CC33030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67E-4E94-9D27-0E672BC3EA3E}"/>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67E-4E94-9D27-0E672BC3EA3E}"/>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667E-4E94-9D27-0E672BC3EA3E}"/>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667E-4E94-9D27-0E672BC3EA3E}"/>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2025'!$K$1:$L$1</c:f>
              <c:strCache>
                <c:ptCount val="2"/>
                <c:pt idx="0">
                  <c:v>CARTERA VIGENCIA</c:v>
                </c:pt>
                <c:pt idx="1">
                  <c:v>CARTERA VENCIDA</c:v>
                </c:pt>
              </c:strCache>
            </c:strRef>
          </c:cat>
          <c:val>
            <c:numRef>
              <c:f>'Feb 2025'!$K$2:$L$2</c:f>
              <c:numCache>
                <c:formatCode>"$"\ #,##0</c:formatCode>
                <c:ptCount val="2"/>
                <c:pt idx="0">
                  <c:v>12332.568672806872</c:v>
                </c:pt>
                <c:pt idx="1">
                  <c:v>14703.074872494411</c:v>
                </c:pt>
              </c:numCache>
            </c:numRef>
          </c:val>
          <c:extLst>
            <c:ext xmlns:c16="http://schemas.microsoft.com/office/drawing/2014/chart" uri="{C3380CC4-5D6E-409C-BE32-E72D297353CC}">
              <c16:uniqueId val="{00000004-667E-4E94-9D27-0E672BC3EA3E}"/>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667E-4E94-9D27-0E672BC3EA3E}"/>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667E-4E94-9D27-0E672BC3EA3E}"/>
              </c:ext>
            </c:extLst>
          </c:dPt>
          <c:cat>
            <c:strRef>
              <c:f>'Feb 2025'!$K$1:$L$1</c:f>
              <c:strCache>
                <c:ptCount val="2"/>
                <c:pt idx="0">
                  <c:v>CARTERA VIGENCIA</c:v>
                </c:pt>
                <c:pt idx="1">
                  <c:v>CARTERA VENCIDA</c:v>
                </c:pt>
              </c:strCache>
            </c:strRef>
          </c:cat>
          <c:val>
            <c:numRef>
              <c:f>'Feb 2025'!$K$3:$L$3</c:f>
              <c:numCache>
                <c:formatCode>0.00%</c:formatCode>
                <c:ptCount val="2"/>
                <c:pt idx="0">
                  <c:v>0.4561596121114061</c:v>
                </c:pt>
                <c:pt idx="1">
                  <c:v>0.54384038788859401</c:v>
                </c:pt>
              </c:numCache>
            </c:numRef>
          </c:val>
          <c:extLst>
            <c:ext xmlns:c16="http://schemas.microsoft.com/office/drawing/2014/chart" uri="{C3380CC4-5D6E-409C-BE32-E72D297353CC}">
              <c16:uniqueId val="{00000009-667E-4E94-9D27-0E672BC3EA3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A73-482B-8FE2-EA004B03D00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A73-482B-8FE2-EA004B03D008}"/>
              </c:ext>
            </c:extLst>
          </c:dPt>
          <c:dLbls>
            <c:dLbl>
              <c:idx val="0"/>
              <c:layout>
                <c:manualLayout>
                  <c:x val="-4.9518652511288633E-2"/>
                  <c:y val="-0.3558176426730059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9.8140346114818228E-2"/>
                      <c:h val="0.13203612549159477"/>
                    </c:manualLayout>
                  </c15:layout>
                </c:ext>
                <c:ext xmlns:c16="http://schemas.microsoft.com/office/drawing/2014/chart" uri="{C3380CC4-5D6E-409C-BE32-E72D297353CC}">
                  <c16:uniqueId val="{00000001-CA73-482B-8FE2-EA004B03D008}"/>
                </c:ext>
              </c:extLst>
            </c:dLbl>
            <c:dLbl>
              <c:idx val="1"/>
              <c:layout>
                <c:manualLayout>
                  <c:x val="-2.2417741318613113E-2"/>
                  <c:y val="-9.160331749628583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712564234876284"/>
                      <c:h val="0.19051906031398816"/>
                    </c:manualLayout>
                  </c15:layout>
                </c:ext>
                <c:ext xmlns:c16="http://schemas.microsoft.com/office/drawing/2014/chart" uri="{C3380CC4-5D6E-409C-BE32-E72D297353CC}">
                  <c16:uniqueId val="{00000003-CA73-482B-8FE2-EA004B03D00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2025'!$Q$1:$R$1</c:f>
              <c:strCache>
                <c:ptCount val="2"/>
                <c:pt idx="0">
                  <c:v>CARTERA
VIGENCIA</c:v>
                </c:pt>
                <c:pt idx="1">
                  <c:v>CARTERA
 VENCIDA</c:v>
                </c:pt>
              </c:strCache>
            </c:strRef>
          </c:cat>
          <c:val>
            <c:numRef>
              <c:f>'Feb 2025'!$Q$2:$R$2</c:f>
              <c:numCache>
                <c:formatCode>"$"\ #,##0</c:formatCode>
                <c:ptCount val="2"/>
                <c:pt idx="0">
                  <c:v>7201.3616228429319</c:v>
                </c:pt>
                <c:pt idx="1">
                  <c:v>4829.5852797497373</c:v>
                </c:pt>
              </c:numCache>
            </c:numRef>
          </c:val>
          <c:extLst>
            <c:ext xmlns:c16="http://schemas.microsoft.com/office/drawing/2014/chart" uri="{C3380CC4-5D6E-409C-BE32-E72D297353CC}">
              <c16:uniqueId val="{00000004-CA73-482B-8FE2-EA004B03D008}"/>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CA73-482B-8FE2-EA004B03D008}"/>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CA73-482B-8FE2-EA004B03D008}"/>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2025'!$Q$1:$R$1</c:f>
              <c:strCache>
                <c:ptCount val="2"/>
                <c:pt idx="0">
                  <c:v>CARTERA
VIGENCIA</c:v>
                </c:pt>
                <c:pt idx="1">
                  <c:v>CARTERA
 VENCIDA</c:v>
                </c:pt>
              </c:strCache>
            </c:strRef>
          </c:cat>
          <c:val>
            <c:numRef>
              <c:f>'Feb 2025'!$Q$3:$R$3</c:f>
              <c:numCache>
                <c:formatCode>0%</c:formatCode>
                <c:ptCount val="2"/>
                <c:pt idx="0">
                  <c:v>0.59856981176527657</c:v>
                </c:pt>
                <c:pt idx="1">
                  <c:v>0.40143018823472332</c:v>
                </c:pt>
              </c:numCache>
            </c:numRef>
          </c:val>
          <c:extLst>
            <c:ext xmlns:c16="http://schemas.microsoft.com/office/drawing/2014/chart" uri="{C3380CC4-5D6E-409C-BE32-E72D297353CC}">
              <c16:uniqueId val="{00000009-CA73-482B-8FE2-EA004B03D008}"/>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2025'!$P$38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2025'!$O$39:$O$48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2025'!$P$39:$P$48</c:f>
              <c:numCache>
                <c:formatCode>"$"\ #,##0</c:formatCode>
                <c:ptCount val="10"/>
                <c:pt idx="0">
                  <c:v>14807.796854240623</c:v>
                </c:pt>
                <c:pt idx="1">
                  <c:v>836.09210957999733</c:v>
                </c:pt>
                <c:pt idx="2">
                  <c:v>490.04201260999787</c:v>
                </c:pt>
                <c:pt idx="3">
                  <c:v>214.6958543300004</c:v>
                </c:pt>
                <c:pt idx="4">
                  <c:v>210.72333299999994</c:v>
                </c:pt>
                <c:pt idx="5">
                  <c:v>160.41103000000078</c:v>
                </c:pt>
                <c:pt idx="6">
                  <c:v>110.98987000000017</c:v>
                </c:pt>
                <c:pt idx="7">
                  <c:v>642.94240598999863</c:v>
                </c:pt>
                <c:pt idx="8">
                  <c:v>832.48287869000399</c:v>
                </c:pt>
                <c:pt idx="9">
                  <c:v>6043.1043923499701</c:v>
                </c:pt>
              </c:numCache>
            </c:numRef>
          </c:val>
          <c:extLst>
            <c:ext xmlns:c16="http://schemas.microsoft.com/office/drawing/2014/chart" uri="{C3380CC4-5D6E-409C-BE32-E72D297353CC}">
              <c16:uniqueId val="{00000000-5BAB-4A3E-B56C-74AD70C5F05B}"/>
            </c:ext>
          </c:extLst>
        </c:ser>
        <c:ser>
          <c:idx val="1"/>
          <c:order val="1"/>
          <c:tx>
            <c:strRef>
              <c:f>'Feb 2025'!$Q$38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5BAB-4A3E-B56C-74AD70C5F05B}"/>
              </c:ext>
            </c:extLst>
          </c:dPt>
          <c:dPt>
            <c:idx val="1"/>
            <c:invertIfNegative val="0"/>
            <c:bubble3D val="0"/>
            <c:extLst>
              <c:ext xmlns:c16="http://schemas.microsoft.com/office/drawing/2014/chart" uri="{C3380CC4-5D6E-409C-BE32-E72D297353CC}">
                <c16:uniqueId val="{00000002-5BAB-4A3E-B56C-74AD70C5F05B}"/>
              </c:ext>
            </c:extLst>
          </c:dPt>
          <c:dPt>
            <c:idx val="2"/>
            <c:invertIfNegative val="0"/>
            <c:bubble3D val="0"/>
            <c:extLst>
              <c:ext xmlns:c16="http://schemas.microsoft.com/office/drawing/2014/chart" uri="{C3380CC4-5D6E-409C-BE32-E72D297353CC}">
                <c16:uniqueId val="{00000003-5BAB-4A3E-B56C-74AD70C5F05B}"/>
              </c:ext>
            </c:extLst>
          </c:dPt>
          <c:dPt>
            <c:idx val="3"/>
            <c:invertIfNegative val="0"/>
            <c:bubble3D val="0"/>
            <c:extLst>
              <c:ext xmlns:c16="http://schemas.microsoft.com/office/drawing/2014/chart" uri="{C3380CC4-5D6E-409C-BE32-E72D297353CC}">
                <c16:uniqueId val="{00000004-5BAB-4A3E-B56C-74AD70C5F05B}"/>
              </c:ext>
            </c:extLst>
          </c:dPt>
          <c:dPt>
            <c:idx val="4"/>
            <c:invertIfNegative val="0"/>
            <c:bubble3D val="0"/>
            <c:extLst>
              <c:ext xmlns:c16="http://schemas.microsoft.com/office/drawing/2014/chart" uri="{C3380CC4-5D6E-409C-BE32-E72D297353CC}">
                <c16:uniqueId val="{00000005-5BAB-4A3E-B56C-74AD70C5F05B}"/>
              </c:ext>
            </c:extLst>
          </c:dPt>
          <c:dPt>
            <c:idx val="5"/>
            <c:invertIfNegative val="0"/>
            <c:bubble3D val="0"/>
            <c:extLst>
              <c:ext xmlns:c16="http://schemas.microsoft.com/office/drawing/2014/chart" uri="{C3380CC4-5D6E-409C-BE32-E72D297353CC}">
                <c16:uniqueId val="{00000006-5BAB-4A3E-B56C-74AD70C5F05B}"/>
              </c:ext>
            </c:extLst>
          </c:dPt>
          <c:dPt>
            <c:idx val="6"/>
            <c:invertIfNegative val="0"/>
            <c:bubble3D val="0"/>
            <c:extLst>
              <c:ext xmlns:c16="http://schemas.microsoft.com/office/drawing/2014/chart" uri="{C3380CC4-5D6E-409C-BE32-E72D297353CC}">
                <c16:uniqueId val="{00000007-5BAB-4A3E-B56C-74AD70C5F05B}"/>
              </c:ext>
            </c:extLst>
          </c:dPt>
          <c:dPt>
            <c:idx val="7"/>
            <c:invertIfNegative val="0"/>
            <c:bubble3D val="0"/>
            <c:extLst>
              <c:ext xmlns:c16="http://schemas.microsoft.com/office/drawing/2014/chart" uri="{C3380CC4-5D6E-409C-BE32-E72D297353CC}">
                <c16:uniqueId val="{00000008-5BAB-4A3E-B56C-74AD70C5F05B}"/>
              </c:ext>
            </c:extLst>
          </c:dPt>
          <c:dPt>
            <c:idx val="8"/>
            <c:invertIfNegative val="0"/>
            <c:bubble3D val="0"/>
            <c:extLst>
              <c:ext xmlns:c16="http://schemas.microsoft.com/office/drawing/2014/chart" uri="{C3380CC4-5D6E-409C-BE32-E72D297353CC}">
                <c16:uniqueId val="{00000009-5BAB-4A3E-B56C-74AD70C5F05B}"/>
              </c:ext>
            </c:extLst>
          </c:dPt>
          <c:dPt>
            <c:idx val="9"/>
            <c:invertIfNegative val="0"/>
            <c:bubble3D val="0"/>
            <c:extLst>
              <c:ext xmlns:c16="http://schemas.microsoft.com/office/drawing/2014/chart" uri="{C3380CC4-5D6E-409C-BE32-E72D297353CC}">
                <c16:uniqueId val="{0000000A-5BAB-4A3E-B56C-74AD70C5F05B}"/>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2025'!$O$39:$O$48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2025'!$Q$39:$Q$48</c:f>
              <c:numCache>
                <c:formatCode>"$"\ #,##0</c:formatCode>
                <c:ptCount val="10"/>
                <c:pt idx="0">
                  <c:v>470.78183251000047</c:v>
                </c:pt>
                <c:pt idx="1">
                  <c:v>354.92433070000067</c:v>
                </c:pt>
                <c:pt idx="2">
                  <c:v>184.18990031999971</c:v>
                </c:pt>
                <c:pt idx="3">
                  <c:v>184.52658245999962</c:v>
                </c:pt>
                <c:pt idx="4">
                  <c:v>193.98509999999999</c:v>
                </c:pt>
                <c:pt idx="5">
                  <c:v>52.718100000000028</c:v>
                </c:pt>
                <c:pt idx="6">
                  <c:v>85.695879999999946</c:v>
                </c:pt>
                <c:pt idx="7">
                  <c:v>306.05282999999997</c:v>
                </c:pt>
                <c:pt idx="8">
                  <c:v>257.33009426999979</c:v>
                </c:pt>
                <c:pt idx="9">
                  <c:v>1716.903508749991</c:v>
                </c:pt>
              </c:numCache>
            </c:numRef>
          </c:val>
          <c:extLst>
            <c:ext xmlns:c16="http://schemas.microsoft.com/office/drawing/2014/chart" uri="{C3380CC4-5D6E-409C-BE32-E72D297353CC}">
              <c16:uniqueId val="{0000000B-5BAB-4A3E-B56C-74AD70C5F05B}"/>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2025 '!$O$39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9"/>
              <c:layout>
                <c:manualLayout>
                  <c:x val="0"/>
                  <c:y val="-1.162829735479125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385-48F5-9943-56A34FA732F3}"/>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2025 '!$N$40:$N$49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2025 '!$O$40:$O$49</c:f>
              <c:numCache>
                <c:formatCode>_-* #,##0_-;\-* #,##0_-;_-* "-"??_-;_-@_-</c:formatCode>
                <c:ptCount val="10"/>
                <c:pt idx="0">
                  <c:v>19160.022696520151</c:v>
                </c:pt>
                <c:pt idx="1">
                  <c:v>10.518360000000003</c:v>
                </c:pt>
                <c:pt idx="2">
                  <c:v>2061.2169427199988</c:v>
                </c:pt>
                <c:pt idx="3">
                  <c:v>0.57913999999999999</c:v>
                </c:pt>
                <c:pt idx="4">
                  <c:v>921.20951870999693</c:v>
                </c:pt>
                <c:pt idx="5">
                  <c:v>0.10661436000000002</c:v>
                </c:pt>
                <c:pt idx="6">
                  <c:v>549.7199202799992</c:v>
                </c:pt>
                <c:pt idx="7">
                  <c:v>1169.6581532099956</c:v>
                </c:pt>
                <c:pt idx="8">
                  <c:v>2319.251624520005</c:v>
                </c:pt>
                <c:pt idx="9">
                  <c:v>11782.292547909983</c:v>
                </c:pt>
              </c:numCache>
            </c:numRef>
          </c:val>
          <c:extLst>
            <c:ext xmlns:c16="http://schemas.microsoft.com/office/drawing/2014/chart" uri="{C3380CC4-5D6E-409C-BE32-E72D297353CC}">
              <c16:uniqueId val="{00000000-5385-48F5-9943-56A34FA732F3}"/>
            </c:ext>
          </c:extLst>
        </c:ser>
        <c:ser>
          <c:idx val="1"/>
          <c:order val="1"/>
          <c:tx>
            <c:strRef>
              <c:f>'Feb 2025 '!$P$39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2025 '!$N$40:$N$49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2025 '!$P$40:$P$49</c:f>
              <c:numCache>
                <c:formatCode>"$"\ #,##0</c:formatCode>
                <c:ptCount val="10"/>
                <c:pt idx="0">
                  <c:v>-318.02742406000038</c:v>
                </c:pt>
                <c:pt idx="1">
                  <c:v>0</c:v>
                </c:pt>
                <c:pt idx="2">
                  <c:v>245.40714105000018</c:v>
                </c:pt>
                <c:pt idx="3">
                  <c:v>0.39824999999999999</c:v>
                </c:pt>
                <c:pt idx="4">
                  <c:v>228.68285989999998</c:v>
                </c:pt>
                <c:pt idx="5">
                  <c:v>0.99736000000000002</c:v>
                </c:pt>
                <c:pt idx="6">
                  <c:v>202.97770037000032</c:v>
                </c:pt>
                <c:pt idx="7">
                  <c:v>408.23784554000122</c:v>
                </c:pt>
                <c:pt idx="8">
                  <c:v>418.17477756000079</c:v>
                </c:pt>
                <c:pt idx="9">
                  <c:v>10550.048268839939</c:v>
                </c:pt>
              </c:numCache>
            </c:numRef>
          </c:val>
          <c:extLst>
            <c:ext xmlns:c16="http://schemas.microsoft.com/office/drawing/2014/chart" uri="{C3380CC4-5D6E-409C-BE32-E72D297353CC}">
              <c16:uniqueId val="{00000001-5385-48F5-9943-56A34FA732F3}"/>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2025'!$O$33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2025'!$O$34:$O$43</c:f>
              <c:numCache>
                <c:formatCode>_-* #,##0_-;\-* #,##0_-;_-* "-"??_-;_-@_-</c:formatCode>
                <c:ptCount val="10"/>
                <c:pt idx="0">
                  <c:v>7601.0811152737542</c:v>
                </c:pt>
                <c:pt idx="1">
                  <c:v>377.69961743999761</c:v>
                </c:pt>
                <c:pt idx="2">
                  <c:v>162.8943436600004</c:v>
                </c:pt>
                <c:pt idx="3">
                  <c:v>102.66394119999983</c:v>
                </c:pt>
                <c:pt idx="4">
                  <c:v>187.62085026999981</c:v>
                </c:pt>
                <c:pt idx="5">
                  <c:v>84.88975990000003</c:v>
                </c:pt>
                <c:pt idx="6">
                  <c:v>47.469723109999968</c:v>
                </c:pt>
                <c:pt idx="7">
                  <c:v>373.80376504000077</c:v>
                </c:pt>
                <c:pt idx="8">
                  <c:v>781.28158668999777</c:v>
                </c:pt>
                <c:pt idx="9">
                  <c:v>3255.2848976500122</c:v>
                </c:pt>
              </c:numCache>
            </c:numRef>
          </c:val>
          <c:extLst>
            <c:ext xmlns:c16="http://schemas.microsoft.com/office/drawing/2014/chart" uri="{C3380CC4-5D6E-409C-BE32-E72D297353CC}">
              <c16:uniqueId val="{00000000-CB58-4056-A177-FC98A989CF6E}"/>
            </c:ext>
          </c:extLst>
        </c:ser>
        <c:ser>
          <c:idx val="1"/>
          <c:order val="1"/>
          <c:tx>
            <c:strRef>
              <c:f>'Feb 2025'!$P$33</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2025'!$P$34:$P$43</c:f>
              <c:numCache>
                <c:formatCode>"$"\ #,##0</c:formatCode>
                <c:ptCount val="10"/>
                <c:pt idx="0">
                  <c:v>776.83669129000623</c:v>
                </c:pt>
                <c:pt idx="1">
                  <c:v>399.64958429999831</c:v>
                </c:pt>
                <c:pt idx="2">
                  <c:v>264.31735500000002</c:v>
                </c:pt>
                <c:pt idx="3">
                  <c:v>133.99511000000007</c:v>
                </c:pt>
                <c:pt idx="4">
                  <c:v>138.66164000000006</c:v>
                </c:pt>
                <c:pt idx="5">
                  <c:v>160.23069999999993</c:v>
                </c:pt>
                <c:pt idx="6">
                  <c:v>24.676600000000001</c:v>
                </c:pt>
                <c:pt idx="7">
                  <c:v>324.02358000000032</c:v>
                </c:pt>
                <c:pt idx="8">
                  <c:v>172.1624120000003</c:v>
                </c:pt>
                <c:pt idx="9">
                  <c:v>570.59141300000056</c:v>
                </c:pt>
              </c:numCache>
            </c:numRef>
          </c:val>
          <c:extLst>
            <c:ext xmlns:c16="http://schemas.microsoft.com/office/drawing/2014/chart" uri="{C3380CC4-5D6E-409C-BE32-E72D297353CC}">
              <c16:uniqueId val="{00000001-CB58-4056-A177-FC98A989CF6E}"/>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1.824.222,84</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E15-4A24-84B4-1C4FDA3B766D}"/>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E15-4A24-84B4-1C4FDA3B766D}"/>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'ARROJO_CLANDESTINO 2018-2023'!$C$7:$G$7</c:f>
              <c:strCache>
                <c:ptCount val="5"/>
                <c:pt idx="0">
                  <c:v>PROMOAMBIENTAL SAS</c:v>
                </c:pt>
                <c:pt idx="1">
                  <c:v>LIME S.A. E.S.P.</c:v>
                </c:pt>
                <c:pt idx="2">
                  <c:v>CIUDAD LIMPIA</c:v>
                </c:pt>
                <c:pt idx="3">
                  <c:v>BOGOTÁ LIMPIA</c:v>
                </c:pt>
                <c:pt idx="4">
                  <c:v>ÁREA LIMPIA</c:v>
                </c:pt>
              </c:strCache>
            </c:strRef>
          </c:cat>
          <c:val>
            <c:numRef>
              <c:f>'ARROJO_CLANDESTINO 2018-2023'!$C$94:$G$94</c:f>
              <c:numCache>
                <c:formatCode>#,##0.00</c:formatCode>
                <c:ptCount val="5"/>
                <c:pt idx="0">
                  <c:v>226160.69199999998</c:v>
                </c:pt>
                <c:pt idx="1">
                  <c:v>840665.03699999978</c:v>
                </c:pt>
                <c:pt idx="2">
                  <c:v>323133.56199999992</c:v>
                </c:pt>
                <c:pt idx="3">
                  <c:v>190422.37699999998</c:v>
                </c:pt>
                <c:pt idx="4">
                  <c:v>243841.16700000002</c:v>
                </c:pt>
              </c:numCache>
            </c:numRef>
          </c:val>
          <c:extLst>
            <c:ext xmlns:c16="http://schemas.microsoft.com/office/drawing/2014/chart" uri="{C3380CC4-5D6E-409C-BE32-E72D297353CC}">
              <c16:uniqueId val="{00000002-0E15-4A24-84B4-1C4FDA3B766D}"/>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'Feb 2025'!$P$33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'Feb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2025'!$P$34:$P$43</c:f>
              <c:numCache>
                <c:formatCode>"$"\ #,##0</c:formatCode>
                <c:ptCount val="10"/>
                <c:pt idx="0">
                  <c:v>-128.7314552899999</c:v>
                </c:pt>
                <c:pt idx="1">
                  <c:v>0</c:v>
                </c:pt>
                <c:pt idx="2">
                  <c:v>71.147820870000061</c:v>
                </c:pt>
                <c:pt idx="3">
                  <c:v>0.64883000000000002</c:v>
                </c:pt>
                <c:pt idx="4">
                  <c:v>46.626600000000003</c:v>
                </c:pt>
                <c:pt idx="5">
                  <c:v>0</c:v>
                </c:pt>
                <c:pt idx="6">
                  <c:v>149.63914899999997</c:v>
                </c:pt>
                <c:pt idx="7">
                  <c:v>147.26850526999996</c:v>
                </c:pt>
                <c:pt idx="8">
                  <c:v>543.1632834000003</c:v>
                </c:pt>
                <c:pt idx="9">
                  <c:v>5722.1907319500106</c:v>
                </c:pt>
              </c:numCache>
            </c:numRef>
          </c:val>
          <c:extLst>
            <c:ext xmlns:c16="http://schemas.microsoft.com/office/drawing/2014/chart" uri="{C3380CC4-5D6E-409C-BE32-E72D297353CC}">
              <c16:uniqueId val="{00000000-6A66-4A85-93E2-995F16184861}"/>
            </c:ext>
          </c:extLst>
        </c:ser>
        <c:ser>
          <c:idx val="0"/>
          <c:order val="1"/>
          <c:tx>
            <c:strRef>
              <c:f>'Feb 2025'!$O$33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A66-4A85-93E2-995F16184861}"/>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A66-4A85-93E2-995F16184861}"/>
                </c:ext>
              </c:extLst>
            </c:dLbl>
            <c:spPr>
              <a:noFill/>
              <a:ln>
                <a:noFill/>
              </a:ln>
              <a:effectLst/>
            </c:spPr>
            <c:txPr>
              <a:bodyPr rot="0" vert="horz"/>
              <a:lstStyle/>
              <a:p>
                <a:pPr>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2025'!$O$34:$O$43</c:f>
              <c:numCache>
                <c:formatCode>"$"\ #,##0</c:formatCode>
                <c:ptCount val="10"/>
                <c:pt idx="0">
                  <c:v>11368.778457537703</c:v>
                </c:pt>
                <c:pt idx="1">
                  <c:v>48.843560000000011</c:v>
                </c:pt>
                <c:pt idx="2">
                  <c:v>751.33344804000023</c:v>
                </c:pt>
                <c:pt idx="3">
                  <c:v>0.22356000000000001</c:v>
                </c:pt>
                <c:pt idx="4">
                  <c:v>326.48245233000006</c:v>
                </c:pt>
                <c:pt idx="5">
                  <c:v>0.74939999999999984</c:v>
                </c:pt>
                <c:pt idx="6">
                  <c:v>209.20420519999976</c:v>
                </c:pt>
                <c:pt idx="7">
                  <c:v>420.97492376000031</c:v>
                </c:pt>
                <c:pt idx="8">
                  <c:v>758.41294499999901</c:v>
                </c:pt>
                <c:pt idx="9">
                  <c:v>6598.6871282300008</c:v>
                </c:pt>
              </c:numCache>
            </c:numRef>
          </c:val>
          <c:extLst>
            <c:ext xmlns:c16="http://schemas.microsoft.com/office/drawing/2014/chart" uri="{C3380CC4-5D6E-409C-BE32-E72D297353CC}">
              <c16:uniqueId val="{00000003-6A66-4A85-93E2-995F16184861}"/>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vert="horz"/>
          <a:lstStyle/>
          <a:p>
            <a:pPr>
              <a:defRPr/>
            </a:pPr>
            <a:endParaRPr lang="es-CO"/>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plotArea>
    <c:plotVisOnly val="1"/>
    <c:dispBlanksAs val="gap"/>
    <c:showDLblsOverMax val="0"/>
  </c:chart>
  <c:txPr>
    <a:bodyPr/>
    <a:lstStyle/>
    <a:p>
      <a:pPr>
        <a:defRPr sz="1000">
          <a:solidFill>
            <a:schemeClr val="accent1">
              <a:lumMod val="50000"/>
            </a:schemeClr>
          </a:solidFill>
          <a:latin typeface="+mn-lt"/>
        </a:defRPr>
      </a:pPr>
      <a:endParaRPr lang="es-CO"/>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2025'!$O$32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2025'!$N$33:$N$42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2025'!$O$33:$O$42</c:f>
              <c:numCache>
                <c:formatCode>_-* #,##0_-;\-* #,##0_-;_-* "-"??_-;_-@_-</c:formatCode>
                <c:ptCount val="10"/>
                <c:pt idx="0">
                  <c:v>6541.7083993823644</c:v>
                </c:pt>
                <c:pt idx="1">
                  <c:v>281.11523155999743</c:v>
                </c:pt>
                <c:pt idx="2">
                  <c:v>110.35859617</c:v>
                </c:pt>
                <c:pt idx="3">
                  <c:v>69.348857309999971</c:v>
                </c:pt>
                <c:pt idx="4">
                  <c:v>64.339447999999976</c:v>
                </c:pt>
                <c:pt idx="5">
                  <c:v>52.136293249999945</c:v>
                </c:pt>
                <c:pt idx="6">
                  <c:v>53.987879999999961</c:v>
                </c:pt>
                <c:pt idx="7">
                  <c:v>258.30120836000083</c:v>
                </c:pt>
                <c:pt idx="8">
                  <c:v>541.37337662000061</c:v>
                </c:pt>
                <c:pt idx="9">
                  <c:v>2309.3814220000063</c:v>
                </c:pt>
              </c:numCache>
            </c:numRef>
          </c:val>
          <c:extLst>
            <c:ext xmlns:c16="http://schemas.microsoft.com/office/drawing/2014/chart" uri="{C3380CC4-5D6E-409C-BE32-E72D297353CC}">
              <c16:uniqueId val="{00000000-0252-41CD-8440-F6261EFA1788}"/>
            </c:ext>
          </c:extLst>
        </c:ser>
        <c:ser>
          <c:idx val="1"/>
          <c:order val="1"/>
          <c:tx>
            <c:strRef>
              <c:f>'Feb 2025'!$P$32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'Feb 2025'!$N$33:$N$42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'Feb 2025'!$P$33:$P$42</c:f>
              <c:numCache>
                <c:formatCode>"$"\ #,##0</c:formatCode>
                <c:ptCount val="10"/>
                <c:pt idx="0">
                  <c:v>86.442329940001457</c:v>
                </c:pt>
                <c:pt idx="1">
                  <c:v>51.507299999999987</c:v>
                </c:pt>
                <c:pt idx="2">
                  <c:v>34.307760000000052</c:v>
                </c:pt>
                <c:pt idx="3">
                  <c:v>16.714729999999985</c:v>
                </c:pt>
                <c:pt idx="4">
                  <c:v>9.9437999999999995</c:v>
                </c:pt>
                <c:pt idx="5">
                  <c:v>16.279399999999995</c:v>
                </c:pt>
                <c:pt idx="6">
                  <c:v>42.791139999999999</c:v>
                </c:pt>
                <c:pt idx="7">
                  <c:v>211.42128999999997</c:v>
                </c:pt>
                <c:pt idx="8">
                  <c:v>185.25366999999997</c:v>
                </c:pt>
                <c:pt idx="9">
                  <c:v>1094.2347700000009</c:v>
                </c:pt>
              </c:numCache>
            </c:numRef>
          </c:val>
          <c:extLst>
            <c:ext xmlns:c16="http://schemas.microsoft.com/office/drawing/2014/chart" uri="{C3380CC4-5D6E-409C-BE32-E72D297353CC}">
              <c16:uniqueId val="{00000001-0252-41CD-8440-F6261EFA1788}"/>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'Feb 2025'!$N$28:$N$29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322-41E2-90C0-AD62365A957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322-41E2-90C0-AD62365A957B}"/>
              </c:ext>
            </c:extLst>
          </c:dPt>
          <c:dLbls>
            <c:dLbl>
              <c:idx val="0"/>
              <c:layout>
                <c:manualLayout>
                  <c:x val="8.2404791813474682E-2"/>
                  <c:y val="-0.13074724266024124"/>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3322-41E2-90C0-AD62365A957B}"/>
                </c:ext>
              </c:extLst>
            </c:dLbl>
            <c:dLbl>
              <c:idx val="1"/>
              <c:layout>
                <c:manualLayout>
                  <c:x val="-8.1486668130491477E-2"/>
                  <c:y val="-4.0919379186208311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3322-41E2-90C0-AD62365A957B}"/>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2025'!$M$30:$M$31</c:f>
              <c:strCache>
                <c:ptCount val="2"/>
                <c:pt idx="0">
                  <c:v>CARTERA VENCIDA</c:v>
                </c:pt>
                <c:pt idx="1">
                  <c:v>CARTERA VIGENCIA</c:v>
                </c:pt>
              </c:strCache>
            </c:strRef>
          </c:cat>
          <c:val>
            <c:numRef>
              <c:f>'Feb 2025'!$N$30:$N$31</c:f>
              <c:numCache>
                <c:formatCode>_-* #,##0_-;\-* #,##0_-;_-* "-"??_-;_-@_-</c:formatCode>
                <c:ptCount val="2"/>
                <c:pt idx="0">
                  <c:v>9420.1175332999082</c:v>
                </c:pt>
                <c:pt idx="1">
                  <c:v>14929.163207490688</c:v>
                </c:pt>
              </c:numCache>
            </c:numRef>
          </c:val>
          <c:extLst>
            <c:ext xmlns:c16="http://schemas.microsoft.com/office/drawing/2014/chart" uri="{C3380CC4-5D6E-409C-BE32-E72D297353CC}">
              <c16:uniqueId val="{00000004-3322-41E2-90C0-AD62365A957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748-4F2D-9A6C-6EE400D3452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748-4F2D-9A6C-6EE400D3452A}"/>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6748-4F2D-9A6C-6EE400D3452A}"/>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6748-4F2D-9A6C-6EE400D3452A}"/>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2025'!$M$30:$M$31</c:f>
              <c:strCache>
                <c:ptCount val="2"/>
                <c:pt idx="0">
                  <c:v>CARTERA VENCIDA</c:v>
                </c:pt>
                <c:pt idx="1">
                  <c:v>CARTERA VIGENCIA</c:v>
                </c:pt>
              </c:strCache>
            </c:strRef>
          </c:cat>
          <c:val>
            <c:numRef>
              <c:f>'Feb 2025'!$O$30:$O$31</c:f>
              <c:numCache>
                <c:formatCode>_-* #,##0_-;\-* #,##0_-;_-* "-"??_-;_-@_-</c:formatCode>
                <c:ptCount val="2"/>
                <c:pt idx="0">
                  <c:v>2681.0148213499938</c:v>
                </c:pt>
                <c:pt idx="1">
                  <c:v>1126.0933376599971</c:v>
                </c:pt>
              </c:numCache>
            </c:numRef>
          </c:val>
          <c:extLst>
            <c:ext xmlns:c16="http://schemas.microsoft.com/office/drawing/2014/chart" uri="{C3380CC4-5D6E-409C-BE32-E72D297353CC}">
              <c16:uniqueId val="{00000004-6748-4F2D-9A6C-6EE400D3452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'Feb 2025 '!$O$188:$O$189</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E62-4034-A318-6B164CC0CBA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E62-4034-A318-6B164CC0CBAB}"/>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2E62-4034-A318-6B164CC0CBAB}"/>
                </c:ext>
              </c:extLst>
            </c:dLbl>
            <c:dLbl>
              <c:idx val="1"/>
              <c:layout>
                <c:manualLayout>
                  <c:x val="-9.3159819881464226E-2"/>
                  <c:y val="-3.363340468711905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2E62-4034-A318-6B164CC0CBAB}"/>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 '!$N$190:$N$191</c:f>
              <c:strCache>
                <c:ptCount val="2"/>
                <c:pt idx="0">
                  <c:v>VENCIDA</c:v>
                </c:pt>
                <c:pt idx="1">
                  <c:v>VIGENCIA</c:v>
                </c:pt>
              </c:strCache>
            </c:strRef>
          </c:cat>
          <c:val>
            <c:numRef>
              <c:f>'Feb 2025 '!$O$190:$O$191</c:f>
              <c:numCache>
                <c:formatCode>_-* #,##0_-;\-* #,##0_-;_-* "-"??_-;_-@_-</c:formatCode>
                <c:ptCount val="2"/>
                <c:pt idx="0">
                  <c:v>17060.966381739876</c:v>
                </c:pt>
                <c:pt idx="1">
                  <c:v>20913.609136490246</c:v>
                </c:pt>
              </c:numCache>
            </c:numRef>
          </c:val>
          <c:extLst>
            <c:ext xmlns:c16="http://schemas.microsoft.com/office/drawing/2014/chart" uri="{C3380CC4-5D6E-409C-BE32-E72D297353CC}">
              <c16:uniqueId val="{00000004-2E62-4034-A318-6B164CC0CBA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3B6-4D2A-AF79-7E446AECF05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3B6-4D2A-AF79-7E446AECF057}"/>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93B6-4D2A-AF79-7E446AECF057}"/>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93B6-4D2A-AF79-7E446AECF057}"/>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 '!$N$190:$N$191</c:f>
              <c:strCache>
                <c:ptCount val="2"/>
                <c:pt idx="0">
                  <c:v>VENCIDA</c:v>
                </c:pt>
                <c:pt idx="1">
                  <c:v>VIGENCIA</c:v>
                </c:pt>
              </c:strCache>
            </c:strRef>
          </c:cat>
          <c:val>
            <c:numRef>
              <c:f>'Feb 2025 '!$P$190:$P$191</c:f>
              <c:numCache>
                <c:formatCode>_-* #,##0_-;\-* #,##0_-;_-* "-"??_-;_-@_-</c:formatCode>
                <c:ptCount val="2"/>
                <c:pt idx="0">
                  <c:v>10856.027101529948</c:v>
                </c:pt>
                <c:pt idx="1">
                  <c:v>880.8696776699943</c:v>
                </c:pt>
              </c:numCache>
            </c:numRef>
          </c:val>
          <c:extLst>
            <c:ext xmlns:c16="http://schemas.microsoft.com/office/drawing/2014/chart" uri="{C3380CC4-5D6E-409C-BE32-E72D297353CC}">
              <c16:uniqueId val="{00000004-93B6-4D2A-AF79-7E446AECF05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'Feb 2025'!$O$178:$O$179</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195-4537-BC3C-D06F3E3F7A8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195-4537-BC3C-D06F3E3F7A8C}"/>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8195-4537-BC3C-D06F3E3F7A8C}"/>
                </c:ext>
              </c:extLst>
            </c:dLbl>
            <c:dLbl>
              <c:idx val="1"/>
              <c:layout>
                <c:manualLayout>
                  <c:x val="-9.8347878390201218E-2"/>
                  <c:y val="-3.363334791484399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8195-4537-BC3C-D06F3E3F7A8C}"/>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2025'!$N$180:$N$181</c:f>
              <c:strCache>
                <c:ptCount val="2"/>
                <c:pt idx="0">
                  <c:v>VENCIDA</c:v>
                </c:pt>
                <c:pt idx="1">
                  <c:v>VIGENCIA</c:v>
                </c:pt>
              </c:strCache>
            </c:strRef>
          </c:cat>
          <c:val>
            <c:numRef>
              <c:f>'Feb 2025'!$O$180:$O$181</c:f>
              <c:numCache>
                <c:formatCode>_-* #,##0_-;\-* #,##0_-;_-* "-"??_-;_-@_-</c:formatCode>
                <c:ptCount val="2"/>
                <c:pt idx="0">
                  <c:v>5077.9898576901651</c:v>
                </c:pt>
                <c:pt idx="1">
                  <c:v>7896.6997425435993</c:v>
                </c:pt>
              </c:numCache>
            </c:numRef>
          </c:val>
          <c:extLst>
            <c:ext xmlns:c16="http://schemas.microsoft.com/office/drawing/2014/chart" uri="{C3380CC4-5D6E-409C-BE32-E72D297353CC}">
              <c16:uniqueId val="{00000004-8195-4537-BC3C-D06F3E3F7A8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803-4C56-8EC3-48CB1651365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803-4C56-8EC3-48CB1651365F}"/>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1803-4C56-8EC3-48CB1651365F}"/>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803-4C56-8EC3-48CB1651365F}"/>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2025'!$N$180:$N$181</c:f>
              <c:strCache>
                <c:ptCount val="2"/>
                <c:pt idx="0">
                  <c:v>VENCIDA</c:v>
                </c:pt>
                <c:pt idx="1">
                  <c:v>VIGENCIA</c:v>
                </c:pt>
              </c:strCache>
            </c:strRef>
          </c:cat>
          <c:val>
            <c:numRef>
              <c:f>'Feb 2025'!$P$180:$P$181</c:f>
              <c:numCache>
                <c:formatCode>_-* #,##0_-;\-* #,##0_-;_-* "-"??_-;_-@_-</c:formatCode>
                <c:ptCount val="2"/>
                <c:pt idx="0">
                  <c:v>1589.5284394300015</c:v>
                </c:pt>
                <c:pt idx="1">
                  <c:v>1375.6166461600044</c:v>
                </c:pt>
              </c:numCache>
            </c:numRef>
          </c:val>
          <c:extLst>
            <c:ext xmlns:c16="http://schemas.microsoft.com/office/drawing/2014/chart" uri="{C3380CC4-5D6E-409C-BE32-E72D297353CC}">
              <c16:uniqueId val="{00000004-1803-4C56-8EC3-48CB1651365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'Feb 2025'!$O$178:$O$179</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4ED-4207-BF1F-7B19DB1AC40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4ED-4207-BF1F-7B19DB1AC408}"/>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04ED-4207-BF1F-7B19DB1AC408}"/>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04ED-4207-BF1F-7B19DB1AC408}"/>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2025'!$N$180:$N$181</c:f>
              <c:strCache>
                <c:ptCount val="2"/>
                <c:pt idx="0">
                  <c:v>CARTERA VENCIDA</c:v>
                </c:pt>
                <c:pt idx="1">
                  <c:v>CARTERA VIGENCIA</c:v>
                </c:pt>
              </c:strCache>
            </c:strRef>
          </c:cat>
          <c:val>
            <c:numRef>
              <c:f>'Feb 2025'!$O$180:$O$181</c:f>
              <c:numCache>
                <c:formatCode>_-* #,##0_-;\-* #,##0_-;_-* "-"??_-;_-@_-</c:formatCode>
                <c:ptCount val="2"/>
                <c:pt idx="0">
                  <c:v>8548.5674895399989</c:v>
                </c:pt>
                <c:pt idx="1">
                  <c:v>11935.122590557705</c:v>
                </c:pt>
              </c:numCache>
            </c:numRef>
          </c:val>
          <c:extLst>
            <c:ext xmlns:c16="http://schemas.microsoft.com/office/drawing/2014/chart" uri="{C3380CC4-5D6E-409C-BE32-E72D297353CC}">
              <c16:uniqueId val="{00000004-04ED-4207-BF1F-7B19DB1AC40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44.649,31</a:t>
            </a:r>
            <a:r>
              <a:rPr lang="es-CO" sz="1800" b="0" i="0" u="none" strike="noStrike" cap="none" baseline="0"/>
              <a:t> </a:t>
            </a:r>
            <a:endParaRPr lang="es-ES" sz="1800" b="1"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5752186590139841"/>
          <c:y val="0.185921824767220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tx>
            <c:strRef>
              <c:f>'ARROJO_CLANDESTINO 2018-2023'!$C$113:$G$113</c:f>
              <c:strCache>
                <c:ptCount val="5"/>
                <c:pt idx="0">
                  <c:v>PROMOAMBIENTAL SAS</c:v>
                </c:pt>
                <c:pt idx="1">
                  <c:v>LIME S.A. E.S.P.</c:v>
                </c:pt>
                <c:pt idx="2">
                  <c:v>CIUDAD LIMPIA</c:v>
                </c:pt>
                <c:pt idx="3">
                  <c:v>BOGOTÁ LIMPIA</c:v>
                </c:pt>
                <c:pt idx="4">
                  <c:v>ÁREA LIMPIA</c:v>
                </c:pt>
              </c:strCache>
            </c:strRef>
          </c:tx>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'ARROJO_CLANDESTINO 2018-2023'!$C$113:$G$113</c:f>
              <c:strCache>
                <c:ptCount val="5"/>
                <c:pt idx="0">
                  <c:v>PROMOAMBIENTAL SAS</c:v>
                </c:pt>
                <c:pt idx="1">
                  <c:v>LIME S.A. E.S.P.</c:v>
                </c:pt>
                <c:pt idx="2">
                  <c:v>CIUDAD LIMPIA</c:v>
                </c:pt>
                <c:pt idx="3">
                  <c:v>BOGOTÁ LIMPIA</c:v>
                </c:pt>
                <c:pt idx="4">
                  <c:v>ÁREA LIMPIA</c:v>
                </c:pt>
              </c:strCache>
            </c:strRef>
          </c:cat>
          <c:val>
            <c:numRef>
              <c:f>'ARROJO_CLANDESTINO 2018-2023'!$C$129:$G$129</c:f>
              <c:numCache>
                <c:formatCode>_(* #,##0.00_);_(* \(#,##0.00\);_(* "-"??_);_(@_)</c:formatCode>
                <c:ptCount val="5"/>
                <c:pt idx="0">
                  <c:v>5284.4999999999982</c:v>
                </c:pt>
                <c:pt idx="1">
                  <c:v>21486.920000000006</c:v>
                </c:pt>
                <c:pt idx="2">
                  <c:v>6866.5699999999979</c:v>
                </c:pt>
                <c:pt idx="3">
                  <c:v>4247.33</c:v>
                </c:pt>
                <c:pt idx="4">
                  <c:v>6763.9899999999971</c:v>
                </c:pt>
              </c:numCache>
            </c:numRef>
          </c:val>
          <c:extLst>
            <c:ext xmlns:c16="http://schemas.microsoft.com/office/drawing/2014/chart" uri="{C3380CC4-5D6E-409C-BE32-E72D297353CC}">
              <c16:uniqueId val="{00000000-8012-4988-BFFA-FA073BC88BFE}"/>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_(* #,##0.00_);_(* \(#,##0.0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'[Anexo 4.8 PlanCartTo202502ASE4.xlsx]Feb 2025'!$O$178:$O$179</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A50-4907-B8F4-105CD6070B0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A50-4907-B8F4-105CD6070B06}"/>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4A50-4907-B8F4-105CD6070B06}"/>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4A50-4907-B8F4-105CD6070B06}"/>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'[Anexo 4.8 PlanCartTo202502ASE4.xlsx]Feb 2025'!$N$180:$N$181</c:f>
              <c:strCache>
                <c:ptCount val="2"/>
                <c:pt idx="0">
                  <c:v>CARTERA VENCIDA</c:v>
                </c:pt>
                <c:pt idx="1">
                  <c:v>CARTERA VIGENCIA</c:v>
                </c:pt>
              </c:strCache>
            </c:strRef>
          </c:cat>
          <c:val>
            <c:numRef>
              <c:f>'[Anexo 4.8 PlanCartTo202502ASE4.xlsx]Feb 2025'!$O$180:$O$181</c:f>
              <c:numCache>
                <c:formatCode>_-* #,##0_-;\-* #,##0_-;_-* "-"??_-;_-@_-</c:formatCode>
                <c:ptCount val="2"/>
                <c:pt idx="0">
                  <c:v>8548.5674895399989</c:v>
                </c:pt>
                <c:pt idx="1">
                  <c:v>11935.122590557705</c:v>
                </c:pt>
              </c:numCache>
            </c:numRef>
          </c:val>
          <c:extLst>
            <c:ext xmlns:c16="http://schemas.microsoft.com/office/drawing/2014/chart" uri="{C3380CC4-5D6E-409C-BE32-E72D297353CC}">
              <c16:uniqueId val="{00000004-4A50-4907-B8F4-105CD6070B0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CO"/>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'Feb 2025'!$O$177:$O$178</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2CE-47A7-9856-E120A12B620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2CE-47A7-9856-E120A12B6205}"/>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A2CE-47A7-9856-E120A12B6205}"/>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A2CE-47A7-9856-E120A12B6205}"/>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2025'!$N$179:$N$180</c:f>
              <c:strCache>
                <c:ptCount val="2"/>
                <c:pt idx="0">
                  <c:v>VENCIDA</c:v>
                </c:pt>
                <c:pt idx="1">
                  <c:v>VIGENCIA</c:v>
                </c:pt>
              </c:strCache>
            </c:strRef>
          </c:cat>
          <c:val>
            <c:numRef>
              <c:f>'Feb 2025'!$O$179:$O$180</c:f>
              <c:numCache>
                <c:formatCode>_-* #,##0_-;\-* #,##0_-;_-* "-"??_-;_-@_-</c:formatCode>
                <c:ptCount val="2"/>
                <c:pt idx="0">
                  <c:v>3380.6142109700204</c:v>
                </c:pt>
                <c:pt idx="1">
                  <c:v>6901.4365016823504</c:v>
                </c:pt>
              </c:numCache>
            </c:numRef>
          </c:val>
          <c:extLst>
            <c:ext xmlns:c16="http://schemas.microsoft.com/office/drawing/2014/chart" uri="{C3380CC4-5D6E-409C-BE32-E72D297353CC}">
              <c16:uniqueId val="{00000004-A2CE-47A7-9856-E120A12B620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59E-4623-B3C9-8FE9E59802B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59E-4623-B3C9-8FE9E59802BB}"/>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259E-4623-B3C9-8FE9E59802BB}"/>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259E-4623-B3C9-8FE9E59802BB}"/>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'Feb 2025'!$N$179:$N$180</c:f>
              <c:strCache>
                <c:ptCount val="2"/>
                <c:pt idx="0">
                  <c:v>VENCIDA</c:v>
                </c:pt>
                <c:pt idx="1">
                  <c:v>VIGENCIA</c:v>
                </c:pt>
              </c:strCache>
            </c:strRef>
          </c:cat>
          <c:val>
            <c:numRef>
              <c:f>'Feb 2025'!$P$179:$P$180</c:f>
              <c:numCache>
                <c:formatCode>_-* #,##0_-;\-* #,##0_-;_-* "-"??_-;_-@_-</c:formatCode>
                <c:ptCount val="2"/>
                <c:pt idx="0">
                  <c:v>1448.9710687800011</c:v>
                </c:pt>
                <c:pt idx="1">
                  <c:v>299.92512116000125</c:v>
                </c:pt>
              </c:numCache>
            </c:numRef>
          </c:val>
          <c:extLst>
            <c:ext xmlns:c16="http://schemas.microsoft.com/office/drawing/2014/chart" uri="{C3380CC4-5D6E-409C-BE32-E72D297353CC}">
              <c16:uniqueId val="{00000004-259E-4623-B3C9-8FE9E59802B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'Feb 2025'!$E$92</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'Feb 2025'!$D$171:$D$176</c:f>
              <c:numCache>
                <c:formatCode>mmm\-yyyy</c:formatCode>
                <c:ptCount val="6"/>
                <c:pt idx="0">
                  <c:v>45536</c:v>
                </c:pt>
                <c:pt idx="1">
                  <c:v>45566</c:v>
                </c:pt>
                <c:pt idx="2">
                  <c:v>45597</c:v>
                </c:pt>
                <c:pt idx="3">
                  <c:v>45627</c:v>
                </c:pt>
                <c:pt idx="4">
                  <c:v>45658</c:v>
                </c:pt>
                <c:pt idx="5">
                  <c:v>45689</c:v>
                </c:pt>
              </c:numCache>
            </c:numRef>
          </c:cat>
          <c:val>
            <c:numRef>
              <c:f>'Feb 2025'!$E$171:$E$176</c:f>
              <c:numCache>
                <c:formatCode>"$"#,##0_);[Red]\("$"#,##0\)</c:formatCode>
                <c:ptCount val="6"/>
                <c:pt idx="0">
                  <c:v>29957025099.993237</c:v>
                </c:pt>
                <c:pt idx="1">
                  <c:v>25358886145</c:v>
                </c:pt>
                <c:pt idx="2">
                  <c:v>29588894824</c:v>
                </c:pt>
                <c:pt idx="3">
                  <c:v>24556387248</c:v>
                </c:pt>
                <c:pt idx="4">
                  <c:v>27237892452</c:v>
                </c:pt>
                <c:pt idx="5">
                  <c:v>28156388899.787533</c:v>
                </c:pt>
              </c:numCache>
            </c:numRef>
          </c:val>
          <c:extLst>
            <c:ext xmlns:c16="http://schemas.microsoft.com/office/drawing/2014/chart" uri="{C3380CC4-5D6E-409C-BE32-E72D297353CC}">
              <c16:uniqueId val="{00000000-EEC9-4FD7-856D-9A6E6C3E6E69}"/>
            </c:ext>
          </c:extLst>
        </c:ser>
        <c:ser>
          <c:idx val="1"/>
          <c:order val="1"/>
          <c:tx>
            <c:strRef>
              <c:f>'Feb 2025'!$F$92</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'Feb 2025'!$D$171:$D$176</c:f>
              <c:numCache>
                <c:formatCode>mmm\-yyyy</c:formatCode>
                <c:ptCount val="6"/>
                <c:pt idx="0">
                  <c:v>45536</c:v>
                </c:pt>
                <c:pt idx="1">
                  <c:v>45566</c:v>
                </c:pt>
                <c:pt idx="2">
                  <c:v>45597</c:v>
                </c:pt>
                <c:pt idx="3">
                  <c:v>45627</c:v>
                </c:pt>
                <c:pt idx="4">
                  <c:v>45658</c:v>
                </c:pt>
                <c:pt idx="5">
                  <c:v>45689</c:v>
                </c:pt>
              </c:numCache>
            </c:numRef>
          </c:cat>
          <c:val>
            <c:numRef>
              <c:f>'Feb 2025'!$F$171:$F$176</c:f>
              <c:numCache>
                <c:formatCode>"$"#,##0_);[Red]\("$"#,##0\)</c:formatCode>
                <c:ptCount val="6"/>
                <c:pt idx="0">
                  <c:v>14567093525.232212</c:v>
                </c:pt>
                <c:pt idx="1">
                  <c:v>10347247719</c:v>
                </c:pt>
                <c:pt idx="2">
                  <c:v>14856600961</c:v>
                </c:pt>
                <c:pt idx="3">
                  <c:v>12140256132</c:v>
                </c:pt>
                <c:pt idx="4">
                  <c:v>14334670518</c:v>
                </c:pt>
                <c:pt idx="5">
                  <c:v>16055256545.138445</c:v>
                </c:pt>
              </c:numCache>
            </c:numRef>
          </c:val>
          <c:extLst>
            <c:ext xmlns:c16="http://schemas.microsoft.com/office/drawing/2014/chart" uri="{C3380CC4-5D6E-409C-BE32-E72D297353CC}">
              <c16:uniqueId val="{00000001-EEC9-4FD7-856D-9A6E6C3E6E69}"/>
            </c:ext>
          </c:extLst>
        </c:ser>
        <c:ser>
          <c:idx val="2"/>
          <c:order val="2"/>
          <c:tx>
            <c:strRef>
              <c:f>'Feb 2025'!$G$92</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'Feb 2025'!$D$171:$D$176</c:f>
              <c:numCache>
                <c:formatCode>mmm\-yyyy</c:formatCode>
                <c:ptCount val="6"/>
                <c:pt idx="0">
                  <c:v>45536</c:v>
                </c:pt>
                <c:pt idx="1">
                  <c:v>45566</c:v>
                </c:pt>
                <c:pt idx="2">
                  <c:v>45597</c:v>
                </c:pt>
                <c:pt idx="3">
                  <c:v>45627</c:v>
                </c:pt>
                <c:pt idx="4">
                  <c:v>45658</c:v>
                </c:pt>
                <c:pt idx="5">
                  <c:v>45689</c:v>
                </c:pt>
              </c:numCache>
            </c:numRef>
          </c:cat>
          <c:val>
            <c:numRef>
              <c:f>'Feb 2025'!$G$171:$G$176</c:f>
              <c:numCache>
                <c:formatCode>"$"#,##0_);[Red]\("$"#,##0\)</c:formatCode>
                <c:ptCount val="6"/>
                <c:pt idx="0">
                  <c:v>15389931574.761028</c:v>
                </c:pt>
                <c:pt idx="1">
                  <c:v>15011638426</c:v>
                </c:pt>
                <c:pt idx="2">
                  <c:v>14732293863</c:v>
                </c:pt>
                <c:pt idx="3">
                  <c:v>12416131116</c:v>
                </c:pt>
                <c:pt idx="4">
                  <c:v>12903221934</c:v>
                </c:pt>
                <c:pt idx="5">
                  <c:v>12101132354.649086</c:v>
                </c:pt>
              </c:numCache>
            </c:numRef>
          </c:val>
          <c:extLst>
            <c:ext xmlns:c16="http://schemas.microsoft.com/office/drawing/2014/chart" uri="{C3380CC4-5D6E-409C-BE32-E72D297353CC}">
              <c16:uniqueId val="{00000002-EEC9-4FD7-856D-9A6E6C3E6E69}"/>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9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9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9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2025 '!$E$93</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 '!$D$172:$D$177</c:f>
              <c:numCache>
                <c:formatCode>mmm\-yyyy</c:formatCode>
                <c:ptCount val="6"/>
                <c:pt idx="0">
                  <c:v>45536</c:v>
                </c:pt>
                <c:pt idx="1">
                  <c:v>45566</c:v>
                </c:pt>
                <c:pt idx="2">
                  <c:v>45597</c:v>
                </c:pt>
                <c:pt idx="3">
                  <c:v>45627</c:v>
                </c:pt>
                <c:pt idx="4">
                  <c:v>45658</c:v>
                </c:pt>
                <c:pt idx="5">
                  <c:v>45689</c:v>
                </c:pt>
              </c:numCache>
            </c:numRef>
          </c:cat>
          <c:val>
            <c:numRef>
              <c:f>'Feb 2025 '!$E$172:$E$177</c:f>
              <c:numCache>
                <c:formatCode>"$"#,##0_);[Red]\("$"#,##0\)</c:formatCode>
                <c:ptCount val="6"/>
                <c:pt idx="0">
                  <c:v>51979061631.358902</c:v>
                </c:pt>
                <c:pt idx="1">
                  <c:v>43765274512</c:v>
                </c:pt>
                <c:pt idx="2">
                  <c:v>55690103094</c:v>
                </c:pt>
                <c:pt idx="3">
                  <c:v>42487874479</c:v>
                </c:pt>
                <c:pt idx="4">
                  <c:v>53127400739</c:v>
                </c:pt>
                <c:pt idx="5">
                  <c:v>49711472297.448067</c:v>
                </c:pt>
              </c:numCache>
            </c:numRef>
          </c:val>
          <c:extLst>
            <c:ext xmlns:c16="http://schemas.microsoft.com/office/drawing/2014/chart" uri="{C3380CC4-5D6E-409C-BE32-E72D297353CC}">
              <c16:uniqueId val="{00000000-2800-4631-AB84-065451BE12F0}"/>
            </c:ext>
          </c:extLst>
        </c:ser>
        <c:ser>
          <c:idx val="1"/>
          <c:order val="1"/>
          <c:tx>
            <c:strRef>
              <c:f>'Feb 2025 '!$F$93</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 '!$D$172:$D$177</c:f>
              <c:numCache>
                <c:formatCode>mmm\-yyyy</c:formatCode>
                <c:ptCount val="6"/>
                <c:pt idx="0">
                  <c:v>45536</c:v>
                </c:pt>
                <c:pt idx="1">
                  <c:v>45566</c:v>
                </c:pt>
                <c:pt idx="2">
                  <c:v>45597</c:v>
                </c:pt>
                <c:pt idx="3">
                  <c:v>45627</c:v>
                </c:pt>
                <c:pt idx="4">
                  <c:v>45658</c:v>
                </c:pt>
                <c:pt idx="5">
                  <c:v>45689</c:v>
                </c:pt>
              </c:numCache>
            </c:numRef>
          </c:cat>
          <c:val>
            <c:numRef>
              <c:f>'Feb 2025 '!$F$172:$F$177</c:f>
              <c:numCache>
                <c:formatCode>"$"#,##0_);[Red]\("$"#,##0\)</c:formatCode>
                <c:ptCount val="6"/>
                <c:pt idx="0">
                  <c:v>24388799887.130867</c:v>
                </c:pt>
                <c:pt idx="1">
                  <c:v>16719538658</c:v>
                </c:pt>
                <c:pt idx="2">
                  <c:v>27440240550</c:v>
                </c:pt>
                <c:pt idx="3">
                  <c:v>15177762421</c:v>
                </c:pt>
                <c:pt idx="4">
                  <c:v>24961840240</c:v>
                </c:pt>
                <c:pt idx="5">
                  <c:v>21794478814.179443</c:v>
                </c:pt>
              </c:numCache>
            </c:numRef>
          </c:val>
          <c:extLst>
            <c:ext xmlns:c16="http://schemas.microsoft.com/office/drawing/2014/chart" uri="{C3380CC4-5D6E-409C-BE32-E72D297353CC}">
              <c16:uniqueId val="{00000001-2800-4631-AB84-065451BE12F0}"/>
            </c:ext>
          </c:extLst>
        </c:ser>
        <c:ser>
          <c:idx val="2"/>
          <c:order val="2"/>
          <c:tx>
            <c:strRef>
              <c:f>'Feb 2025 '!$G$93</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800-4631-AB84-065451BE12F0}"/>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800-4631-AB84-065451BE12F0}"/>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 '!$D$172:$D$177</c:f>
              <c:numCache>
                <c:formatCode>mmm\-yyyy</c:formatCode>
                <c:ptCount val="6"/>
                <c:pt idx="0">
                  <c:v>45536</c:v>
                </c:pt>
                <c:pt idx="1">
                  <c:v>45566</c:v>
                </c:pt>
                <c:pt idx="2">
                  <c:v>45597</c:v>
                </c:pt>
                <c:pt idx="3">
                  <c:v>45627</c:v>
                </c:pt>
                <c:pt idx="4">
                  <c:v>45658</c:v>
                </c:pt>
                <c:pt idx="5">
                  <c:v>45689</c:v>
                </c:pt>
              </c:numCache>
            </c:numRef>
          </c:cat>
          <c:val>
            <c:numRef>
              <c:f>'Feb 2025 '!$G$172:$G$177</c:f>
              <c:numCache>
                <c:formatCode>"$"#,##0_);[Red]\("$"#,##0\)</c:formatCode>
                <c:ptCount val="6"/>
                <c:pt idx="0">
                  <c:v>27590261744.228035</c:v>
                </c:pt>
                <c:pt idx="1">
                  <c:v>27045735854</c:v>
                </c:pt>
                <c:pt idx="2">
                  <c:v>28249862544</c:v>
                </c:pt>
                <c:pt idx="3">
                  <c:v>27310112058</c:v>
                </c:pt>
                <c:pt idx="4">
                  <c:v>28165560500</c:v>
                </c:pt>
                <c:pt idx="5">
                  <c:v>27916993483.268623</c:v>
                </c:pt>
              </c:numCache>
            </c:numRef>
          </c:val>
          <c:extLst>
            <c:ext xmlns:c16="http://schemas.microsoft.com/office/drawing/2014/chart" uri="{C3380CC4-5D6E-409C-BE32-E72D297353CC}">
              <c16:uniqueId val="{00000004-2800-4631-AB84-065451BE12F0}"/>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'Feb 2025'!$E$83:$E$84</c:f>
              <c:strCache>
                <c:ptCount val="2"/>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2025'!$D$163:$D$168</c:f>
              <c:numCache>
                <c:formatCode>mmm\-yyyy</c:formatCode>
                <c:ptCount val="6"/>
                <c:pt idx="0">
                  <c:v>45536</c:v>
                </c:pt>
                <c:pt idx="1">
                  <c:v>45566</c:v>
                </c:pt>
                <c:pt idx="2">
                  <c:v>45597</c:v>
                </c:pt>
                <c:pt idx="3">
                  <c:v>45627</c:v>
                </c:pt>
                <c:pt idx="4">
                  <c:v>45658</c:v>
                </c:pt>
                <c:pt idx="5">
                  <c:v>45689</c:v>
                </c:pt>
              </c:numCache>
            </c:numRef>
          </c:cat>
          <c:val>
            <c:numRef>
              <c:f>'Feb 2025'!$E$163:$E$168</c:f>
              <c:numCache>
                <c:formatCode>_-"$"\ * #,##0_-;\-"$"\ * #,##0_-;_-"$"\ * "-"??_-;_-@_-</c:formatCode>
                <c:ptCount val="6"/>
                <c:pt idx="0">
                  <c:v>14758368561.530663</c:v>
                </c:pt>
                <c:pt idx="1">
                  <c:v>13024984775</c:v>
                </c:pt>
                <c:pt idx="2">
                  <c:v>14895682645</c:v>
                </c:pt>
                <c:pt idx="3">
                  <c:v>13795331556</c:v>
                </c:pt>
                <c:pt idx="4">
                  <c:v>15275170538</c:v>
                </c:pt>
                <c:pt idx="5">
                  <c:v>15939834685.825584</c:v>
                </c:pt>
              </c:numCache>
            </c:numRef>
          </c:val>
          <c:extLst>
            <c:ext xmlns:c16="http://schemas.microsoft.com/office/drawing/2014/chart" uri="{C3380CC4-5D6E-409C-BE32-E72D297353CC}">
              <c16:uniqueId val="{00000000-D646-4617-86B4-8C9EADC11607}"/>
            </c:ext>
          </c:extLst>
        </c:ser>
        <c:ser>
          <c:idx val="1"/>
          <c:order val="1"/>
          <c:tx>
            <c:strRef>
              <c:f>'Feb 2025'!$F$83:$F$84</c:f>
              <c:strCache>
                <c:ptCount val="2"/>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646-4617-86B4-8C9EADC1160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2025'!$D$163:$D$168</c:f>
              <c:numCache>
                <c:formatCode>mmm\-yyyy</c:formatCode>
                <c:ptCount val="6"/>
                <c:pt idx="0">
                  <c:v>45536</c:v>
                </c:pt>
                <c:pt idx="1">
                  <c:v>45566</c:v>
                </c:pt>
                <c:pt idx="2">
                  <c:v>45597</c:v>
                </c:pt>
                <c:pt idx="3">
                  <c:v>45627</c:v>
                </c:pt>
                <c:pt idx="4">
                  <c:v>45658</c:v>
                </c:pt>
                <c:pt idx="5">
                  <c:v>45689</c:v>
                </c:pt>
              </c:numCache>
            </c:numRef>
          </c:cat>
          <c:val>
            <c:numRef>
              <c:f>'Feb 2025'!$F$163:$F$168</c:f>
              <c:numCache>
                <c:formatCode>_-"$"\ * #,##0_-;\-"$"\ * #,##0_-;_-"$"\ * "-"??_-;_-@_-</c:formatCode>
                <c:ptCount val="6"/>
                <c:pt idx="0">
                  <c:v>8535046063.3309631</c:v>
                </c:pt>
                <c:pt idx="1">
                  <c:v>6893175058</c:v>
                </c:pt>
                <c:pt idx="2">
                  <c:v>8670345529</c:v>
                </c:pt>
                <c:pt idx="3">
                  <c:v>7482108463</c:v>
                </c:pt>
                <c:pt idx="4">
                  <c:v>8210217952</c:v>
                </c:pt>
                <c:pt idx="5">
                  <c:v>9272316388.7078953</c:v>
                </c:pt>
              </c:numCache>
            </c:numRef>
          </c:val>
          <c:extLst>
            <c:ext xmlns:c16="http://schemas.microsoft.com/office/drawing/2014/chart" uri="{C3380CC4-5D6E-409C-BE32-E72D297353CC}">
              <c16:uniqueId val="{00000002-D646-4617-86B4-8C9EADC11607}"/>
            </c:ext>
          </c:extLst>
        </c:ser>
        <c:ser>
          <c:idx val="2"/>
          <c:order val="2"/>
          <c:tx>
            <c:strRef>
              <c:f>'Feb 2025'!$G$83:$G$84</c:f>
              <c:strCache>
                <c:ptCount val="2"/>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646-4617-86B4-8C9EADC11607}"/>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646-4617-86B4-8C9EADC11607}"/>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646-4617-86B4-8C9EADC1160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2025'!$D$163:$D$168</c:f>
              <c:numCache>
                <c:formatCode>mmm\-yyyy</c:formatCode>
                <c:ptCount val="6"/>
                <c:pt idx="0">
                  <c:v>45536</c:v>
                </c:pt>
                <c:pt idx="1">
                  <c:v>45566</c:v>
                </c:pt>
                <c:pt idx="2">
                  <c:v>45597</c:v>
                </c:pt>
                <c:pt idx="3">
                  <c:v>45627</c:v>
                </c:pt>
                <c:pt idx="4">
                  <c:v>45658</c:v>
                </c:pt>
                <c:pt idx="5">
                  <c:v>45689</c:v>
                </c:pt>
              </c:numCache>
            </c:numRef>
          </c:cat>
          <c:val>
            <c:numRef>
              <c:f>'Feb 2025'!$G$163:$G$168</c:f>
              <c:numCache>
                <c:formatCode>_-"$"\ * #,##0_-;\-"$"\ * #,##0_-;_-"$"\ * "-"??_-;_-@_-</c:formatCode>
                <c:ptCount val="6"/>
                <c:pt idx="0">
                  <c:v>6223322498.1997013</c:v>
                </c:pt>
                <c:pt idx="1">
                  <c:v>6131809717</c:v>
                </c:pt>
                <c:pt idx="2">
                  <c:v>6225337116</c:v>
                </c:pt>
                <c:pt idx="3">
                  <c:v>6313223094</c:v>
                </c:pt>
                <c:pt idx="4">
                  <c:v>7064952586</c:v>
                </c:pt>
                <c:pt idx="5">
                  <c:v>6667518297.1176891</c:v>
                </c:pt>
              </c:numCache>
            </c:numRef>
          </c:val>
          <c:extLst>
            <c:ext xmlns:c16="http://schemas.microsoft.com/office/drawing/2014/chart" uri="{C3380CC4-5D6E-409C-BE32-E72D297353CC}">
              <c16:uniqueId val="{00000006-D646-4617-86B4-8C9EADC11607}"/>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2025'!$E$83</c:f>
              <c:strCache>
                <c:ptCount val="1"/>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2025'!$D$163:$D$168</c:f>
              <c:numCache>
                <c:formatCode>mmm\-yyyy</c:formatCode>
                <c:ptCount val="6"/>
                <c:pt idx="0">
                  <c:v>45536</c:v>
                </c:pt>
                <c:pt idx="1">
                  <c:v>45566</c:v>
                </c:pt>
                <c:pt idx="2">
                  <c:v>45597</c:v>
                </c:pt>
                <c:pt idx="3">
                  <c:v>45627</c:v>
                </c:pt>
                <c:pt idx="4">
                  <c:v>45658</c:v>
                </c:pt>
                <c:pt idx="5">
                  <c:v>45689</c:v>
                </c:pt>
              </c:numCache>
            </c:numRef>
          </c:cat>
          <c:val>
            <c:numRef>
              <c:f>'Feb 2025'!$E$163:$E$168</c:f>
              <c:numCache>
                <c:formatCode>"$"#,##0_);[Red]\("$"#,##0\)</c:formatCode>
                <c:ptCount val="6"/>
                <c:pt idx="0">
                  <c:v>23748885701.889553</c:v>
                </c:pt>
                <c:pt idx="1">
                  <c:v>24367137663</c:v>
                </c:pt>
                <c:pt idx="2">
                  <c:v>25296852520</c:v>
                </c:pt>
                <c:pt idx="3">
                  <c:v>22246795008</c:v>
                </c:pt>
                <c:pt idx="4">
                  <c:v>23013176768</c:v>
                </c:pt>
                <c:pt idx="5">
                  <c:v>27035643545.306969</c:v>
                </c:pt>
              </c:numCache>
            </c:numRef>
          </c:val>
          <c:extLst>
            <c:ext xmlns:c16="http://schemas.microsoft.com/office/drawing/2014/chart" uri="{C3380CC4-5D6E-409C-BE32-E72D297353CC}">
              <c16:uniqueId val="{00000000-FE68-48F0-9411-91B3E3D958A2}"/>
            </c:ext>
          </c:extLst>
        </c:ser>
        <c:ser>
          <c:idx val="1"/>
          <c:order val="1"/>
          <c:tx>
            <c:strRef>
              <c:f>'Feb 2025'!$F$83:$F$84</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2025'!$D$163:$D$168</c:f>
              <c:numCache>
                <c:formatCode>mmm\-yyyy</c:formatCode>
                <c:ptCount val="6"/>
                <c:pt idx="0">
                  <c:v>45536</c:v>
                </c:pt>
                <c:pt idx="1">
                  <c:v>45566</c:v>
                </c:pt>
                <c:pt idx="2">
                  <c:v>45597</c:v>
                </c:pt>
                <c:pt idx="3">
                  <c:v>45627</c:v>
                </c:pt>
                <c:pt idx="4">
                  <c:v>45658</c:v>
                </c:pt>
                <c:pt idx="5">
                  <c:v>45689</c:v>
                </c:pt>
              </c:numCache>
            </c:numRef>
          </c:cat>
          <c:val>
            <c:numRef>
              <c:f>'Feb 2025'!$F$162:$F$168</c:f>
              <c:numCache>
                <c:formatCode>"$"#,##0_);[Red]\("$"#,##0\)</c:formatCode>
                <c:ptCount val="7"/>
                <c:pt idx="0">
                  <c:v>9247603905.6015606</c:v>
                </c:pt>
                <c:pt idx="1">
                  <c:v>9006056165.6203556</c:v>
                </c:pt>
                <c:pt idx="2">
                  <c:v>9790735350</c:v>
                </c:pt>
                <c:pt idx="3">
                  <c:v>10549509020</c:v>
                </c:pt>
                <c:pt idx="4">
                  <c:v>7708148228</c:v>
                </c:pt>
                <c:pt idx="5">
                  <c:v>8324605819</c:v>
                </c:pt>
                <c:pt idx="6">
                  <c:v>12332568672.817991</c:v>
                </c:pt>
              </c:numCache>
            </c:numRef>
          </c:val>
          <c:extLst>
            <c:ext xmlns:c16="http://schemas.microsoft.com/office/drawing/2014/chart" uri="{C3380CC4-5D6E-409C-BE32-E72D297353CC}">
              <c16:uniqueId val="{00000001-FE68-48F0-9411-91B3E3D958A2}"/>
            </c:ext>
          </c:extLst>
        </c:ser>
        <c:ser>
          <c:idx val="2"/>
          <c:order val="2"/>
          <c:tx>
            <c:strRef>
              <c:f>'Feb 2025'!$G$83:$G$84</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E68-48F0-9411-91B3E3D958A2}"/>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E68-48F0-9411-91B3E3D958A2}"/>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2025'!$D$163:$D$168</c:f>
              <c:numCache>
                <c:formatCode>mmm\-yyyy</c:formatCode>
                <c:ptCount val="6"/>
                <c:pt idx="0">
                  <c:v>45536</c:v>
                </c:pt>
                <c:pt idx="1">
                  <c:v>45566</c:v>
                </c:pt>
                <c:pt idx="2">
                  <c:v>45597</c:v>
                </c:pt>
                <c:pt idx="3">
                  <c:v>45627</c:v>
                </c:pt>
                <c:pt idx="4">
                  <c:v>45658</c:v>
                </c:pt>
                <c:pt idx="5">
                  <c:v>45689</c:v>
                </c:pt>
              </c:numCache>
            </c:numRef>
          </c:cat>
          <c:val>
            <c:numRef>
              <c:f>'Feb 2025'!$G$163:$G$168</c:f>
              <c:numCache>
                <c:formatCode>"$"#,##0_);[Red]\("$"#,##0\)</c:formatCode>
                <c:ptCount val="6"/>
                <c:pt idx="0">
                  <c:v>14742829536.269197</c:v>
                </c:pt>
                <c:pt idx="1">
                  <c:v>14576402313</c:v>
                </c:pt>
                <c:pt idx="2">
                  <c:v>14747343501</c:v>
                </c:pt>
                <c:pt idx="3">
                  <c:v>14538646780</c:v>
                </c:pt>
                <c:pt idx="4">
                  <c:v>14688570949</c:v>
                </c:pt>
                <c:pt idx="5">
                  <c:v>14703074872.488972</c:v>
                </c:pt>
              </c:numCache>
            </c:numRef>
          </c:val>
          <c:extLst>
            <c:ext xmlns:c16="http://schemas.microsoft.com/office/drawing/2014/chart" uri="{C3380CC4-5D6E-409C-BE32-E72D297353CC}">
              <c16:uniqueId val="{00000004-FE68-48F0-9411-91B3E3D958A2}"/>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'Feb 2025'!$E$81:$E$82</c:f>
              <c:strCache>
                <c:ptCount val="2"/>
                <c:pt idx="0">
                  <c:v>Cartera </c:v>
                </c:pt>
                <c:pt idx="1">
                  <c:v>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2025'!$D$161:$D$166</c:f>
              <c:numCache>
                <c:formatCode>mmm\-yyyy</c:formatCode>
                <c:ptCount val="6"/>
                <c:pt idx="0">
                  <c:v>45536</c:v>
                </c:pt>
                <c:pt idx="1">
                  <c:v>45566</c:v>
                </c:pt>
                <c:pt idx="2">
                  <c:v>45597</c:v>
                </c:pt>
                <c:pt idx="3">
                  <c:v>45627</c:v>
                </c:pt>
                <c:pt idx="4">
                  <c:v>45658</c:v>
                </c:pt>
                <c:pt idx="5">
                  <c:v>45689</c:v>
                </c:pt>
              </c:numCache>
            </c:numRef>
          </c:cat>
          <c:val>
            <c:numRef>
              <c:f>'Feb 2025'!$E$161:$E$166</c:f>
              <c:numCache>
                <c:formatCode>"$"#,##0_);[Red]\("$"#,##0\)</c:formatCode>
                <c:ptCount val="6"/>
                <c:pt idx="0">
                  <c:v>11072298194.527401</c:v>
                </c:pt>
                <c:pt idx="1">
                  <c:v>11644869801</c:v>
                </c:pt>
                <c:pt idx="2">
                  <c:v>11653586263.707603</c:v>
                </c:pt>
                <c:pt idx="3">
                  <c:v>11008222015</c:v>
                </c:pt>
                <c:pt idx="4">
                  <c:v>10680507924</c:v>
                </c:pt>
                <c:pt idx="5">
                  <c:v>12030946902.59244</c:v>
                </c:pt>
              </c:numCache>
            </c:numRef>
          </c:val>
          <c:extLst>
            <c:ext xmlns:c16="http://schemas.microsoft.com/office/drawing/2014/chart" uri="{C3380CC4-5D6E-409C-BE32-E72D297353CC}">
              <c16:uniqueId val="{00000000-6221-4D86-81D4-FE5C0A615598}"/>
            </c:ext>
          </c:extLst>
        </c:ser>
        <c:ser>
          <c:idx val="1"/>
          <c:order val="1"/>
          <c:tx>
            <c:strRef>
              <c:f>'Feb 2025'!$F$81:$F$82</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221-4D86-81D4-FE5C0A615598}"/>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221-4D86-81D4-FE5C0A615598}"/>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221-4D86-81D4-FE5C0A615598}"/>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221-4D86-81D4-FE5C0A615598}"/>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221-4D86-81D4-FE5C0A615598}"/>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221-4D86-81D4-FE5C0A61559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2025'!$D$161:$D$166</c:f>
              <c:numCache>
                <c:formatCode>mmm\-yyyy</c:formatCode>
                <c:ptCount val="6"/>
                <c:pt idx="0">
                  <c:v>45536</c:v>
                </c:pt>
                <c:pt idx="1">
                  <c:v>45566</c:v>
                </c:pt>
                <c:pt idx="2">
                  <c:v>45597</c:v>
                </c:pt>
                <c:pt idx="3">
                  <c:v>45627</c:v>
                </c:pt>
                <c:pt idx="4">
                  <c:v>45658</c:v>
                </c:pt>
                <c:pt idx="5">
                  <c:v>45689</c:v>
                </c:pt>
              </c:numCache>
            </c:numRef>
          </c:cat>
          <c:val>
            <c:numRef>
              <c:f>'Feb 2025'!$F$161:$F$166</c:f>
              <c:numCache>
                <c:formatCode>"$"#,##0_);[Red]\("$"#,##0\)</c:formatCode>
                <c:ptCount val="6"/>
                <c:pt idx="0">
                  <c:v>6590171488.1778221</c:v>
                </c:pt>
                <c:pt idx="1">
                  <c:v>5854470694</c:v>
                </c:pt>
                <c:pt idx="2">
                  <c:v>6797549490.6442871</c:v>
                </c:pt>
                <c:pt idx="3">
                  <c:v>6250967002</c:v>
                </c:pt>
                <c:pt idx="4">
                  <c:v>5939704856</c:v>
                </c:pt>
                <c:pt idx="5">
                  <c:v>7201361622.8427219</c:v>
                </c:pt>
              </c:numCache>
            </c:numRef>
          </c:val>
          <c:extLst>
            <c:ext xmlns:c16="http://schemas.microsoft.com/office/drawing/2014/chart" uri="{C3380CC4-5D6E-409C-BE32-E72D297353CC}">
              <c16:uniqueId val="{00000007-6221-4D86-81D4-FE5C0A615598}"/>
            </c:ext>
          </c:extLst>
        </c:ser>
        <c:ser>
          <c:idx val="2"/>
          <c:order val="2"/>
          <c:tx>
            <c:strRef>
              <c:f>'Feb 2025'!$G$81:$G$82</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6221-4D86-81D4-FE5C0A615598}"/>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221-4D86-81D4-FE5C0A61559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'Feb 2025'!$D$161:$D$166</c:f>
              <c:numCache>
                <c:formatCode>mmm\-yyyy</c:formatCode>
                <c:ptCount val="6"/>
                <c:pt idx="0">
                  <c:v>45536</c:v>
                </c:pt>
                <c:pt idx="1">
                  <c:v>45566</c:v>
                </c:pt>
                <c:pt idx="2">
                  <c:v>45597</c:v>
                </c:pt>
                <c:pt idx="3">
                  <c:v>45627</c:v>
                </c:pt>
                <c:pt idx="4">
                  <c:v>45658</c:v>
                </c:pt>
                <c:pt idx="5">
                  <c:v>45689</c:v>
                </c:pt>
              </c:numCache>
            </c:numRef>
          </c:cat>
          <c:val>
            <c:numRef>
              <c:f>'Feb 2025'!$G$161:$G$166</c:f>
              <c:numCache>
                <c:formatCode>"$"#,##0_);[Red]\("$"#,##0\)</c:formatCode>
                <c:ptCount val="6"/>
                <c:pt idx="0">
                  <c:v>4482126706.3495789</c:v>
                </c:pt>
                <c:pt idx="1">
                  <c:v>5790399106</c:v>
                </c:pt>
                <c:pt idx="2">
                  <c:v>4856036773.0633173</c:v>
                </c:pt>
                <c:pt idx="3">
                  <c:v>4757255013</c:v>
                </c:pt>
                <c:pt idx="4">
                  <c:v>4740803068</c:v>
                </c:pt>
                <c:pt idx="5">
                  <c:v>4829585279.7497177</c:v>
                </c:pt>
              </c:numCache>
            </c:numRef>
          </c:val>
          <c:extLst>
            <c:ext xmlns:c16="http://schemas.microsoft.com/office/drawing/2014/chart" uri="{C3380CC4-5D6E-409C-BE32-E72D297353CC}">
              <c16:uniqueId val="{0000000A-6221-4D86-81D4-FE5C0A615598}"/>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[OPERATIVOS ESPECIALES FEB 2025.xlsx]TD ASES!TablaDinámica1</c:name>
    <c:fmtId val="3"/>
  </c:pivotSource>
  <c:chart>
    <c:title>
      <c:tx>
        <c:rich>
          <a:bodyPr rot="0" spcFirstLastPara="1" vertOverflow="ellipsis" vert="horz" wrap="square" anchor="ctr" anchorCtr="1"/>
          <a:lstStyle/>
          <a:p>
            <a:pPr>
              <a:defRPr sz="1320" b="0" i="0" u="none" strike="noStrike" kern="1200" spc="0" baseline="0">
                <a:solidFill>
                  <a:schemeClr val="tx1">
                    <a:lumMod val="65000"/>
                    <a:lumOff val="35000"/>
                  </a:schemeClr>
                </a:solidFill>
                <a:latin typeface="+mn-lt"/>
                <a:ea typeface="+mn-ea"/>
                <a:cs typeface="+mn-cs"/>
              </a:defRPr>
            </a:pPr>
            <a:r>
              <a:rPr lang="es-CO"/>
              <a:t>CANTIDAD DE VERIFICACIONES POR LOCALIDAD - FEBRERO DE 2025</a:t>
            </a:r>
          </a:p>
        </c:rich>
      </c:tx>
      <c:layout>
        <c:manualLayout>
          <c:xMode val="edge"/>
          <c:yMode val="edge"/>
          <c:x val="0.25122390665488037"/>
          <c:y val="4.2299082278200908E-2"/>
        </c:manualLayout>
      </c:layout>
      <c:overlay val="0"/>
      <c:spPr>
        <a:noFill/>
        <a:ln>
          <a:noFill/>
        </a:ln>
        <a:effectLst/>
      </c:spPr>
      <c:txPr>
        <a:bodyPr rot="0" spcFirstLastPara="1" vertOverflow="ellipsis" vert="horz" wrap="square" anchor="ctr" anchorCtr="1"/>
        <a:lstStyle/>
        <a:p>
          <a:pPr>
            <a:defRPr sz="1320" b="0"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s>
    <c:plotArea>
      <c:layout>
        <c:manualLayout>
          <c:layoutTarget val="inner"/>
          <c:xMode val="edge"/>
          <c:yMode val="edge"/>
          <c:x val="2.5711693100751994E-2"/>
          <c:y val="8.870871301810529E-2"/>
          <c:w val="0.95677437504912866"/>
          <c:h val="0.582748351835227"/>
        </c:manualLayout>
      </c:layout>
      <c:barChart>
        <c:barDir val="col"/>
        <c:grouping val="clustered"/>
        <c:varyColors val="0"/>
        <c:ser>
          <c:idx val="0"/>
          <c:order val="0"/>
          <c:tx>
            <c:strRef>
              <c:f>'TD ASES'!$U$13</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ASES'!$T$14:$T$39</c:f>
              <c:multiLvlStrCache>
                <c:ptCount val="20"/>
                <c:lvl>
                  <c:pt idx="0">
                    <c:v>USAQUÉN</c:v>
                  </c:pt>
                  <c:pt idx="1">
                    <c:v>SANTA FE</c:v>
                  </c:pt>
                  <c:pt idx="2">
                    <c:v>SAN CRISTÓBAL</c:v>
                  </c:pt>
                  <c:pt idx="3">
                    <c:v>CHAPINERO</c:v>
                  </c:pt>
                  <c:pt idx="4">
                    <c:v>USME</c:v>
                  </c:pt>
                  <c:pt idx="5">
                    <c:v>LA CANDELARIA</c:v>
                  </c:pt>
                  <c:pt idx="6">
                    <c:v>SUMAPAZ</c:v>
                  </c:pt>
                  <c:pt idx="7">
                    <c:v>RAFAEL URIBE URIBE</c:v>
                  </c:pt>
                  <c:pt idx="8">
                    <c:v>LOS MÁRTIRES</c:v>
                  </c:pt>
                  <c:pt idx="9">
                    <c:v>CIUDAD BOLÍVAR</c:v>
                  </c:pt>
                  <c:pt idx="10">
                    <c:v>BOSA</c:v>
                  </c:pt>
                  <c:pt idx="11">
                    <c:v>PUENTE ARANDA</c:v>
                  </c:pt>
                  <c:pt idx="12">
                    <c:v>TUNJUELITO</c:v>
                  </c:pt>
                  <c:pt idx="13">
                    <c:v>ANTONIO NARIÑO</c:v>
                  </c:pt>
                  <c:pt idx="14">
                    <c:v>TEUSAQUILLO</c:v>
                  </c:pt>
                  <c:pt idx="15">
                    <c:v>KENNEDY</c:v>
                  </c:pt>
                  <c:pt idx="16">
                    <c:v>FONTIBÓN</c:v>
                  </c:pt>
                  <c:pt idx="17">
                    <c:v>ENGATIVÁ</c:v>
                  </c:pt>
                  <c:pt idx="18">
                    <c:v>BARRIOS UNIDOS</c:v>
                  </c:pt>
                  <c:pt idx="19">
                    <c:v>SUBA</c:v>
                  </c:pt>
                </c:lvl>
                <c:lvl>
                  <c:pt idx="0">
                    <c:v>PROMOAMBIENTAL SAS ESP</c:v>
                  </c:pt>
                  <c:pt idx="7">
                    <c:v>LIMPIEZA METROPOLITANA S.A. ESP</c:v>
                  </c:pt>
                  <c:pt idx="15">
                    <c:v>CIUDAD LIMPIA S.A. ESP</c:v>
                  </c:pt>
                  <c:pt idx="17">
                    <c:v>BOGOTÁ LIMPIA S.A.S</c:v>
                  </c:pt>
                  <c:pt idx="19">
                    <c:v>ÁREA LIMPIA S.A.S. E.S.P.</c:v>
                  </c:pt>
                </c:lvl>
              </c:multiLvlStrCache>
            </c:multiLvlStrRef>
          </c:cat>
          <c:val>
            <c:numRef>
              <c:f>'TD ASES'!$U$14:$U$39</c:f>
              <c:numCache>
                <c:formatCode>General</c:formatCode>
                <c:ptCount val="20"/>
                <c:pt idx="0">
                  <c:v>90</c:v>
                </c:pt>
                <c:pt idx="1">
                  <c:v>61</c:v>
                </c:pt>
                <c:pt idx="2">
                  <c:v>56</c:v>
                </c:pt>
                <c:pt idx="3">
                  <c:v>56</c:v>
                </c:pt>
                <c:pt idx="4">
                  <c:v>39</c:v>
                </c:pt>
                <c:pt idx="5">
                  <c:v>33</c:v>
                </c:pt>
                <c:pt idx="6">
                  <c:v>2</c:v>
                </c:pt>
                <c:pt idx="7">
                  <c:v>106</c:v>
                </c:pt>
                <c:pt idx="8">
                  <c:v>73</c:v>
                </c:pt>
                <c:pt idx="9">
                  <c:v>70</c:v>
                </c:pt>
                <c:pt idx="10">
                  <c:v>67</c:v>
                </c:pt>
                <c:pt idx="11">
                  <c:v>67</c:v>
                </c:pt>
                <c:pt idx="12">
                  <c:v>62</c:v>
                </c:pt>
                <c:pt idx="13">
                  <c:v>58</c:v>
                </c:pt>
                <c:pt idx="14">
                  <c:v>39</c:v>
                </c:pt>
                <c:pt idx="15">
                  <c:v>215</c:v>
                </c:pt>
                <c:pt idx="16">
                  <c:v>187</c:v>
                </c:pt>
                <c:pt idx="17">
                  <c:v>278</c:v>
                </c:pt>
                <c:pt idx="18">
                  <c:v>156</c:v>
                </c:pt>
                <c:pt idx="19">
                  <c:v>345</c:v>
                </c:pt>
              </c:numCache>
            </c:numRef>
          </c:val>
          <c:extLst>
            <c:ext xmlns:c16="http://schemas.microsoft.com/office/drawing/2014/chart" uri="{C3380CC4-5D6E-409C-BE32-E72D297353CC}">
              <c16:uniqueId val="{00000000-F58E-4E05-A644-5E181593DA06}"/>
            </c:ext>
          </c:extLst>
        </c:ser>
        <c:dLbls>
          <c:showLegendKey val="0"/>
          <c:showVal val="0"/>
          <c:showCatName val="0"/>
          <c:showSerName val="0"/>
          <c:showPercent val="0"/>
          <c:showBubbleSize val="0"/>
        </c:dLbls>
        <c:gapWidth val="219"/>
        <c:overlap val="-27"/>
        <c:axId val="425206944"/>
        <c:axId val="425209824"/>
      </c:barChart>
      <c:catAx>
        <c:axId val="425206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425209824"/>
        <c:crosses val="autoZero"/>
        <c:auto val="1"/>
        <c:lblAlgn val="ctr"/>
        <c:lblOffset val="100"/>
        <c:noMultiLvlLbl val="0"/>
      </c:catAx>
      <c:valAx>
        <c:axId val="4252098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4252069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s-CO"/>
    </a:p>
  </c:txPr>
  <c:externalData r:id="rId4">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389484</c:v>
                </c:pt>
                <c:pt idx="1">
                  <c:v>486233</c:v>
                </c:pt>
                <c:pt idx="2">
                  <c:v>286530</c:v>
                </c:pt>
                <c:pt idx="3">
                  <c:v>290950</c:v>
                </c:pt>
                <c:pt idx="4">
                  <c:v>218699</c:v>
                </c:pt>
              </c:numCache>
            </c:numRef>
          </c:val>
          <c:extLst>
            <c:ext xmlns:c16="http://schemas.microsoft.com/office/drawing/2014/chart" uri="{C3380CC4-5D6E-409C-BE32-E72D297353CC}">
              <c16:uniqueId val="{00000000-AC5F-4356-944F-B2DC21F6B14A}"/>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CO"/>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defRPr>
      </a:pPr>
      <a:endParaRPr lang="es-CO"/>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87455466263943"/>
          <c:y val="4.9158443298207163E-2"/>
          <c:w val="0.83867328348662296"/>
          <c:h val="0.73176359104979927"/>
        </c:manualLayout>
      </c:layout>
      <c:barChart>
        <c:barDir val="col"/>
        <c:grouping val="clustered"/>
        <c:varyColors val="0"/>
        <c:ser>
          <c:idx val="0"/>
          <c:order val="0"/>
          <c:tx>
            <c:strRef>
              <c:f>'Grafico Aprovechamiento'!$B$1</c:f>
              <c:strCache>
                <c:ptCount val="1"/>
                <c:pt idx="0">
                  <c:v>Valor Total Reconocido a febrero de 2025</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285501.40378534386</c:v>
                </c:pt>
                <c:pt idx="1">
                  <c:v>360313.28066043637</c:v>
                </c:pt>
                <c:pt idx="2">
                  <c:v>214468.01682366</c:v>
                </c:pt>
                <c:pt idx="3">
                  <c:v>155978.33339502994</c:v>
                </c:pt>
                <c:pt idx="4">
                  <c:v>178192.96427085585</c:v>
                </c:pt>
              </c:numCache>
            </c:numRef>
          </c:val>
          <c:extLst>
            <c:ext xmlns:c16="http://schemas.microsoft.com/office/drawing/2014/chart" uri="{C3380CC4-5D6E-409C-BE32-E72D297353CC}">
              <c16:uniqueId val="{00000000-9328-4CAE-983C-A73B9BAC4F0B}"/>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CO"/>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CO"/>
        </a:p>
      </c:txPr>
    </c:legend>
    <c:plotVisOnly val="1"/>
    <c:dispBlanksAs val="gap"/>
    <c:showDLblsOverMax val="0"/>
  </c:chart>
  <c:spPr>
    <a:solidFill>
      <a:schemeClr val="bg1"/>
    </a:solidFill>
    <a:ln w="9525" cap="flat" cmpd="sng" algn="ctr">
      <a:no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285261393727.26001</c:v>
                </c:pt>
                <c:pt idx="1">
                  <c:v>376512508273.98999</c:v>
                </c:pt>
                <c:pt idx="2">
                  <c:v>209580050103.06003</c:v>
                </c:pt>
                <c:pt idx="3">
                  <c:v>155505530979.87</c:v>
                </c:pt>
                <c:pt idx="4">
                  <c:v>176839577538.10004</c:v>
                </c:pt>
              </c:numCache>
            </c:numRef>
          </c:val>
          <c:extLst>
            <c:ext xmlns:c16="http://schemas.microsoft.com/office/drawing/2014/chart" uri="{C3380CC4-5D6E-409C-BE32-E72D297353CC}">
              <c16:uniqueId val="{00000000-3B9E-4A17-8101-2926678A8231}"/>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282120829194.87402</c:v>
                </c:pt>
                <c:pt idx="1">
                  <c:v>368840788521.18988</c:v>
                </c:pt>
                <c:pt idx="2">
                  <c:v>207319230348.98001</c:v>
                </c:pt>
                <c:pt idx="3">
                  <c:v>153759820377.60992</c:v>
                </c:pt>
                <c:pt idx="4">
                  <c:v>174856328533.97995</c:v>
                </c:pt>
              </c:numCache>
            </c:numRef>
          </c:val>
          <c:extLst>
            <c:ext xmlns:c16="http://schemas.microsoft.com/office/drawing/2014/chart" uri="{C3380CC4-5D6E-409C-BE32-E72D297353CC}">
              <c16:uniqueId val="{00000001-3B9E-4A17-8101-2926678A8231}"/>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max val="400000000000"/>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CO"/>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CO"/>
        </a:p>
      </c:txPr>
    </c:legend>
    <c:plotVisOnly val="1"/>
    <c:dispBlanksAs val="gap"/>
    <c:showDLblsOverMax val="0"/>
  </c:chart>
  <c:spPr>
    <a:solidFill>
      <a:schemeClr val="bg1"/>
    </a:solidFill>
    <a:ln w="9525" cap="flat" cmpd="sng" algn="ctr">
      <a:solidFill>
        <a:schemeClr val="tx2">
          <a:lumMod val="15000"/>
          <a:lumOff val="85000"/>
        </a:schemeClr>
      </a:solidFill>
      <a:round/>
    </a:ln>
    <a:effectLst/>
    <a:scene3d>
      <a:camera prst="orthographicFront"/>
      <a:lightRig rig="threePt" dir="t"/>
    </a:scene3d>
  </c:spPr>
  <c:txPr>
    <a:bodyPr/>
    <a:lstStyle/>
    <a:p>
      <a:pPr>
        <a:defRPr sz="1000">
          <a:solidFill>
            <a:schemeClr val="accent1">
              <a:lumMod val="50000"/>
            </a:schemeClr>
          </a:solidFill>
          <a:latin typeface="+mn-lt"/>
        </a:defRPr>
      </a:pPr>
      <a:endParaRPr lang="es-CO"/>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19150.973430999991</c:v>
                </c:pt>
                <c:pt idx="1">
                  <c:v>27313.921327470001</c:v>
                </c:pt>
                <c:pt idx="2">
                  <c:v>17263.555959899993</c:v>
                </c:pt>
                <c:pt idx="3">
                  <c:v>11972.843535979999</c:v>
                </c:pt>
                <c:pt idx="4">
                  <c:v>12414.300237019999</c:v>
                </c:pt>
              </c:numCache>
            </c:numRef>
          </c:val>
          <c:extLst>
            <c:ext xmlns:c16="http://schemas.microsoft.com/office/drawing/2014/chart" uri="{C3380CC4-5D6E-409C-BE32-E72D297353CC}">
              <c16:uniqueId val="{00000000-0759-485E-80CE-48E1667DC000}"/>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72.3381823</c:v>
                </c:pt>
                <c:pt idx="1">
                  <c:v>99.113582019999967</c:v>
                </c:pt>
                <c:pt idx="2">
                  <c:v>62.500560170000007</c:v>
                </c:pt>
                <c:pt idx="3">
                  <c:v>43.291127420000009</c:v>
                </c:pt>
                <c:pt idx="4">
                  <c:v>43.477300409999984</c:v>
                </c:pt>
              </c:numCache>
            </c:numRef>
          </c:val>
          <c:extLst>
            <c:ext xmlns:c16="http://schemas.microsoft.com/office/drawing/2014/chart" uri="{C3380CC4-5D6E-409C-BE32-E72D297353CC}">
              <c16:uniqueId val="{00000001-0759-485E-80CE-48E1667DC000}"/>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900">
          <a:solidFill>
            <a:schemeClr val="accent1">
              <a:lumMod val="50000"/>
            </a:schemeClr>
          </a:solidFill>
        </a:defRPr>
      </a:pPr>
      <a:endParaRPr lang="es-CO"/>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r>
              <a:rPr lang="es-CO" b="1">
                <a:solidFill>
                  <a:sysClr val="windowText" lastClr="000000"/>
                </a:solidFill>
              </a:rPr>
              <a:t>CONSOLIDADO</a:t>
            </a:r>
            <a:r>
              <a:rPr lang="es-CO" b="1" baseline="0">
                <a:solidFill>
                  <a:sysClr val="windowText" lastClr="000000"/>
                </a:solidFill>
              </a:rPr>
              <a:t> SAC - FEBRERO 2025</a:t>
            </a:r>
            <a:endParaRPr lang="es-CO" b="1">
              <a:solidFill>
                <a:sysClr val="windowText" lastClr="000000"/>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endParaRPr lang="es-CO"/>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9089719257783503"/>
          <c:y val="9.0387243735763095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28</c:v>
                </c:pt>
                <c:pt idx="1">
                  <c:v>10</c:v>
                </c:pt>
                <c:pt idx="2">
                  <c:v>8</c:v>
                </c:pt>
                <c:pt idx="3">
                  <c:v>8</c:v>
                </c:pt>
                <c:pt idx="4">
                  <c:v>14</c:v>
                </c:pt>
              </c:numCache>
            </c:numRef>
          </c:val>
          <c:extLst>
            <c:ext xmlns:c16="http://schemas.microsoft.com/office/drawing/2014/chart" uri="{C3380CC4-5D6E-409C-BE32-E72D297353CC}">
              <c16:uniqueId val="{00000000-94CB-45EC-A453-6664CBF964D6}"/>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17</c:v>
                </c:pt>
                <c:pt idx="1">
                  <c:v>1</c:v>
                </c:pt>
                <c:pt idx="2">
                  <c:v>5</c:v>
                </c:pt>
                <c:pt idx="3">
                  <c:v>2</c:v>
                </c:pt>
                <c:pt idx="4">
                  <c:v>22</c:v>
                </c:pt>
              </c:numCache>
            </c:numRef>
          </c:val>
          <c:extLst>
            <c:ext xmlns:c16="http://schemas.microsoft.com/office/drawing/2014/chart" uri="{C3380CC4-5D6E-409C-BE32-E72D297353CC}">
              <c16:uniqueId val="{00000001-94CB-45EC-A453-6664CBF964D6}"/>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94CB-45EC-A453-6664CBF964D6}"/>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406</c:v>
                </c:pt>
                <c:pt idx="1">
                  <c:v>238</c:v>
                </c:pt>
                <c:pt idx="2">
                  <c:v>190</c:v>
                </c:pt>
                <c:pt idx="3">
                  <c:v>240</c:v>
                </c:pt>
                <c:pt idx="4">
                  <c:v>176</c:v>
                </c:pt>
              </c:numCache>
            </c:numRef>
          </c:val>
          <c:extLst>
            <c:ext xmlns:c16="http://schemas.microsoft.com/office/drawing/2014/chart" uri="{C3380CC4-5D6E-409C-BE32-E72D297353CC}">
              <c16:uniqueId val="{00000003-94CB-45EC-A453-6664CBF964D6}"/>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94CB-45EC-A453-6664CBF964D6}"/>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CO"/>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-Febrero 2025.xlsx]Graf Tipol!TablaDinámica6</c:name>
    <c:fmtId val="138"/>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3"/>
          </a:solidFill>
          <a:ln>
            <a:noFill/>
          </a:ln>
          <a:effectLst/>
          <a:scene3d>
            <a:camera prst="orthographicFront"/>
            <a:lightRig rig="threePt" dir="t"/>
          </a:scene3d>
          <a:sp3d>
            <a:bevelT w="152400" h="50800" prst="softRound"/>
          </a:sp3d>
        </c:spPr>
      </c:pivotFmt>
      <c:pivotFmt>
        <c:idx val="1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6"/>
        <c:spPr>
          <a:solidFill>
            <a:schemeClr val="accent6"/>
          </a:solidFill>
          <a:ln>
            <a:noFill/>
          </a:ln>
          <a:effectLst/>
          <a:scene3d>
            <a:camera prst="orthographicFront"/>
            <a:lightRig rig="threePt" dir="t"/>
          </a:scene3d>
          <a:sp3d>
            <a:bevelT w="152400" h="50800" prst="softRound"/>
          </a:sp3d>
        </c:spPr>
      </c:pivotFmt>
      <c:pivotFmt>
        <c:idx val="17"/>
        <c:spPr>
          <a:solidFill>
            <a:srgbClr val="7030A0"/>
          </a:solidFill>
          <a:ln>
            <a:noFill/>
          </a:ln>
          <a:effectLst/>
          <a:scene3d>
            <a:camera prst="orthographicFront"/>
            <a:lightRig rig="threePt" dir="t"/>
          </a:scene3d>
          <a:sp3d>
            <a:bevelT w="152400" h="50800" prst="softRound"/>
          </a:sp3d>
        </c:spPr>
      </c:pivotFmt>
      <c:pivotFmt>
        <c:idx val="1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9"/>
        <c:spPr>
          <a:solidFill>
            <a:schemeClr val="accent6">
              <a:lumMod val="50000"/>
            </a:schemeClr>
          </a:solidFill>
          <a:ln>
            <a:noFill/>
          </a:ln>
          <a:effectLst/>
          <a:scene3d>
            <a:camera prst="orthographicFront"/>
            <a:lightRig rig="threePt" dir="t"/>
          </a:scene3d>
          <a:sp3d>
            <a:bevelT w="152400" h="50800" prst="softRound"/>
          </a:sp3d>
        </c:spPr>
      </c:pivotFmt>
      <c:pivotFmt>
        <c:idx val="20"/>
        <c:spPr>
          <a:solidFill>
            <a:srgbClr val="FF0000"/>
          </a:solidFill>
          <a:ln>
            <a:noFill/>
          </a:ln>
          <a:effectLst/>
          <a:scene3d>
            <a:camera prst="orthographicFront"/>
            <a:lightRig rig="threePt" dir="t"/>
          </a:scene3d>
          <a:sp3d>
            <a:bevelT w="152400" h="50800" prst="softRound"/>
          </a:sp3d>
        </c:spPr>
      </c:pivotFmt>
      <c:pivotFmt>
        <c:idx val="21"/>
        <c:spPr>
          <a:solidFill>
            <a:srgbClr val="CC6600"/>
          </a:solidFill>
          <a:ln>
            <a:noFill/>
          </a:ln>
          <a:effectLst/>
          <a:scene3d>
            <a:camera prst="orthographicFront"/>
            <a:lightRig rig="threePt" dir="t"/>
          </a:scene3d>
          <a:sp3d>
            <a:bevelT w="152400" h="50800" prst="softRound"/>
          </a:sp3d>
        </c:spPr>
      </c:pivotFmt>
      <c:pivotFmt>
        <c:idx val="2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4"/>
        <c:spPr>
          <a:solidFill>
            <a:schemeClr val="accent3"/>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6"/>
          </a:solidFill>
          <a:ln>
            <a:noFill/>
          </a:ln>
          <a:effectLst/>
          <a:scene3d>
            <a:camera prst="orthographicFront"/>
            <a:lightRig rig="threePt" dir="t"/>
          </a:scene3d>
          <a:sp3d>
            <a:bevelT w="152400" h="50800" prst="softRound"/>
          </a:sp3d>
        </c:spPr>
      </c:pivotFmt>
      <c:pivotFmt>
        <c:idx val="27"/>
        <c:spPr>
          <a:solidFill>
            <a:srgbClr val="7030A0"/>
          </a:solidFill>
          <a:ln>
            <a:noFill/>
          </a:ln>
          <a:effectLst/>
          <a:scene3d>
            <a:camera prst="orthographicFront"/>
            <a:lightRig rig="threePt" dir="t"/>
          </a:scene3d>
          <a:sp3d>
            <a:bevelT w="152400" h="50800" prst="softRound"/>
          </a:sp3d>
        </c:spPr>
      </c:pivotFmt>
      <c:pivotFmt>
        <c:idx val="2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9"/>
        <c:spPr>
          <a:solidFill>
            <a:schemeClr val="accent6">
              <a:lumMod val="50000"/>
            </a:schemeClr>
          </a:solidFill>
          <a:ln>
            <a:noFill/>
          </a:ln>
          <a:effectLst/>
          <a:scene3d>
            <a:camera prst="orthographicFront"/>
            <a:lightRig rig="threePt" dir="t"/>
          </a:scene3d>
          <a:sp3d>
            <a:bevelT w="152400" h="50800" prst="softRound"/>
          </a:sp3d>
        </c:spPr>
      </c:pivotFmt>
      <c:pivotFmt>
        <c:idx val="30"/>
        <c:spPr>
          <a:solidFill>
            <a:srgbClr val="FF0000"/>
          </a:solidFill>
          <a:ln>
            <a:noFill/>
          </a:ln>
          <a:effectLst/>
          <a:scene3d>
            <a:camera prst="orthographicFront"/>
            <a:lightRig rig="threePt" dir="t"/>
          </a:scene3d>
          <a:sp3d>
            <a:bevelT w="152400" h="50800" prst="softRound"/>
          </a:sp3d>
        </c:spPr>
      </c:pivotFmt>
      <c:pivotFmt>
        <c:idx val="31"/>
        <c:spPr>
          <a:solidFill>
            <a:srgbClr val="CC660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2061359962145769"/>
          <c:y val="3.212851775071858E-2"/>
          <c:w val="0.64137696071257455"/>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extLst>
              <c:ext xmlns:c16="http://schemas.microsoft.com/office/drawing/2014/chart" uri="{C3380CC4-5D6E-409C-BE32-E72D297353CC}">
                <c16:uniqueId val="{00000000-14DE-4827-9AF9-E2DE463E2111}"/>
              </c:ext>
            </c:extLst>
          </c:dPt>
          <c:dPt>
            <c:idx val="1"/>
            <c:invertIfNegative val="0"/>
            <c:bubble3D val="0"/>
            <c:extLst>
              <c:ext xmlns:c16="http://schemas.microsoft.com/office/drawing/2014/chart" uri="{C3380CC4-5D6E-409C-BE32-E72D297353CC}">
                <c16:uniqueId val="{00000001-14DE-4827-9AF9-E2DE463E2111}"/>
              </c:ext>
            </c:extLst>
          </c:dPt>
          <c:dPt>
            <c:idx val="2"/>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3-14DE-4827-9AF9-E2DE463E2111}"/>
              </c:ext>
            </c:extLst>
          </c:dPt>
          <c:dPt>
            <c:idx val="3"/>
            <c:invertIfNegative val="0"/>
            <c:bubble3D val="0"/>
            <c:extLst>
              <c:ext xmlns:c16="http://schemas.microsoft.com/office/drawing/2014/chart" uri="{C3380CC4-5D6E-409C-BE32-E72D297353CC}">
                <c16:uniqueId val="{00000004-14DE-4827-9AF9-E2DE463E2111}"/>
              </c:ext>
            </c:extLst>
          </c:dPt>
          <c:dPt>
            <c:idx val="4"/>
            <c:invertIfNegative val="0"/>
            <c:bubble3D val="0"/>
            <c:extLst>
              <c:ext xmlns:c16="http://schemas.microsoft.com/office/drawing/2014/chart" uri="{C3380CC4-5D6E-409C-BE32-E72D297353CC}">
                <c16:uniqueId val="{00000005-14DE-4827-9AF9-E2DE463E2111}"/>
              </c:ext>
            </c:extLst>
          </c:dPt>
          <c:dPt>
            <c:idx val="5"/>
            <c:invertIfNegative val="0"/>
            <c:bubble3D val="0"/>
            <c:extLst>
              <c:ext xmlns:c16="http://schemas.microsoft.com/office/drawing/2014/chart" uri="{C3380CC4-5D6E-409C-BE32-E72D297353CC}">
                <c16:uniqueId val="{00000006-14DE-4827-9AF9-E2DE463E2111}"/>
              </c:ext>
            </c:extLst>
          </c:dPt>
          <c:dPt>
            <c:idx val="6"/>
            <c:invertIfNegative val="0"/>
            <c:bubble3D val="0"/>
            <c:extLst>
              <c:ext xmlns:c16="http://schemas.microsoft.com/office/drawing/2014/chart" uri="{C3380CC4-5D6E-409C-BE32-E72D297353CC}">
                <c16:uniqueId val="{00000007-14DE-4827-9AF9-E2DE463E2111}"/>
              </c:ext>
            </c:extLst>
          </c:dPt>
          <c:dPt>
            <c:idx val="7"/>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9-14DE-4827-9AF9-E2DE463E2111}"/>
              </c:ext>
            </c:extLst>
          </c:dPt>
          <c:dPt>
            <c:idx val="8"/>
            <c:invertIfNegative val="0"/>
            <c:bubble3D val="0"/>
            <c:extLst>
              <c:ext xmlns:c16="http://schemas.microsoft.com/office/drawing/2014/chart" uri="{C3380CC4-5D6E-409C-BE32-E72D297353CC}">
                <c16:uniqueId val="{0000000A-14DE-4827-9AF9-E2DE463E2111}"/>
              </c:ext>
            </c:extLst>
          </c:dPt>
          <c:dPt>
            <c:idx val="9"/>
            <c:invertIfNegative val="0"/>
            <c:bubble3D val="0"/>
            <c:extLst>
              <c:ext xmlns:c16="http://schemas.microsoft.com/office/drawing/2014/chart" uri="{C3380CC4-5D6E-409C-BE32-E72D297353CC}">
                <c16:uniqueId val="{0000000B-14DE-4827-9AF9-E2DE463E2111}"/>
              </c:ext>
            </c:extLst>
          </c:dPt>
          <c:dPt>
            <c:idx val="10"/>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D-14DE-4827-9AF9-E2DE463E2111}"/>
              </c:ext>
            </c:extLst>
          </c:dPt>
          <c:dPt>
            <c:idx val="11"/>
            <c:invertIfNegative val="0"/>
            <c:bubble3D val="0"/>
            <c:extLst>
              <c:ext xmlns:c16="http://schemas.microsoft.com/office/drawing/2014/chart" uri="{C3380CC4-5D6E-409C-BE32-E72D297353CC}">
                <c16:uniqueId val="{0000000E-14DE-4827-9AF9-E2DE463E2111}"/>
              </c:ext>
            </c:extLst>
          </c:dPt>
          <c:dPt>
            <c:idx val="12"/>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0-14DE-4827-9AF9-E2DE463E2111}"/>
              </c:ext>
            </c:extLst>
          </c:dPt>
          <c:dPt>
            <c:idx val="13"/>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2-14DE-4827-9AF9-E2DE463E2111}"/>
              </c:ext>
            </c:extLst>
          </c:dPt>
          <c:dPt>
            <c:idx val="14"/>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4-14DE-4827-9AF9-E2DE463E2111}"/>
              </c:ext>
            </c:extLst>
          </c:dPt>
          <c:dPt>
            <c:idx val="15"/>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6-14DE-4827-9AF9-E2DE463E2111}"/>
              </c:ext>
            </c:extLst>
          </c:dPt>
          <c:dPt>
            <c:idx val="16"/>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8-14DE-4827-9AF9-E2DE463E2111}"/>
              </c:ext>
            </c:extLst>
          </c:dPt>
          <c:dPt>
            <c:idx val="17"/>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A-14DE-4827-9AF9-E2DE463E2111}"/>
              </c:ext>
            </c:extLst>
          </c:dPt>
          <c:dPt>
            <c:idx val="18"/>
            <c:invertIfNegative val="0"/>
            <c:bubble3D val="0"/>
            <c:extLst>
              <c:ext xmlns:c16="http://schemas.microsoft.com/office/drawing/2014/chart" uri="{C3380CC4-5D6E-409C-BE32-E72D297353CC}">
                <c16:uniqueId val="{0000001B-14DE-4827-9AF9-E2DE463E2111}"/>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Tipol'!$A$4:$A$23</c:f>
              <c:strCache>
                <c:ptCount val="19"/>
                <c:pt idx="0">
                  <c:v>DOTACIÓN</c:v>
                </c:pt>
                <c:pt idx="1">
                  <c:v>CARTERA</c:v>
                </c:pt>
                <c:pt idx="2">
                  <c:v>FINANCIERO</c:v>
                </c:pt>
                <c:pt idx="3">
                  <c:v>FACTURACIÓN</c:v>
                </c:pt>
                <c:pt idx="4">
                  <c:v>ATENCIÓN AL USUARIO</c:v>
                </c:pt>
                <c:pt idx="5">
                  <c:v>CORRECTA APLICACIÓN DEL DCM</c:v>
                </c:pt>
                <c:pt idx="6">
                  <c:v>CARÁCTER AMBIENTAL </c:v>
                </c:pt>
                <c:pt idx="7">
                  <c:v>PAGINA WEB</c:v>
                </c:pt>
                <c:pt idx="8">
                  <c:v>CATASTRO</c:v>
                </c:pt>
                <c:pt idx="9">
                  <c:v>CARACTERISTICAS DE LAS BASES DE OPERACIÓN </c:v>
                </c:pt>
                <c:pt idx="10">
                  <c:v>PUNTOS CRITICOS Y ARROJOS CLANDESTINOS</c:v>
                </c:pt>
                <c:pt idx="11">
                  <c:v>SIGAB</c:v>
                </c:pt>
                <c:pt idx="12">
                  <c:v>CLUS</c:v>
                </c:pt>
                <c:pt idx="13">
                  <c:v>DERRAME DE LIXIVIADOS</c:v>
                </c:pt>
                <c:pt idx="14">
                  <c:v>VEHÍCULOS</c:v>
                </c:pt>
                <c:pt idx="15">
                  <c:v>INFORMACIÓN</c:v>
                </c:pt>
                <c:pt idx="16">
                  <c:v>BARRIDO Y LIMPIEZA</c:v>
                </c:pt>
                <c:pt idx="17">
                  <c:v>CONTENERIZACIÓN</c:v>
                </c:pt>
                <c:pt idx="18">
                  <c:v>RECOLECCIÓN Y TRANSPORTE</c:v>
                </c:pt>
              </c:strCache>
            </c:strRef>
          </c:cat>
          <c:val>
            <c:numRef>
              <c:f>'Graf Tipol'!$B$4:$B$23</c:f>
              <c:numCache>
                <c:formatCode>General</c:formatCode>
                <c:ptCount val="19"/>
                <c:pt idx="0">
                  <c:v>1</c:v>
                </c:pt>
                <c:pt idx="1">
                  <c:v>2</c:v>
                </c:pt>
                <c:pt idx="2">
                  <c:v>2</c:v>
                </c:pt>
                <c:pt idx="3">
                  <c:v>4</c:v>
                </c:pt>
                <c:pt idx="4">
                  <c:v>5</c:v>
                </c:pt>
                <c:pt idx="5">
                  <c:v>5</c:v>
                </c:pt>
                <c:pt idx="6">
                  <c:v>6</c:v>
                </c:pt>
                <c:pt idx="7">
                  <c:v>8</c:v>
                </c:pt>
                <c:pt idx="8">
                  <c:v>8</c:v>
                </c:pt>
                <c:pt idx="9">
                  <c:v>9</c:v>
                </c:pt>
                <c:pt idx="10">
                  <c:v>21</c:v>
                </c:pt>
                <c:pt idx="11">
                  <c:v>40</c:v>
                </c:pt>
                <c:pt idx="12">
                  <c:v>58</c:v>
                </c:pt>
                <c:pt idx="13">
                  <c:v>101</c:v>
                </c:pt>
                <c:pt idx="14">
                  <c:v>126</c:v>
                </c:pt>
                <c:pt idx="15">
                  <c:v>189</c:v>
                </c:pt>
                <c:pt idx="16">
                  <c:v>196</c:v>
                </c:pt>
                <c:pt idx="17">
                  <c:v>211</c:v>
                </c:pt>
                <c:pt idx="18">
                  <c:v>380</c:v>
                </c:pt>
              </c:numCache>
            </c:numRef>
          </c:val>
          <c:extLst>
            <c:ext xmlns:c16="http://schemas.microsoft.com/office/drawing/2014/chart" uri="{C3380CC4-5D6E-409C-BE32-E72D297353CC}">
              <c16:uniqueId val="{0000001C-14DE-4827-9AF9-E2DE463E2111}"/>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CO"/>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AÑO'!$B$17:$B$24</c:f>
              <c:numCache>
                <c:formatCode>General</c:formatCode>
                <c:ptCount val="8"/>
                <c:pt idx="0">
                  <c:v>30</c:v>
                </c:pt>
                <c:pt idx="1">
                  <c:v>47</c:v>
                </c:pt>
                <c:pt idx="2">
                  <c:v>36</c:v>
                </c:pt>
                <c:pt idx="3">
                  <c:v>35</c:v>
                </c:pt>
                <c:pt idx="4">
                  <c:v>52</c:v>
                </c:pt>
                <c:pt idx="5">
                  <c:v>102</c:v>
                </c:pt>
                <c:pt idx="6">
                  <c:v>123</c:v>
                </c:pt>
                <c:pt idx="7">
                  <c:v>30</c:v>
                </c:pt>
              </c:numCache>
            </c:numRef>
          </c:val>
          <c:extLst>
            <c:ext xmlns:c16="http://schemas.microsoft.com/office/drawing/2014/chart" uri="{C3380CC4-5D6E-409C-BE32-E72D297353CC}">
              <c16:uniqueId val="{00000000-31C5-43C3-AD20-921A6E7B9243}"/>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AÑO'!$C$17:$C$24</c:f>
              <c:numCache>
                <c:formatCode>General</c:formatCode>
                <c:ptCount val="8"/>
                <c:pt idx="0">
                  <c:v>24</c:v>
                </c:pt>
                <c:pt idx="1">
                  <c:v>33</c:v>
                </c:pt>
                <c:pt idx="2">
                  <c:v>29</c:v>
                </c:pt>
                <c:pt idx="3">
                  <c:v>24</c:v>
                </c:pt>
                <c:pt idx="4">
                  <c:v>22</c:v>
                </c:pt>
                <c:pt idx="5">
                  <c:v>35</c:v>
                </c:pt>
                <c:pt idx="6">
                  <c:v>69</c:v>
                </c:pt>
                <c:pt idx="7">
                  <c:v>13</c:v>
                </c:pt>
              </c:numCache>
            </c:numRef>
          </c:val>
          <c:extLst>
            <c:ext xmlns:c16="http://schemas.microsoft.com/office/drawing/2014/chart" uri="{C3380CC4-5D6E-409C-BE32-E72D297353CC}">
              <c16:uniqueId val="{00000001-31C5-43C3-AD20-921A6E7B9243}"/>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AÑO'!$D$17:$D$24</c:f>
              <c:numCache>
                <c:formatCode>General</c:formatCode>
                <c:ptCount val="8"/>
                <c:pt idx="0">
                  <c:v>14</c:v>
                </c:pt>
                <c:pt idx="1">
                  <c:v>23</c:v>
                </c:pt>
                <c:pt idx="2">
                  <c:v>22</c:v>
                </c:pt>
                <c:pt idx="3">
                  <c:v>23</c:v>
                </c:pt>
                <c:pt idx="4">
                  <c:v>24</c:v>
                </c:pt>
                <c:pt idx="5">
                  <c:v>34</c:v>
                </c:pt>
                <c:pt idx="6">
                  <c:v>55</c:v>
                </c:pt>
                <c:pt idx="7">
                  <c:v>8</c:v>
                </c:pt>
              </c:numCache>
            </c:numRef>
          </c:val>
          <c:extLst>
            <c:ext xmlns:c16="http://schemas.microsoft.com/office/drawing/2014/chart" uri="{C3380CC4-5D6E-409C-BE32-E72D297353CC}">
              <c16:uniqueId val="{00000002-31C5-43C3-AD20-921A6E7B9243}"/>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AÑO'!$E$17:$E$24</c:f>
              <c:numCache>
                <c:formatCode>General</c:formatCode>
                <c:ptCount val="8"/>
                <c:pt idx="0">
                  <c:v>18</c:v>
                </c:pt>
                <c:pt idx="1">
                  <c:v>35</c:v>
                </c:pt>
                <c:pt idx="2">
                  <c:v>48</c:v>
                </c:pt>
                <c:pt idx="3">
                  <c:v>30</c:v>
                </c:pt>
                <c:pt idx="4">
                  <c:v>16</c:v>
                </c:pt>
                <c:pt idx="5">
                  <c:v>36</c:v>
                </c:pt>
                <c:pt idx="6">
                  <c:v>52</c:v>
                </c:pt>
                <c:pt idx="7">
                  <c:v>16</c:v>
                </c:pt>
              </c:numCache>
            </c:numRef>
          </c:val>
          <c:extLst>
            <c:ext xmlns:c16="http://schemas.microsoft.com/office/drawing/2014/chart" uri="{C3380CC4-5D6E-409C-BE32-E72D297353CC}">
              <c16:uniqueId val="{00000003-31C5-43C3-AD20-921A6E7B9243}"/>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AÑO'!$F$17:$F$24</c:f>
              <c:numCache>
                <c:formatCode>General</c:formatCode>
                <c:ptCount val="8"/>
                <c:pt idx="0">
                  <c:v>29</c:v>
                </c:pt>
                <c:pt idx="1">
                  <c:v>26</c:v>
                </c:pt>
                <c:pt idx="2">
                  <c:v>24</c:v>
                </c:pt>
                <c:pt idx="3">
                  <c:v>15</c:v>
                </c:pt>
                <c:pt idx="4">
                  <c:v>24</c:v>
                </c:pt>
                <c:pt idx="5">
                  <c:v>32</c:v>
                </c:pt>
                <c:pt idx="6">
                  <c:v>46</c:v>
                </c:pt>
                <c:pt idx="7">
                  <c:v>18</c:v>
                </c:pt>
              </c:numCache>
            </c:numRef>
          </c:val>
          <c:extLst>
            <c:ext xmlns:c16="http://schemas.microsoft.com/office/drawing/2014/chart" uri="{C3380CC4-5D6E-409C-BE32-E72D297353CC}">
              <c16:uniqueId val="{00000004-31C5-43C3-AD20-921A6E7B9243}"/>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es-CO"/>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a:solidFill>
                  <a:sysClr val="windowText" lastClr="000000"/>
                </a:solidFill>
              </a:rPr>
              <a:t>ESTADO</a:t>
            </a:r>
            <a:r>
              <a:rPr lang="es-CO" b="1" baseline="0">
                <a:solidFill>
                  <a:sysClr val="windowText" lastClr="000000"/>
                </a:solidFill>
              </a:rPr>
              <a:t> DE INFORMES DE INCUMPLIMIENTO POR CONCEPTO DE MULTAS - FEBRERO</a:t>
            </a:r>
            <a:endParaRPr lang="es-CO" b="1">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barChart>
        <c:barDir val="col"/>
        <c:grouping val="clustered"/>
        <c:varyColors val="0"/>
        <c:ser>
          <c:idx val="0"/>
          <c:order val="0"/>
          <c:tx>
            <c:strRef>
              <c:f>'Graf Mult'!$C$75</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17</c:v>
                </c:pt>
                <c:pt idx="1">
                  <c:v>1</c:v>
                </c:pt>
                <c:pt idx="2">
                  <c:v>5</c:v>
                </c:pt>
                <c:pt idx="3">
                  <c:v>2</c:v>
                </c:pt>
                <c:pt idx="4">
                  <c:v>22</c:v>
                </c:pt>
              </c:numCache>
            </c:numRef>
          </c:val>
          <c:extLst>
            <c:ext xmlns:c16="http://schemas.microsoft.com/office/drawing/2014/chart" uri="{C3380CC4-5D6E-409C-BE32-E72D297353CC}">
              <c16:uniqueId val="{00000000-51AA-4447-9876-E8C3E55BA413}"/>
            </c:ext>
          </c:extLst>
        </c:ser>
        <c:ser>
          <c:idx val="1"/>
          <c:order val="1"/>
          <c:tx>
            <c:strRef>
              <c:f>'Graf Mult'!$D$75</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51AA-4447-9876-E8C3E55BA413}"/>
            </c:ext>
          </c:extLst>
        </c:ser>
        <c:ser>
          <c:idx val="2"/>
          <c:order val="2"/>
          <c:tx>
            <c:strRef>
              <c:f>'Graf Mult'!$E$75</c:f>
              <c:strCache>
                <c:ptCount val="1"/>
                <c:pt idx="0">
                  <c:v>Recomendación Cese de Incumplimiento por la Inter</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51AA-4447-9876-E8C3E55BA413}"/>
            </c:ext>
          </c:extLst>
        </c:ser>
        <c:ser>
          <c:idx val="3"/>
          <c:order val="3"/>
          <c:tx>
            <c:strRef>
              <c:f>'Graf Mult'!$F$75</c:f>
              <c:strCache>
                <c:ptCount val="1"/>
                <c:pt idx="0">
                  <c:v>Desestimado por la Unidad</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51AA-4447-9876-E8C3E55BA413}"/>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ysClr val="windowText" lastClr="000000"/>
                </a:solidFill>
                <a:latin typeface="+mn-lt"/>
                <a:ea typeface="+mn-ea"/>
                <a:cs typeface="+mn-cs"/>
              </a:defRPr>
            </a:pPr>
            <a:endParaRPr lang="es-CO"/>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794267221451687E-2"/>
          <c:y val="3.8214742848941344E-2"/>
          <c:w val="0.95931576514100791"/>
          <c:h val="0.81586787507251324"/>
        </c:manualLayout>
      </c:layout>
      <c:barChart>
        <c:barDir val="col"/>
        <c:grouping val="clustered"/>
        <c:varyColors val="0"/>
        <c:ser>
          <c:idx val="0"/>
          <c:order val="0"/>
          <c:tx>
            <c:strRef>
              <c:f>Hoja5!$O$4</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Hoja5!$O$5:$O$12</c:f>
              <c:numCache>
                <c:formatCode>General</c:formatCode>
                <c:ptCount val="8"/>
                <c:pt idx="0">
                  <c:v>1</c:v>
                </c:pt>
                <c:pt idx="1">
                  <c:v>9</c:v>
                </c:pt>
                <c:pt idx="2">
                  <c:v>3</c:v>
                </c:pt>
                <c:pt idx="3">
                  <c:v>4</c:v>
                </c:pt>
                <c:pt idx="4">
                  <c:v>11</c:v>
                </c:pt>
                <c:pt idx="5">
                  <c:v>13</c:v>
                </c:pt>
                <c:pt idx="6">
                  <c:v>7</c:v>
                </c:pt>
                <c:pt idx="7">
                  <c:v>1</c:v>
                </c:pt>
              </c:numCache>
            </c:numRef>
          </c:val>
          <c:extLst>
            <c:ext xmlns:c16="http://schemas.microsoft.com/office/drawing/2014/chart" uri="{C3380CC4-5D6E-409C-BE32-E72D297353CC}">
              <c16:uniqueId val="{00000000-9AF2-4F32-9929-73DB70C8AEA8}"/>
            </c:ext>
          </c:extLst>
        </c:ser>
        <c:ser>
          <c:idx val="1"/>
          <c:order val="1"/>
          <c:tx>
            <c:strRef>
              <c:f>Hoja5!$P$4</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Hoja5!$P$5:$P$12</c:f>
              <c:numCache>
                <c:formatCode>General</c:formatCode>
                <c:ptCount val="8"/>
                <c:pt idx="4">
                  <c:v>1</c:v>
                </c:pt>
                <c:pt idx="7">
                  <c:v>1</c:v>
                </c:pt>
              </c:numCache>
            </c:numRef>
          </c:val>
          <c:extLst>
            <c:ext xmlns:c16="http://schemas.microsoft.com/office/drawing/2014/chart" uri="{C3380CC4-5D6E-409C-BE32-E72D297353CC}">
              <c16:uniqueId val="{00000001-9AF2-4F32-9929-73DB70C8AEA8}"/>
            </c:ext>
          </c:extLst>
        </c:ser>
        <c:ser>
          <c:idx val="2"/>
          <c:order val="2"/>
          <c:tx>
            <c:strRef>
              <c:f>Hoja5!$Q$4</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Hoja5!$Q$5:$Q$12</c:f>
              <c:numCache>
                <c:formatCode>General</c:formatCode>
                <c:ptCount val="8"/>
                <c:pt idx="4">
                  <c:v>2</c:v>
                </c:pt>
                <c:pt idx="6">
                  <c:v>2</c:v>
                </c:pt>
                <c:pt idx="7">
                  <c:v>1</c:v>
                </c:pt>
              </c:numCache>
            </c:numRef>
          </c:val>
          <c:extLst>
            <c:ext xmlns:c16="http://schemas.microsoft.com/office/drawing/2014/chart" uri="{C3380CC4-5D6E-409C-BE32-E72D297353CC}">
              <c16:uniqueId val="{00000002-9AF2-4F32-9929-73DB70C8AEA8}"/>
            </c:ext>
          </c:extLst>
        </c:ser>
        <c:ser>
          <c:idx val="3"/>
          <c:order val="3"/>
          <c:tx>
            <c:strRef>
              <c:f>Hoja5!$R$4</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Hoja5!$R$5:$R$12</c:f>
              <c:numCache>
                <c:formatCode>General</c:formatCode>
                <c:ptCount val="8"/>
                <c:pt idx="1">
                  <c:v>2</c:v>
                </c:pt>
                <c:pt idx="2">
                  <c:v>2</c:v>
                </c:pt>
                <c:pt idx="3">
                  <c:v>2</c:v>
                </c:pt>
                <c:pt idx="4">
                  <c:v>1</c:v>
                </c:pt>
                <c:pt idx="5">
                  <c:v>1</c:v>
                </c:pt>
                <c:pt idx="6">
                  <c:v>1</c:v>
                </c:pt>
              </c:numCache>
            </c:numRef>
          </c:val>
          <c:extLst>
            <c:ext xmlns:c16="http://schemas.microsoft.com/office/drawing/2014/chart" uri="{C3380CC4-5D6E-409C-BE32-E72D297353CC}">
              <c16:uniqueId val="{00000003-9AF2-4F32-9929-73DB70C8AEA8}"/>
            </c:ext>
          </c:extLst>
        </c:ser>
        <c:ser>
          <c:idx val="4"/>
          <c:order val="4"/>
          <c:tx>
            <c:strRef>
              <c:f>Hoja5!$S$4</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Hoja5!$S$5:$S$12</c:f>
              <c:numCache>
                <c:formatCode>General</c:formatCode>
                <c:ptCount val="8"/>
                <c:pt idx="1">
                  <c:v>1</c:v>
                </c:pt>
                <c:pt idx="3">
                  <c:v>4</c:v>
                </c:pt>
                <c:pt idx="4">
                  <c:v>3</c:v>
                </c:pt>
                <c:pt idx="5">
                  <c:v>6</c:v>
                </c:pt>
                <c:pt idx="6">
                  <c:v>10</c:v>
                </c:pt>
                <c:pt idx="7">
                  <c:v>2</c:v>
                </c:pt>
              </c:numCache>
            </c:numRef>
          </c:val>
          <c:extLst>
            <c:ext xmlns:c16="http://schemas.microsoft.com/office/drawing/2014/chart" uri="{C3380CC4-5D6E-409C-BE32-E72D297353CC}">
              <c16:uniqueId val="{00000004-9AF2-4F32-9929-73DB70C8AEA8}"/>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Hoja5!$T$4</c:f>
              <c:strCache>
                <c:ptCount val="1"/>
                <c:pt idx="0">
                  <c:v>Total general</c:v>
                </c:pt>
              </c:strCache>
            </c:strRef>
          </c:tx>
          <c:spPr>
            <a:ln w="0" cap="rnd">
              <a:solidFill>
                <a:sysClr val="windowText" lastClr="000000">
                  <a:lumMod val="25000"/>
                  <a:lumOff val="75000"/>
                  <a:alpha val="0"/>
                </a:sysClr>
              </a:solidFill>
              <a:round/>
            </a:ln>
            <a:effectLst/>
          </c:spPr>
          <c:marker>
            <c:symbol val="none"/>
          </c:marker>
          <c:dLbls>
            <c:dLbl>
              <c:idx val="0"/>
              <c:layout>
                <c:manualLayout>
                  <c:x val="-1.8492834026814616E-2"/>
                  <c:y val="-0.281868637195188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AF2-4F32-9929-73DB70C8AEA8}"/>
                </c:ext>
              </c:extLst>
            </c:dLbl>
            <c:dLbl>
              <c:idx val="7"/>
              <c:layout>
                <c:manualLayout>
                  <c:x val="-1.6643550624133148E-2"/>
                  <c:y val="-0.1995249903741224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AF2-4F32-9929-73DB70C8AEA8}"/>
                </c:ext>
              </c:extLst>
            </c:dLbl>
            <c:spPr>
              <a:solidFill>
                <a:schemeClr val="accent1">
                  <a:lumMod val="40000"/>
                  <a:lumOff val="60000"/>
                </a:schemeClr>
              </a:solidFill>
              <a:ln>
                <a:solidFill>
                  <a:schemeClr val="tx2">
                    <a:lumMod val="60000"/>
                    <a:lumOff val="40000"/>
                  </a:schemeClr>
                </a:solid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Hoja5!$T$5:$T$12</c:f>
              <c:numCache>
                <c:formatCode>General</c:formatCode>
                <c:ptCount val="8"/>
                <c:pt idx="0">
                  <c:v>1</c:v>
                </c:pt>
                <c:pt idx="1">
                  <c:v>12</c:v>
                </c:pt>
                <c:pt idx="2">
                  <c:v>5</c:v>
                </c:pt>
                <c:pt idx="3">
                  <c:v>10</c:v>
                </c:pt>
                <c:pt idx="4">
                  <c:v>18</c:v>
                </c:pt>
                <c:pt idx="5">
                  <c:v>20</c:v>
                </c:pt>
                <c:pt idx="6">
                  <c:v>20</c:v>
                </c:pt>
                <c:pt idx="7">
                  <c:v>5</c:v>
                </c:pt>
              </c:numCache>
            </c:numRef>
          </c:val>
          <c:smooth val="0"/>
          <c:extLst>
            <c:ext xmlns:c16="http://schemas.microsoft.com/office/drawing/2014/chart" uri="{C3380CC4-5D6E-409C-BE32-E72D297353CC}">
              <c16:uniqueId val="{00000007-9AF2-4F32-9929-73DB70C8AEA8}"/>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layout>
        <c:manualLayout>
          <c:xMode val="edge"/>
          <c:yMode val="edge"/>
          <c:x val="0.11691534753489985"/>
          <c:y val="0.9275530520515588"/>
          <c:w val="0.81822368751875063"/>
          <c:h val="5.3444567912810499E-2"/>
        </c:manualLayout>
      </c:layout>
      <c:overlay val="0"/>
      <c:spPr>
        <a:noFill/>
        <a:ln>
          <a:noFill/>
        </a:ln>
        <a:effectLst/>
      </c:spPr>
      <c:txPr>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a:solidFill>
                  <a:sysClr val="windowText" lastClr="000000"/>
                </a:solidFill>
              </a:rPr>
              <a:t>PENAL</a:t>
            </a:r>
            <a:r>
              <a:rPr lang="es-CO" b="1" baseline="0">
                <a:solidFill>
                  <a:sysClr val="windowText" lastClr="000000"/>
                </a:solidFill>
              </a:rPr>
              <a:t> PECUNIARIA FEBRERO 2025</a:t>
            </a:r>
            <a:endParaRPr lang="es-CO" b="1">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PP'!$B$14:$B$18</c:f>
              <c:numCache>
                <c:formatCode>General</c:formatCode>
                <c:ptCount val="5"/>
                <c:pt idx="0">
                  <c:v>36</c:v>
                </c:pt>
                <c:pt idx="1">
                  <c:v>15</c:v>
                </c:pt>
                <c:pt idx="2">
                  <c:v>16</c:v>
                </c:pt>
                <c:pt idx="3">
                  <c:v>26</c:v>
                </c:pt>
                <c:pt idx="4">
                  <c:v>23</c:v>
                </c:pt>
              </c:numCache>
            </c:numRef>
          </c:val>
          <c:extLst>
            <c:ext xmlns:c16="http://schemas.microsoft.com/office/drawing/2014/chart" uri="{C3380CC4-5D6E-409C-BE32-E72D297353CC}">
              <c16:uniqueId val="{00000000-7FDD-49C3-8B72-A529BC9E09CA}"/>
            </c:ext>
          </c:extLst>
        </c:ser>
        <c:ser>
          <c:idx val="1"/>
          <c:order val="1"/>
          <c:tx>
            <c:strRef>
              <c:f>'Graf PP'!$C$13</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4</c:v>
                </c:pt>
                <c:pt idx="2">
                  <c:v>14</c:v>
                </c:pt>
              </c:numCache>
            </c:numRef>
          </c:val>
          <c:extLst>
            <c:ext xmlns:c16="http://schemas.microsoft.com/office/drawing/2014/chart" uri="{C3380CC4-5D6E-409C-BE32-E72D297353CC}">
              <c16:uniqueId val="{00000001-7FDD-49C3-8B72-A529BC9E09CA}"/>
            </c:ext>
          </c:extLst>
        </c:ser>
        <c:ser>
          <c:idx val="2"/>
          <c:order val="2"/>
          <c:tx>
            <c:strRef>
              <c:f>'Graf PP'!$D$13</c:f>
              <c:strCache>
                <c:ptCount val="1"/>
                <c:pt idx="0">
                  <c:v>Desestimado por la Unidad</c:v>
                </c:pt>
              </c:strCache>
            </c:strRef>
          </c:tx>
          <c:spPr>
            <a:solidFill>
              <a:schemeClr val="accent3"/>
            </a:solidFill>
            <a:ln>
              <a:noFill/>
            </a:ln>
            <a:effectLst/>
            <a:scene3d>
              <a:camera prst="orthographicFront"/>
              <a:lightRig rig="threePt" dir="t"/>
            </a:scene3d>
            <a:sp3d>
              <a:bevelT prst="angle"/>
              <a:bevelB prst="angle"/>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PP'!$D$14:$D$18</c:f>
              <c:numCache>
                <c:formatCode>General</c:formatCode>
                <c:ptCount val="5"/>
                <c:pt idx="0">
                  <c:v>4</c:v>
                </c:pt>
                <c:pt idx="2">
                  <c:v>2</c:v>
                </c:pt>
              </c:numCache>
            </c:numRef>
          </c:val>
          <c:extLst>
            <c:ext xmlns:c16="http://schemas.microsoft.com/office/drawing/2014/chart" uri="{C3380CC4-5D6E-409C-BE32-E72D297353CC}">
              <c16:uniqueId val="{00000002-7FDD-49C3-8B72-A529BC9E09CA}"/>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ysClr val="windowText" lastClr="000000"/>
                </a:solidFill>
                <a:latin typeface="+mn-lt"/>
                <a:ea typeface="+mn-ea"/>
                <a:cs typeface="+mn-cs"/>
              </a:defRPr>
            </a:pPr>
            <a:endParaRPr lang="es-CO"/>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ysClr val="windowText" lastClr="000000"/>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febrero de 2025</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2654783.48261494</c:v>
                </c:pt>
                <c:pt idx="1">
                  <c:v>2315501.4466111599</c:v>
                </c:pt>
                <c:pt idx="2">
                  <c:v>1376821.4572630504</c:v>
                </c:pt>
                <c:pt idx="3">
                  <c:v>1212679.7465281698</c:v>
                </c:pt>
                <c:pt idx="4">
                  <c:v>1225666.4726740902</c:v>
                </c:pt>
              </c:numCache>
            </c:numRef>
          </c:val>
          <c:extLst>
            <c:ext xmlns:c16="http://schemas.microsoft.com/office/drawing/2014/chart" uri="{C3380CC4-5D6E-409C-BE32-E72D297353CC}">
              <c16:uniqueId val="{00000000-AE10-49B7-AB1A-CD1BF238ABCA}"/>
            </c:ext>
          </c:extLst>
        </c:ser>
        <c:ser>
          <c:idx val="1"/>
          <c:order val="1"/>
          <c:tx>
            <c:strRef>
              <c:f>Grafica1!$E$29</c:f>
              <c:strCache>
                <c:ptCount val="1"/>
                <c:pt idx="0">
                  <c:v>vr. total recaudo a febrero de 2025</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1485978.438485</c:v>
                </c:pt>
                <c:pt idx="1">
                  <c:v>1462810.1401450001</c:v>
                </c:pt>
                <c:pt idx="2">
                  <c:v>1039142.874368</c:v>
                </c:pt>
                <c:pt idx="3">
                  <c:v>794501.63003300002</c:v>
                </c:pt>
                <c:pt idx="4">
                  <c:v>912359.27861799998</c:v>
                </c:pt>
              </c:numCache>
            </c:numRef>
          </c:val>
          <c:extLst>
            <c:ext xmlns:c16="http://schemas.microsoft.com/office/drawing/2014/chart" uri="{C3380CC4-5D6E-409C-BE32-E72D297353CC}">
              <c16:uniqueId val="{00000001-AE10-49B7-AB1A-CD1BF238ABCA}"/>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0.55973620757249987</c:v>
                </c:pt>
                <c:pt idx="1">
                  <c:v>0.63174658875117018</c:v>
                </c:pt>
                <c:pt idx="2">
                  <c:v>0.75474047044101611</c:v>
                </c:pt>
                <c:pt idx="3">
                  <c:v>0.65516195212100392</c:v>
                </c:pt>
                <c:pt idx="4">
                  <c:v>0.74437809873959093</c:v>
                </c:pt>
              </c:numCache>
            </c:numRef>
          </c:val>
          <c:extLst>
            <c:ext xmlns:c16="http://schemas.microsoft.com/office/drawing/2014/chart" uri="{C3380CC4-5D6E-409C-BE32-E72D297353CC}">
              <c16:uniqueId val="{00000002-AE10-49B7-AB1A-CD1BF238ABCA}"/>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CO"/>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0480349344978166E-2"/>
          <c:y val="0.11746637925359052"/>
          <c:w val="0.97438136826783117"/>
          <c:h val="0.73661628957831671"/>
        </c:manualLayout>
      </c:layout>
      <c:barChart>
        <c:barDir val="col"/>
        <c:grouping val="clustered"/>
        <c:varyColors val="0"/>
        <c:ser>
          <c:idx val="0"/>
          <c:order val="0"/>
          <c:tx>
            <c:strRef>
              <c:f>Hoja5!$M$21</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Hoja5!$M$22:$M$26</c:f>
              <c:numCache>
                <c:formatCode>General</c:formatCode>
                <c:ptCount val="5"/>
                <c:pt idx="0">
                  <c:v>7</c:v>
                </c:pt>
                <c:pt idx="1">
                  <c:v>14</c:v>
                </c:pt>
                <c:pt idx="2">
                  <c:v>7</c:v>
                </c:pt>
                <c:pt idx="3">
                  <c:v>14</c:v>
                </c:pt>
                <c:pt idx="4">
                  <c:v>2</c:v>
                </c:pt>
              </c:numCache>
            </c:numRef>
          </c:val>
          <c:extLst>
            <c:ext xmlns:c16="http://schemas.microsoft.com/office/drawing/2014/chart" uri="{C3380CC4-5D6E-409C-BE32-E72D297353CC}">
              <c16:uniqueId val="{00000000-DDE6-485B-8E50-2DB17CFA44E0}"/>
            </c:ext>
          </c:extLst>
        </c:ser>
        <c:ser>
          <c:idx val="1"/>
          <c:order val="1"/>
          <c:tx>
            <c:strRef>
              <c:f>Hoja5!$N$21</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Hoja5!$N$22:$N$26</c:f>
              <c:numCache>
                <c:formatCode>General</c:formatCode>
                <c:ptCount val="5"/>
                <c:pt idx="1">
                  <c:v>1</c:v>
                </c:pt>
                <c:pt idx="2">
                  <c:v>1</c:v>
                </c:pt>
                <c:pt idx="3">
                  <c:v>9</c:v>
                </c:pt>
                <c:pt idx="4">
                  <c:v>4</c:v>
                </c:pt>
              </c:numCache>
            </c:numRef>
          </c:val>
          <c:extLst>
            <c:ext xmlns:c16="http://schemas.microsoft.com/office/drawing/2014/chart" uri="{C3380CC4-5D6E-409C-BE32-E72D297353CC}">
              <c16:uniqueId val="{00000001-DDE6-485B-8E50-2DB17CFA44E0}"/>
            </c:ext>
          </c:extLst>
        </c:ser>
        <c:ser>
          <c:idx val="2"/>
          <c:order val="2"/>
          <c:tx>
            <c:strRef>
              <c:f>Hoja5!$O$21</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Hoja5!$O$22:$O$26</c:f>
              <c:numCache>
                <c:formatCode>General</c:formatCode>
                <c:ptCount val="5"/>
                <c:pt idx="0">
                  <c:v>3</c:v>
                </c:pt>
                <c:pt idx="1">
                  <c:v>9</c:v>
                </c:pt>
                <c:pt idx="2">
                  <c:v>12</c:v>
                </c:pt>
                <c:pt idx="3">
                  <c:v>7</c:v>
                </c:pt>
                <c:pt idx="4">
                  <c:v>1</c:v>
                </c:pt>
              </c:numCache>
            </c:numRef>
          </c:val>
          <c:extLst>
            <c:ext xmlns:c16="http://schemas.microsoft.com/office/drawing/2014/chart" uri="{C3380CC4-5D6E-409C-BE32-E72D297353CC}">
              <c16:uniqueId val="{00000002-DDE6-485B-8E50-2DB17CFA44E0}"/>
            </c:ext>
          </c:extLst>
        </c:ser>
        <c:ser>
          <c:idx val="3"/>
          <c:order val="3"/>
          <c:tx>
            <c:strRef>
              <c:f>Hoja5!$P$21</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Hoja5!$P$22:$P$26</c:f>
              <c:numCache>
                <c:formatCode>General</c:formatCode>
                <c:ptCount val="5"/>
                <c:pt idx="0">
                  <c:v>1</c:v>
                </c:pt>
                <c:pt idx="1">
                  <c:v>3</c:v>
                </c:pt>
                <c:pt idx="2">
                  <c:v>10</c:v>
                </c:pt>
                <c:pt idx="3">
                  <c:v>10</c:v>
                </c:pt>
                <c:pt idx="4">
                  <c:v>2</c:v>
                </c:pt>
              </c:numCache>
            </c:numRef>
          </c:val>
          <c:extLst>
            <c:ext xmlns:c16="http://schemas.microsoft.com/office/drawing/2014/chart" uri="{C3380CC4-5D6E-409C-BE32-E72D297353CC}">
              <c16:uniqueId val="{00000003-DDE6-485B-8E50-2DB17CFA44E0}"/>
            </c:ext>
          </c:extLst>
        </c:ser>
        <c:ser>
          <c:idx val="4"/>
          <c:order val="4"/>
          <c:tx>
            <c:strRef>
              <c:f>Hoja5!$Q$21</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Hoja5!$Q$22:$Q$26</c:f>
              <c:numCache>
                <c:formatCode>General</c:formatCode>
                <c:ptCount val="5"/>
                <c:pt idx="1">
                  <c:v>7</c:v>
                </c:pt>
                <c:pt idx="2">
                  <c:v>9</c:v>
                </c:pt>
                <c:pt idx="3">
                  <c:v>7</c:v>
                </c:pt>
              </c:numCache>
            </c:numRef>
          </c:val>
          <c:extLst>
            <c:ext xmlns:c16="http://schemas.microsoft.com/office/drawing/2014/chart" uri="{C3380CC4-5D6E-409C-BE32-E72D297353CC}">
              <c16:uniqueId val="{00000004-DDE6-485B-8E50-2DB17CFA44E0}"/>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Hoja5!$R$21</c:f>
              <c:strCache>
                <c:ptCount val="1"/>
                <c:pt idx="0">
                  <c:v>Total general</c:v>
                </c:pt>
              </c:strCache>
            </c:strRef>
          </c:tx>
          <c:spPr>
            <a:ln w="28575" cap="rnd">
              <a:solidFill>
                <a:schemeClr val="tx2">
                  <a:lumMod val="60000"/>
                  <a:lumOff val="40000"/>
                  <a:alpha val="0"/>
                </a:schemeClr>
              </a:solidFill>
              <a:round/>
            </a:ln>
            <a:effectLst/>
          </c:spPr>
          <c:marker>
            <c:symbol val="none"/>
          </c:marker>
          <c:dLbls>
            <c:dLbl>
              <c:idx val="4"/>
              <c:layout>
                <c:manualLayout>
                  <c:x val="-1.2553129548762736E-2"/>
                  <c:y val="-0.140910627966316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DE6-485B-8E50-2DB17CFA44E0}"/>
                </c:ext>
              </c:extLst>
            </c:dLbl>
            <c:spPr>
              <a:solidFill>
                <a:schemeClr val="accent1">
                  <a:lumMod val="40000"/>
                  <a:lumOff val="60000"/>
                </a:schemeClr>
              </a:solid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es-C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Hoja5!$R$22:$R$26</c:f>
              <c:numCache>
                <c:formatCode>General</c:formatCode>
                <c:ptCount val="5"/>
                <c:pt idx="0">
                  <c:v>11</c:v>
                </c:pt>
                <c:pt idx="1">
                  <c:v>34</c:v>
                </c:pt>
                <c:pt idx="2">
                  <c:v>39</c:v>
                </c:pt>
                <c:pt idx="3">
                  <c:v>47</c:v>
                </c:pt>
                <c:pt idx="4">
                  <c:v>9</c:v>
                </c:pt>
              </c:numCache>
            </c:numRef>
          </c:val>
          <c:smooth val="0"/>
          <c:extLst>
            <c:ext xmlns:c16="http://schemas.microsoft.com/office/drawing/2014/chart" uri="{C3380CC4-5D6E-409C-BE32-E72D297353CC}">
              <c16:uniqueId val="{00000006-DDE6-485B-8E50-2DB17CFA44E0}"/>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layout>
        <c:manualLayout>
          <c:xMode val="edge"/>
          <c:yMode val="edge"/>
          <c:x val="7.6440899036092108E-2"/>
          <c:y val="0.9275530520515588"/>
          <c:w val="0.87273674196838935"/>
          <c:h val="5.3444567912810499E-2"/>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D6A1-4717-B951-A060DE0A0032}"/>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D6A1-4717-B951-A060DE0A0032}"/>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D6A1-4717-B951-A060DE0A0032}"/>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D6A1-4717-B951-A060DE0A0032}"/>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D6A1-4717-B951-A060DE0A0032}"/>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D6A1-4717-B951-A060DE0A0032}"/>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476433.77426126006</c:v>
                </c:pt>
                <c:pt idx="1">
                  <c:v>477238.90928694</c:v>
                </c:pt>
                <c:pt idx="2">
                  <c:v>290141.00450378004</c:v>
                </c:pt>
                <c:pt idx="3">
                  <c:v>253876.57174411998</c:v>
                </c:pt>
                <c:pt idx="4">
                  <c:v>242493.48364612</c:v>
                </c:pt>
              </c:numCache>
            </c:numRef>
          </c:val>
          <c:extLst>
            <c:ext xmlns:c16="http://schemas.microsoft.com/office/drawing/2014/chart" uri="{C3380CC4-5D6E-409C-BE32-E72D297353CC}">
              <c16:uniqueId val="{00000006-D6A1-4717-B951-A060DE0A0032}"/>
            </c:ext>
          </c:extLst>
        </c:ser>
        <c:ser>
          <c:idx val="7"/>
          <c:order val="7"/>
          <c:tx>
            <c:strRef>
              <c:f>Grafica2!$R$13</c:f>
              <c:strCache>
                <c:ptCount val="1"/>
                <c:pt idx="0">
                  <c:v> 2.025 </c:v>
                </c:pt>
              </c:strCache>
            </c:strRef>
          </c:tx>
          <c:spPr>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Grafica2!$R$14:$R$18</c:f>
              <c:numCache>
                <c:formatCode>_(* #,##0_);_(* \(#,##0\);_(* "-"_);_(@_)</c:formatCode>
                <c:ptCount val="5"/>
                <c:pt idx="0">
                  <c:v>81953.31739489999</c:v>
                </c:pt>
                <c:pt idx="1">
                  <c:v>92921.160110979996</c:v>
                </c:pt>
                <c:pt idx="2">
                  <c:v>52993.223135979999</c:v>
                </c:pt>
                <c:pt idx="3">
                  <c:v>49458.629960000006</c:v>
                </c:pt>
                <c:pt idx="4">
                  <c:v>43012.904588000005</c:v>
                </c:pt>
              </c:numCache>
            </c:numRef>
          </c:val>
          <c:extLst>
            <c:ext xmlns:c16="http://schemas.microsoft.com/office/drawing/2014/chart" uri="{C3380CC4-5D6E-409C-BE32-E72D297353CC}">
              <c16:uniqueId val="{00000007-D6A1-4717-B951-A060DE0A0032}"/>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vert="horz"/>
          <a:lstStyle/>
          <a:p>
            <a:pPr>
              <a:defRPr/>
            </a:pPr>
            <a:endParaRPr lang="es-CO"/>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febrero 2025 final.xlsx]Grafica3b (2)!TablaDinámica1</c:name>
    <c:fmtId val="231"/>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sep-24</c:v>
                  </c:pt>
                  <c:pt idx="1">
                    <c:v>oct-24</c:v>
                  </c:pt>
                  <c:pt idx="2">
                    <c:v>nov-24</c:v>
                  </c:pt>
                  <c:pt idx="3">
                    <c:v>dic-24</c:v>
                  </c:pt>
                  <c:pt idx="4">
                    <c:v>ene-25</c:v>
                  </c:pt>
                  <c:pt idx="5">
                    <c:v>feb-25</c:v>
                  </c:pt>
                  <c:pt idx="6">
                    <c:v>sep-24</c:v>
                  </c:pt>
                  <c:pt idx="7">
                    <c:v>oct-24</c:v>
                  </c:pt>
                  <c:pt idx="8">
                    <c:v>nov-24</c:v>
                  </c:pt>
                  <c:pt idx="9">
                    <c:v>dic-24</c:v>
                  </c:pt>
                  <c:pt idx="10">
                    <c:v>ene-25</c:v>
                  </c:pt>
                  <c:pt idx="11">
                    <c:v>feb-25</c:v>
                  </c:pt>
                  <c:pt idx="12">
                    <c:v>sep-24</c:v>
                  </c:pt>
                  <c:pt idx="13">
                    <c:v>oct-24</c:v>
                  </c:pt>
                  <c:pt idx="14">
                    <c:v>nov-24</c:v>
                  </c:pt>
                  <c:pt idx="15">
                    <c:v>dic-24</c:v>
                  </c:pt>
                  <c:pt idx="16">
                    <c:v>ene-25</c:v>
                  </c:pt>
                  <c:pt idx="17">
                    <c:v>feb-25</c:v>
                  </c:pt>
                  <c:pt idx="18">
                    <c:v>sep-24</c:v>
                  </c:pt>
                  <c:pt idx="19">
                    <c:v>oct-24</c:v>
                  </c:pt>
                  <c:pt idx="20">
                    <c:v>nov-24</c:v>
                  </c:pt>
                  <c:pt idx="21">
                    <c:v>dic-24</c:v>
                  </c:pt>
                  <c:pt idx="22">
                    <c:v>ene-25</c:v>
                  </c:pt>
                  <c:pt idx="23">
                    <c:v>feb-25</c:v>
                  </c:pt>
                  <c:pt idx="24">
                    <c:v>sep-24</c:v>
                  </c:pt>
                  <c:pt idx="25">
                    <c:v>oct-24</c:v>
                  </c:pt>
                  <c:pt idx="26">
                    <c:v>nov-24</c:v>
                  </c:pt>
                  <c:pt idx="27">
                    <c:v>dic-24</c:v>
                  </c:pt>
                  <c:pt idx="28">
                    <c:v>ene-25</c:v>
                  </c:pt>
                  <c:pt idx="29">
                    <c:v>feb-25</c:v>
                  </c:pt>
                </c:lvl>
                <c:lvl>
                  <c:pt idx="0">
                    <c:v>ASE1</c:v>
                  </c:pt>
                  <c:pt idx="6">
                    <c:v>ASE2</c:v>
                  </c:pt>
                  <c:pt idx="12">
                    <c:v>ASE3</c:v>
                  </c:pt>
                  <c:pt idx="18">
                    <c:v>ASE4</c:v>
                  </c:pt>
                  <c:pt idx="24">
                    <c:v>ASE5</c:v>
                  </c:pt>
                </c:lvl>
              </c:multiLvlStrCache>
            </c:multiLvlStrRef>
          </c:cat>
          <c:val>
            <c:numRef>
              <c:f>'Grafica3b (2)'!$B$4:$B$44</c:f>
              <c:numCache>
                <c:formatCode>"$"\ #,##0</c:formatCode>
                <c:ptCount val="30"/>
                <c:pt idx="0">
                  <c:v>41489.381569999998</c:v>
                </c:pt>
                <c:pt idx="1">
                  <c:v>34675.950559999997</c:v>
                </c:pt>
                <c:pt idx="2">
                  <c:v>46611.376439</c:v>
                </c:pt>
                <c:pt idx="3">
                  <c:v>31168.447104999999</c:v>
                </c:pt>
                <c:pt idx="4">
                  <c:v>41434.104961999998</c:v>
                </c:pt>
                <c:pt idx="5">
                  <c:v>40519.2124329</c:v>
                </c:pt>
                <c:pt idx="6">
                  <c:v>53504.695711</c:v>
                </c:pt>
                <c:pt idx="7">
                  <c:v>32295.258810769999</c:v>
                </c:pt>
                <c:pt idx="8">
                  <c:v>49324.051649000001</c:v>
                </c:pt>
                <c:pt idx="9">
                  <c:v>29641.35201604</c:v>
                </c:pt>
                <c:pt idx="10">
                  <c:v>52829.165233</c:v>
                </c:pt>
                <c:pt idx="11">
                  <c:v>40091.994877979996</c:v>
                </c:pt>
                <c:pt idx="12">
                  <c:v>25448.41492757</c:v>
                </c:pt>
                <c:pt idx="13">
                  <c:v>23521.51077153</c:v>
                </c:pt>
                <c:pt idx="14">
                  <c:v>26433.822722010002</c:v>
                </c:pt>
                <c:pt idx="15">
                  <c:v>24312.71029684</c:v>
                </c:pt>
                <c:pt idx="16">
                  <c:v>26776.716300249998</c:v>
                </c:pt>
                <c:pt idx="17">
                  <c:v>26216.506835730001</c:v>
                </c:pt>
                <c:pt idx="18">
                  <c:v>23014.57991</c:v>
                </c:pt>
                <c:pt idx="19">
                  <c:v>23156.386743999999</c:v>
                </c:pt>
                <c:pt idx="20">
                  <c:v>19755.34707</c:v>
                </c:pt>
                <c:pt idx="21">
                  <c:v>20358.649299119999</c:v>
                </c:pt>
                <c:pt idx="22">
                  <c:v>22829.649116000001</c:v>
                </c:pt>
                <c:pt idx="23">
                  <c:v>26628.980844000002</c:v>
                </c:pt>
                <c:pt idx="24">
                  <c:v>20760.067657619998</c:v>
                </c:pt>
                <c:pt idx="25">
                  <c:v>20932.973661</c:v>
                </c:pt>
                <c:pt idx="26">
                  <c:v>21532.766344</c:v>
                </c:pt>
                <c:pt idx="27">
                  <c:v>20382.149314499999</c:v>
                </c:pt>
                <c:pt idx="28">
                  <c:v>20907.589940000002</c:v>
                </c:pt>
                <c:pt idx="29">
                  <c:v>22105.314648</c:v>
                </c:pt>
              </c:numCache>
            </c:numRef>
          </c:val>
          <c:extLst>
            <c:ext xmlns:c16="http://schemas.microsoft.com/office/drawing/2014/chart" uri="{C3380CC4-5D6E-409C-BE32-E72D297353CC}">
              <c16:uniqueId val="{00000000-0FF3-4347-9B34-B1069613625B}"/>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sep-24</c:v>
                  </c:pt>
                  <c:pt idx="1">
                    <c:v>oct-24</c:v>
                  </c:pt>
                  <c:pt idx="2">
                    <c:v>nov-24</c:v>
                  </c:pt>
                  <c:pt idx="3">
                    <c:v>dic-24</c:v>
                  </c:pt>
                  <c:pt idx="4">
                    <c:v>ene-25</c:v>
                  </c:pt>
                  <c:pt idx="5">
                    <c:v>feb-25</c:v>
                  </c:pt>
                  <c:pt idx="6">
                    <c:v>sep-24</c:v>
                  </c:pt>
                  <c:pt idx="7">
                    <c:v>oct-24</c:v>
                  </c:pt>
                  <c:pt idx="8">
                    <c:v>nov-24</c:v>
                  </c:pt>
                  <c:pt idx="9">
                    <c:v>dic-24</c:v>
                  </c:pt>
                  <c:pt idx="10">
                    <c:v>ene-25</c:v>
                  </c:pt>
                  <c:pt idx="11">
                    <c:v>feb-25</c:v>
                  </c:pt>
                  <c:pt idx="12">
                    <c:v>sep-24</c:v>
                  </c:pt>
                  <c:pt idx="13">
                    <c:v>oct-24</c:v>
                  </c:pt>
                  <c:pt idx="14">
                    <c:v>nov-24</c:v>
                  </c:pt>
                  <c:pt idx="15">
                    <c:v>dic-24</c:v>
                  </c:pt>
                  <c:pt idx="16">
                    <c:v>ene-25</c:v>
                  </c:pt>
                  <c:pt idx="17">
                    <c:v>feb-25</c:v>
                  </c:pt>
                  <c:pt idx="18">
                    <c:v>sep-24</c:v>
                  </c:pt>
                  <c:pt idx="19">
                    <c:v>oct-24</c:v>
                  </c:pt>
                  <c:pt idx="20">
                    <c:v>nov-24</c:v>
                  </c:pt>
                  <c:pt idx="21">
                    <c:v>dic-24</c:v>
                  </c:pt>
                  <c:pt idx="22">
                    <c:v>ene-25</c:v>
                  </c:pt>
                  <c:pt idx="23">
                    <c:v>feb-25</c:v>
                  </c:pt>
                  <c:pt idx="24">
                    <c:v>sep-24</c:v>
                  </c:pt>
                  <c:pt idx="25">
                    <c:v>oct-24</c:v>
                  </c:pt>
                  <c:pt idx="26">
                    <c:v>nov-24</c:v>
                  </c:pt>
                  <c:pt idx="27">
                    <c:v>dic-24</c:v>
                  </c:pt>
                  <c:pt idx="28">
                    <c:v>ene-25</c:v>
                  </c:pt>
                  <c:pt idx="29">
                    <c:v>feb-25</c:v>
                  </c:pt>
                </c:lvl>
                <c:lvl>
                  <c:pt idx="0">
                    <c:v>ASE1</c:v>
                  </c:pt>
                  <c:pt idx="6">
                    <c:v>ASE2</c:v>
                  </c:pt>
                  <c:pt idx="12">
                    <c:v>ASE3</c:v>
                  </c:pt>
                  <c:pt idx="18">
                    <c:v>ASE4</c:v>
                  </c:pt>
                  <c:pt idx="24">
                    <c:v>ASE5</c:v>
                  </c:pt>
                </c:lvl>
              </c:multiLvlStrCache>
            </c:multiLvlStrRef>
          </c:cat>
          <c:val>
            <c:numRef>
              <c:f>'Grafica3b (2)'!$C$4:$C$44</c:f>
              <c:numCache>
                <c:formatCode>"$"\ #,##0</c:formatCode>
                <c:ptCount val="30"/>
                <c:pt idx="0">
                  <c:v>26595.852035</c:v>
                </c:pt>
                <c:pt idx="1">
                  <c:v>25621.985540999998</c:v>
                </c:pt>
                <c:pt idx="2">
                  <c:v>23802.176181999999</c:v>
                </c:pt>
                <c:pt idx="3">
                  <c:v>25397.920160999998</c:v>
                </c:pt>
                <c:pt idx="4">
                  <c:v>26630.108906000001</c:v>
                </c:pt>
                <c:pt idx="5">
                  <c:v>25939.999062999999</c:v>
                </c:pt>
                <c:pt idx="6">
                  <c:v>25677.087932999999</c:v>
                </c:pt>
                <c:pt idx="7">
                  <c:v>29139.202072</c:v>
                </c:pt>
                <c:pt idx="8">
                  <c:v>19766.740361</c:v>
                </c:pt>
                <c:pt idx="9">
                  <c:v>31756.010118999999</c:v>
                </c:pt>
                <c:pt idx="10">
                  <c:v>23706.382988000001</c:v>
                </c:pt>
                <c:pt idx="11">
                  <c:v>29923.063462999999</c:v>
                </c:pt>
                <c:pt idx="12">
                  <c:v>19412.791808999998</c:v>
                </c:pt>
                <c:pt idx="13">
                  <c:v>19095.386052999998</c:v>
                </c:pt>
                <c:pt idx="14">
                  <c:v>17624.924379</c:v>
                </c:pt>
                <c:pt idx="15">
                  <c:v>18621.283334</c:v>
                </c:pt>
                <c:pt idx="16">
                  <c:v>18550.435982999999</c:v>
                </c:pt>
                <c:pt idx="17">
                  <c:v>18381.193016000001</c:v>
                </c:pt>
                <c:pt idx="18">
                  <c:v>15554.647417</c:v>
                </c:pt>
                <c:pt idx="19">
                  <c:v>13979.300284000001</c:v>
                </c:pt>
                <c:pt idx="20">
                  <c:v>12303.62291</c:v>
                </c:pt>
                <c:pt idx="21">
                  <c:v>15381.49099</c:v>
                </c:pt>
                <c:pt idx="22">
                  <c:v>14691.412329000001</c:v>
                </c:pt>
                <c:pt idx="23">
                  <c:v>13515.821145</c:v>
                </c:pt>
                <c:pt idx="24">
                  <c:v>16728.591084</c:v>
                </c:pt>
                <c:pt idx="25">
                  <c:v>16426.719883000002</c:v>
                </c:pt>
                <c:pt idx="26">
                  <c:v>15.648980999999999</c:v>
                </c:pt>
                <c:pt idx="27">
                  <c:v>15988.936749</c:v>
                </c:pt>
                <c:pt idx="28">
                  <c:v>16064.781461999995</c:v>
                </c:pt>
                <c:pt idx="29">
                  <c:v>15642.743715000001</c:v>
                </c:pt>
              </c:numCache>
            </c:numRef>
          </c:val>
          <c:extLst>
            <c:ext xmlns:c16="http://schemas.microsoft.com/office/drawing/2014/chart" uri="{C3380CC4-5D6E-409C-BE32-E72D297353CC}">
              <c16:uniqueId val="{00000001-0FF3-4347-9B34-B1069613625B}"/>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febrero 2025 final.xlsx]Grafica4!TablaDinámica4</c:name>
    <c:fmtId val="56"/>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marker>
          <c:symbol val="none"/>
        </c:marker>
        <c:dLbl>
          <c:idx val="0"/>
          <c:delete val="1"/>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5"/>
        <c:marker>
          <c:symbol val="none"/>
        </c:marker>
        <c:dLbl>
          <c:idx val="0"/>
          <c:delete val="1"/>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21"/>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2"/>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23"/>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1F5D-44F4-893B-9CD16FBE38B5}"/>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1F5D-44F4-893B-9CD16FBE38B5}"/>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1F5D-44F4-893B-9CD16FBE38B5}"/>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1F5D-44F4-893B-9CD16FBE38B5}"/>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1F5D-44F4-893B-9CD16FBE38B5}"/>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1F5D-44F4-893B-9CD16FBE38B5}"/>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-8986.7341800100003</c:v>
                </c:pt>
                <c:pt idx="1">
                  <c:v>-71663.634267489979</c:v>
                </c:pt>
                <c:pt idx="2">
                  <c:v>-20024.779552790002</c:v>
                </c:pt>
                <c:pt idx="3">
                  <c:v>-5802.7553091200007</c:v>
                </c:pt>
                <c:pt idx="4">
                  <c:v>-10767.823240369999</c:v>
                </c:pt>
              </c:numCache>
            </c:numRef>
          </c:val>
          <c:extLst>
            <c:ext xmlns:c16="http://schemas.microsoft.com/office/drawing/2014/chart" uri="{C3380CC4-5D6E-409C-BE32-E72D297353CC}">
              <c16:uniqueId val="{00000006-1F5D-44F4-893B-9CD16FBE38B5}"/>
            </c:ext>
          </c:extLst>
        </c:ser>
        <c:ser>
          <c:idx val="7"/>
          <c:order val="7"/>
          <c:tx>
            <c:strRef>
              <c:f>Grafica4!$J$8:$J$9</c:f>
              <c:strCache>
                <c:ptCount val="1"/>
                <c:pt idx="0">
                  <c:v>2025</c:v>
                </c:pt>
              </c:strCache>
            </c:strRef>
          </c:tx>
          <c:spPr>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Grafica4!$J$10:$J$15</c:f>
              <c:numCache>
                <c:formatCode>#,##0</c:formatCode>
                <c:ptCount val="5"/>
                <c:pt idx="0">
                  <c:v>-2193.2050225799994</c:v>
                </c:pt>
                <c:pt idx="1">
                  <c:v>-14409.766048299996</c:v>
                </c:pt>
                <c:pt idx="2">
                  <c:v>-3823.5268327399999</c:v>
                </c:pt>
                <c:pt idx="3">
                  <c:v>-2324.8146457299995</c:v>
                </c:pt>
                <c:pt idx="4">
                  <c:v>-1909.8515069899995</c:v>
                </c:pt>
              </c:numCache>
            </c:numRef>
          </c:val>
          <c:extLst>
            <c:ext xmlns:c16="http://schemas.microsoft.com/office/drawing/2014/chart" uri="{C3380CC4-5D6E-409C-BE32-E72D297353CC}">
              <c16:uniqueId val="{00000007-1F5D-44F4-893B-9CD16FBE38B5}"/>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pPr>
            <a:endParaRPr lang="es-CO"/>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4.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5.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t>                                    </a:t>
          </a:r>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10.282</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1.749</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445</a:t>
          </a:r>
        </a:p>
      </cdr:txBody>
    </cdr:sp>
  </cdr:relSizeAnchor>
  <cdr:relSizeAnchor xmlns:cdr="http://schemas.openxmlformats.org/drawingml/2006/chartDrawing">
    <cdr:from>
      <cdr:x>0.45605</cdr:x>
      <cdr:y>0.44874</cdr:y>
    </cdr:from>
    <cdr:to>
      <cdr:x>0.51458</cdr:x>
      <cdr:y>0.51708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600136" y="1876400"/>
          <a:ext cx="590391"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249</a:t>
          </a:r>
        </a:p>
      </cdr:txBody>
    </cdr:sp>
  </cdr:relSizeAnchor>
  <cdr:relSizeAnchor xmlns:cdr="http://schemas.openxmlformats.org/drawingml/2006/chartDrawing">
    <cdr:from>
      <cdr:x>0.59819</cdr:x>
      <cdr:y>0.47836</cdr:y>
    </cdr:from>
    <cdr:to>
      <cdr:x>0.6577</cdr:x>
      <cdr:y>0.56037</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6033899" y="2000253"/>
          <a:ext cx="600276"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203</a:t>
          </a:r>
        </a:p>
      </cdr:txBody>
    </cdr:sp>
  </cdr:relSizeAnchor>
  <cdr:relSizeAnchor xmlns:cdr="http://schemas.openxmlformats.org/drawingml/2006/chartDrawing">
    <cdr:from>
      <cdr:x>0.7255</cdr:x>
      <cdr:y>0.48746</cdr:y>
    </cdr:from>
    <cdr:to>
      <cdr:x>0.77148</cdr:x>
      <cdr:y>0.55125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7318116" y="2038315"/>
          <a:ext cx="463810" cy="2667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251</a:t>
          </a:r>
        </a:p>
      </cdr:txBody>
    </cdr:sp>
  </cdr:relSizeAnchor>
  <cdr:relSizeAnchor xmlns:cdr="http://schemas.openxmlformats.org/drawingml/2006/chartDrawing">
    <cdr:from>
      <cdr:x>0.84169</cdr:x>
      <cdr:y>0.4738</cdr:y>
    </cdr:from>
    <cdr:to>
      <cdr:x>0.90703</cdr:x>
      <cdr:y>0.54441</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8490150" y="1981196"/>
          <a:ext cx="659083"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214</a:t>
          </a:r>
        </a:p>
      </cdr:txBody>
    </cdr:sp>
  </cdr:relSizeAnchor>
</c:userShapes>
</file>

<file path=ppt/drawings/drawing4.xml><?xml version="1.0" encoding="utf-8"?>
<c:userShapes xmlns:c="http://schemas.openxmlformats.org/drawingml/2006/chart">
  <cdr:relSizeAnchor xmlns:cdr="http://schemas.openxmlformats.org/drawingml/2006/chartDrawing">
    <cdr:from>
      <cdr:x>0.78641</cdr:x>
      <cdr:y>0.27526</cdr:y>
    </cdr:from>
    <cdr:to>
      <cdr:x>0.84864</cdr:x>
      <cdr:y>0.35211</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347285" y="1023357"/>
          <a:ext cx="502270"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345</a:t>
          </a:r>
          <a:endParaRPr lang="es-CO" sz="1400" b="1">
            <a:solidFill>
              <a:schemeClr val="accent2">
                <a:lumMod val="50000"/>
              </a:schemeClr>
            </a:solidFill>
          </a:endParaRPr>
        </a:p>
      </cdr:txBody>
    </cdr:sp>
  </cdr:relSizeAnchor>
  <cdr:relSizeAnchor xmlns:cdr="http://schemas.openxmlformats.org/drawingml/2006/chartDrawing">
    <cdr:from>
      <cdr:x>0.06592</cdr:x>
      <cdr:y>0.46135</cdr:y>
    </cdr:from>
    <cdr:to>
      <cdr:x>0.12814</cdr:x>
      <cdr:y>0.5382</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532087" y="1715183"/>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0.18642</cdr:x>
      <cdr:y>0.4155</cdr:y>
    </cdr:from>
    <cdr:to>
      <cdr:x>0.24864</cdr:x>
      <cdr:y>0.49235</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504635" y="1544724"/>
          <a:ext cx="502189"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0.30319</cdr:x>
      <cdr:y>0.37774</cdr:y>
    </cdr:from>
    <cdr:to>
      <cdr:x>0.36541</cdr:x>
      <cdr:y>0.4546</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447106" y="1404339"/>
          <a:ext cx="502189" cy="28574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0.41499</cdr:x>
      <cdr:y>0.36426</cdr:y>
    </cdr:from>
    <cdr:to>
      <cdr:x>0.47721</cdr:x>
      <cdr:y>0.44111</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349472" y="1354221"/>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0.54294</cdr:x>
      <cdr:y>0.35077</cdr:y>
    </cdr:from>
    <cdr:to>
      <cdr:x>0.60517</cdr:x>
      <cdr:y>0.42762</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4382135" y="1304085"/>
          <a:ext cx="502270"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0.66343</cdr:x>
      <cdr:y>0.36696</cdr:y>
    </cdr:from>
    <cdr:to>
      <cdr:x>0.72566</cdr:x>
      <cdr:y>0.44381</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5354684" y="1364254"/>
          <a:ext cx="50226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dr:relSizeAnchor xmlns:cdr="http://schemas.openxmlformats.org/drawingml/2006/chartDrawing">
    <cdr:from>
      <cdr:x>0.91064</cdr:x>
      <cdr:y>0.44247</cdr:y>
    </cdr:from>
    <cdr:to>
      <cdr:x>0.97286</cdr:x>
      <cdr:y>0.51932</cdr:y>
    </cdr:to>
    <cdr:sp macro="" textlink="">
      <cdr:nvSpPr>
        <cdr:cNvPr id="9" name="CuadroTexto 1">
          <a:extLst xmlns:a="http://schemas.openxmlformats.org/drawingml/2006/main">
            <a:ext uri="{FF2B5EF4-FFF2-40B4-BE49-F238E27FC236}">
              <a16:creationId xmlns:a16="http://schemas.microsoft.com/office/drawing/2014/main" id="{09039D83-C9A6-6D5F-9C7D-8AE595C723AC}"/>
            </a:ext>
          </a:extLst>
        </cdr:cNvPr>
        <cdr:cNvSpPr txBox="1"/>
      </cdr:nvSpPr>
      <cdr:spPr>
        <a:xfrm xmlns:a="http://schemas.openxmlformats.org/drawingml/2006/main">
          <a:off x="7349958" y="1644984"/>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85</a:t>
          </a:r>
          <a:endParaRPr lang="es-CO" sz="1400" b="1">
            <a:solidFill>
              <a:schemeClr val="accent2">
                <a:lumMod val="50000"/>
              </a:schemeClr>
            </a:solidFill>
            <a:latin typeface="+mn-lt"/>
            <a:ea typeface="+mn-ea"/>
            <a:cs typeface="+mn-cs"/>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9</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9</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26</a:t>
          </a:r>
          <a:endParaRPr lang="es-CO" sz="1400" b="1" dirty="0">
            <a:solidFill>
              <a:schemeClr val="accent2">
                <a:lumMod val="50000"/>
              </a:schemeClr>
            </a:solidFill>
          </a:endParaRPr>
        </a:p>
      </cdr:txBody>
    </cdr:sp>
  </cdr:relSizeAnchor>
  <cdr:relSizeAnchor xmlns:cdr="http://schemas.openxmlformats.org/drawingml/2006/chartDrawing">
    <cdr:from>
      <cdr:x>0.26115</cdr:x>
      <cdr:y>0.52059</cdr:y>
    </cdr:from>
    <cdr:to>
      <cdr:x>0.3118</cdr:x>
      <cdr:y>0.59701</cdr:y>
    </cdr:to>
    <cdr:sp macro="" textlink="">
      <cdr:nvSpPr>
        <cdr:cNvPr id="4" name="CuadroTexto 1">
          <a:extLst xmlns:a="http://schemas.openxmlformats.org/drawingml/2006/main">
            <a:ext uri="{FF2B5EF4-FFF2-40B4-BE49-F238E27FC236}">
              <a16:creationId xmlns:a16="http://schemas.microsoft.com/office/drawing/2014/main" id="{7D61F22C-CBF3-492A-2E05-8E06B81EABD7}"/>
            </a:ext>
          </a:extLst>
        </cdr:cNvPr>
        <cdr:cNvSpPr txBox="1"/>
      </cdr:nvSpPr>
      <cdr:spPr>
        <a:xfrm xmlns:a="http://schemas.openxmlformats.org/drawingml/2006/main">
          <a:off x="2193925" y="1946275"/>
          <a:ext cx="425513" cy="28570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endParaRPr lang="es-CO" sz="1400" b="1">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0.1035</cdr:x>
      <cdr:y>0.29337</cdr:y>
    </cdr:from>
    <cdr:to>
      <cdr:x>0.15956</cdr:x>
      <cdr:y>0.39394</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805400" y="1060440"/>
          <a:ext cx="436255" cy="3635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44</a:t>
          </a:r>
        </a:p>
      </cdr:txBody>
    </cdr:sp>
  </cdr:relSizeAnchor>
  <cdr:relSizeAnchor xmlns:cdr="http://schemas.openxmlformats.org/drawingml/2006/chartDrawing">
    <cdr:from>
      <cdr:x>0.48823</cdr:x>
      <cdr:y>0.21168</cdr:y>
    </cdr:from>
    <cdr:to>
      <cdr:x>0.54692</cdr:x>
      <cdr:y>0.29072</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3576148" y="765183"/>
          <a:ext cx="429888"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32</a:t>
          </a:r>
          <a:endParaRPr lang="es-CO" sz="1400" b="1">
            <a:solidFill>
              <a:schemeClr val="accent2">
                <a:lumMod val="50000"/>
              </a:schemeClr>
            </a:solidFill>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15/04/2025</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119</a:t>
            </a:fld>
            <a:endParaRPr lang="es-CO" altLang="es-CO"/>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120</a:t>
            </a:fld>
            <a:endParaRPr lang="es-CO" altLang="es-CO"/>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121</a:t>
            </a:fld>
            <a:endParaRPr lang="es-CO" altLang="es-CO"/>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122</a:t>
            </a:fld>
            <a:endParaRPr lang="es-CO" altLang="es-CO"/>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123</a:t>
            </a:fld>
            <a:endParaRPr lang="es-CO" altLang="es-CO"/>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124</a:t>
            </a:fld>
            <a:endParaRPr lang="es-CO" altLang="es-CO"/>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125</a:t>
            </a:fld>
            <a:endParaRPr lang="es-CO" altLang="es-CO"/>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126</a:t>
            </a:fld>
            <a:endParaRPr lang="es-CO" altLang="es-CO"/>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127</a:t>
            </a:fld>
            <a:endParaRPr lang="es-CO" altLang="es-CO"/>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128</a:t>
            </a:fld>
            <a:endParaRPr lang="es-CO" altLang="es-CO"/>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129</a:t>
            </a:fld>
            <a:endParaRPr lang="es-CO" altLang="es-CO"/>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130</a:t>
            </a:fld>
            <a:endParaRPr lang="es-CO" altLang="es-CO"/>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134</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136</a:t>
            </a:fld>
            <a:endParaRPr lang="es-CO" altLang="es-CO"/>
          </a:p>
        </p:txBody>
      </p:sp>
    </p:spTree>
    <p:extLst>
      <p:ext uri="{BB962C8B-B14F-4D97-AF65-F5344CB8AC3E}">
        <p14:creationId xmlns:p14="http://schemas.microsoft.com/office/powerpoint/2010/main" val="303867249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137</a:t>
            </a:fld>
            <a:endParaRPr lang="es-CO" altLang="es-CO"/>
          </a:p>
        </p:txBody>
      </p:sp>
    </p:spTree>
    <p:extLst>
      <p:ext uri="{BB962C8B-B14F-4D97-AF65-F5344CB8AC3E}">
        <p14:creationId xmlns:p14="http://schemas.microsoft.com/office/powerpoint/2010/main" val="12646304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138</a:t>
            </a:fld>
            <a:endParaRPr lang="es-CO" altLang="es-CO"/>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139</a:t>
            </a:fld>
            <a:endParaRPr lang="es-CO" altLang="es-CO"/>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140</a:t>
            </a:fld>
            <a:endParaRPr lang="es-CO" altLang="es-CO"/>
          </a:p>
        </p:txBody>
      </p:sp>
    </p:spTree>
    <p:extLst>
      <p:ext uri="{BB962C8B-B14F-4D97-AF65-F5344CB8AC3E}">
        <p14:creationId xmlns:p14="http://schemas.microsoft.com/office/powerpoint/2010/main" val="115357069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141</a:t>
            </a:fld>
            <a:endParaRPr lang="es-CO" altLang="es-CO"/>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142</a:t>
            </a:fld>
            <a:endParaRPr lang="es-CO" altLang="es-CO"/>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143</a:t>
            </a:fld>
            <a:endParaRPr lang="es-CO" altLang="es-CO"/>
          </a:p>
        </p:txBody>
      </p:sp>
    </p:spTree>
    <p:extLst>
      <p:ext uri="{BB962C8B-B14F-4D97-AF65-F5344CB8AC3E}">
        <p14:creationId xmlns:p14="http://schemas.microsoft.com/office/powerpoint/2010/main" val="137094244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144</a:t>
            </a:fld>
            <a:endParaRPr lang="es-CO" altLang="es-CO"/>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145</a:t>
            </a:fld>
            <a:endParaRPr lang="es-CO" altLang="es-CO"/>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146</a:t>
            </a:fld>
            <a:endParaRPr lang="es-CO" altLang="es-CO"/>
          </a:p>
        </p:txBody>
      </p:sp>
    </p:spTree>
    <p:extLst>
      <p:ext uri="{BB962C8B-B14F-4D97-AF65-F5344CB8AC3E}">
        <p14:creationId xmlns:p14="http://schemas.microsoft.com/office/powerpoint/2010/main" val="6551191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147</a:t>
            </a:fld>
            <a:endParaRPr lang="es-CO" altLang="es-CO"/>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148</a:t>
            </a:fld>
            <a:endParaRPr lang="es-CO" altLang="es-CO"/>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149</a:t>
            </a:fld>
            <a:endParaRPr lang="es-CO" altLang="es-CO"/>
          </a:p>
        </p:txBody>
      </p:sp>
    </p:spTree>
    <p:extLst>
      <p:ext uri="{BB962C8B-B14F-4D97-AF65-F5344CB8AC3E}">
        <p14:creationId xmlns:p14="http://schemas.microsoft.com/office/powerpoint/2010/main" val="412849845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150</a:t>
            </a:fld>
            <a:endParaRPr lang="es-CO" altLang="es-CO"/>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151</a:t>
            </a:fld>
            <a:endParaRPr lang="es-CO" altLang="es-CO"/>
          </a:p>
        </p:txBody>
      </p:sp>
    </p:spTree>
    <p:extLst>
      <p:ext uri="{BB962C8B-B14F-4D97-AF65-F5344CB8AC3E}">
        <p14:creationId xmlns:p14="http://schemas.microsoft.com/office/powerpoint/2010/main" val="356753355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152</a:t>
            </a:fld>
            <a:endParaRPr lang="es-CO" altLang="es-CO"/>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153</a:t>
            </a:fld>
            <a:endParaRPr lang="es-CO" altLang="es-CO"/>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154</a:t>
            </a:fld>
            <a:endParaRPr lang="es-CO" altLang="es-CO"/>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155</a:t>
            </a:fld>
            <a:endParaRPr lang="es-CO" altLang="es-CO"/>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156</a:t>
            </a:fld>
            <a:endParaRPr lang="es-CO" altLang="es-CO"/>
          </a:p>
        </p:txBody>
      </p:sp>
    </p:spTree>
    <p:extLst>
      <p:ext uri="{BB962C8B-B14F-4D97-AF65-F5344CB8AC3E}">
        <p14:creationId xmlns:p14="http://schemas.microsoft.com/office/powerpoint/2010/main" val="85323574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157</a:t>
            </a:fld>
            <a:endParaRPr lang="es-CO" altLang="es-CO"/>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159</a:t>
            </a:fld>
            <a:endParaRPr lang="es-CO" altLang="es-CO"/>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162</a:t>
            </a:fld>
            <a:endParaRPr lang="es-CO" altLang="es-CO"/>
          </a:p>
        </p:txBody>
      </p:sp>
    </p:spTree>
    <p:extLst>
      <p:ext uri="{BB962C8B-B14F-4D97-AF65-F5344CB8AC3E}">
        <p14:creationId xmlns:p14="http://schemas.microsoft.com/office/powerpoint/2010/main" val="57987121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163</a:t>
            </a:fld>
            <a:endParaRPr lang="es-CO" altLang="es-CO"/>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164</a:t>
            </a:fld>
            <a:endParaRPr lang="es-CO" altLang="es-CO"/>
          </a:p>
        </p:txBody>
      </p:sp>
    </p:spTree>
    <p:extLst>
      <p:ext uri="{BB962C8B-B14F-4D97-AF65-F5344CB8AC3E}">
        <p14:creationId xmlns:p14="http://schemas.microsoft.com/office/powerpoint/2010/main" val="275266629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165</a:t>
            </a:fld>
            <a:endParaRPr lang="es-CO" altLang="es-CO"/>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166</a:t>
            </a:fld>
            <a:endParaRPr lang="es-CO" altLang="es-CO"/>
          </a:p>
        </p:txBody>
      </p:sp>
    </p:spTree>
    <p:extLst>
      <p:ext uri="{BB962C8B-B14F-4D97-AF65-F5344CB8AC3E}">
        <p14:creationId xmlns:p14="http://schemas.microsoft.com/office/powerpoint/2010/main" val="356362585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167</a:t>
            </a:fld>
            <a:endParaRPr lang="es-CO" altLang="es-CO"/>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168</a:t>
            </a:fld>
            <a:endParaRPr lang="es-CO" altLang="es-CO"/>
          </a:p>
        </p:txBody>
      </p:sp>
    </p:spTree>
    <p:extLst>
      <p:ext uri="{BB962C8B-B14F-4D97-AF65-F5344CB8AC3E}">
        <p14:creationId xmlns:p14="http://schemas.microsoft.com/office/powerpoint/2010/main" val="237999194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169</a:t>
            </a:fld>
            <a:endParaRPr lang="es-CO" altLang="es-CO"/>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170</a:t>
            </a:fld>
            <a:endParaRPr lang="es-CO" altLang="es-CO"/>
          </a:p>
        </p:txBody>
      </p:sp>
    </p:spTree>
    <p:extLst>
      <p:ext uri="{BB962C8B-B14F-4D97-AF65-F5344CB8AC3E}">
        <p14:creationId xmlns:p14="http://schemas.microsoft.com/office/powerpoint/2010/main" val="61966391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171</a:t>
            </a:fld>
            <a:endParaRPr lang="es-CO" altLang="es-CO"/>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172</a:t>
            </a:fld>
            <a:endParaRPr lang="es-CO" altLang="es-CO"/>
          </a:p>
        </p:txBody>
      </p:sp>
    </p:spTree>
    <p:extLst>
      <p:ext uri="{BB962C8B-B14F-4D97-AF65-F5344CB8AC3E}">
        <p14:creationId xmlns:p14="http://schemas.microsoft.com/office/powerpoint/2010/main" val="358608389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174</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175</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176</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226</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227</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228</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229</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230</a:t>
            </a:fld>
            <a:endParaRPr lang="es-CO"/>
          </a:p>
        </p:txBody>
      </p:sp>
    </p:spTree>
    <p:extLst>
      <p:ext uri="{BB962C8B-B14F-4D97-AF65-F5344CB8AC3E}">
        <p14:creationId xmlns:p14="http://schemas.microsoft.com/office/powerpoint/2010/main" val="53741800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231</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232</a:t>
            </a:fld>
            <a:endParaRPr lang="es-CO"/>
          </a:p>
        </p:txBody>
      </p:sp>
    </p:spTree>
    <p:extLst>
      <p:ext uri="{BB962C8B-B14F-4D97-AF65-F5344CB8AC3E}">
        <p14:creationId xmlns:p14="http://schemas.microsoft.com/office/powerpoint/2010/main" val="195830585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233</a:t>
            </a:fld>
            <a:endParaRPr lang="es-CO"/>
          </a:p>
        </p:txBody>
      </p:sp>
    </p:spTree>
    <p:extLst>
      <p:ext uri="{BB962C8B-B14F-4D97-AF65-F5344CB8AC3E}">
        <p14:creationId xmlns:p14="http://schemas.microsoft.com/office/powerpoint/2010/main" val="597747173"/>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235</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63218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6515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1EBBAD-7CEF-B66F-F726-D3AC61D59149}"/>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1D666562-4875-9A8E-FFB5-3397E2D198D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39B24F85-8EC5-9E64-EE5B-FD7C1026B39E}"/>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497F8232-7C0C-1751-1497-6D6676046C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39114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15DE2A-4A36-401E-FD81-5C7FEC51536D}"/>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75EEBA50-79D0-E560-BF4D-21DC5372FD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B9EB23F9-E65F-64C1-6F42-A69F305AA32D}"/>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5399006E-D87C-74AA-E0AE-FC95CD7A85F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670489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F20ED4-F0AC-9605-C6B0-B5A05B96A418}"/>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27924B45-D29F-EC9F-CF9E-0AC776EA2A8A}"/>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07D8488E-7E58-A574-3C4B-7D761BD85321}"/>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9614AF07-A51B-9A49-DA0D-A8DF22AA45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4804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D8FF8D-3CEB-7165-FCC3-288257C7B242}"/>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52FFF0D1-7CED-E83C-6E6D-A73D4E651D35}"/>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F48B8A9B-9623-EF38-C7BD-597C081C06D3}"/>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CB9F1F74-F463-DE9E-9989-5C6E01A3742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2604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92F980-22F7-6C14-5A28-BF433EC5968C}"/>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654BC64E-7983-E718-4663-F702CD15A153}"/>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40BDC53-C4AF-D8D2-7875-A1AD25B5E259}"/>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746D66B3-4849-5425-0A81-4442D687247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001412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482330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56</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57</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59</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60</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62</a:t>
            </a:fld>
            <a:endParaRPr lang="es-CO"/>
          </a:p>
        </p:txBody>
      </p:sp>
    </p:spTree>
    <p:extLst>
      <p:ext uri="{BB962C8B-B14F-4D97-AF65-F5344CB8AC3E}">
        <p14:creationId xmlns:p14="http://schemas.microsoft.com/office/powerpoint/2010/main" val="399634788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63</a:t>
            </a:fld>
            <a:endParaRPr lang="es-CO"/>
          </a:p>
        </p:txBody>
      </p:sp>
    </p:spTree>
    <p:extLst>
      <p:ext uri="{BB962C8B-B14F-4D97-AF65-F5344CB8AC3E}">
        <p14:creationId xmlns:p14="http://schemas.microsoft.com/office/powerpoint/2010/main" val="326525004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64</a:t>
            </a:fld>
            <a:endParaRPr lang="es-CO"/>
          </a:p>
        </p:txBody>
      </p:sp>
    </p:spTree>
    <p:extLst>
      <p:ext uri="{BB962C8B-B14F-4D97-AF65-F5344CB8AC3E}">
        <p14:creationId xmlns:p14="http://schemas.microsoft.com/office/powerpoint/2010/main" val="5208289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65</a:t>
            </a:fld>
            <a:endParaRPr lang="es-CO"/>
          </a:p>
        </p:txBody>
      </p:sp>
    </p:spTree>
    <p:extLst>
      <p:ext uri="{BB962C8B-B14F-4D97-AF65-F5344CB8AC3E}">
        <p14:creationId xmlns:p14="http://schemas.microsoft.com/office/powerpoint/2010/main" val="104566697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68</a:t>
            </a:fld>
            <a:endParaRPr lang="es-CO"/>
          </a:p>
        </p:txBody>
      </p:sp>
    </p:spTree>
    <p:extLst>
      <p:ext uri="{BB962C8B-B14F-4D97-AF65-F5344CB8AC3E}">
        <p14:creationId xmlns:p14="http://schemas.microsoft.com/office/powerpoint/2010/main" val="234390154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70</a:t>
            </a:fld>
            <a:endParaRPr lang="es-CO"/>
          </a:p>
        </p:txBody>
      </p:sp>
    </p:spTree>
    <p:extLst>
      <p:ext uri="{BB962C8B-B14F-4D97-AF65-F5344CB8AC3E}">
        <p14:creationId xmlns:p14="http://schemas.microsoft.com/office/powerpoint/2010/main" val="320385990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71</a:t>
            </a:fld>
            <a:endParaRPr lang="es-CO"/>
          </a:p>
        </p:txBody>
      </p:sp>
    </p:spTree>
    <p:extLst>
      <p:ext uri="{BB962C8B-B14F-4D97-AF65-F5344CB8AC3E}">
        <p14:creationId xmlns:p14="http://schemas.microsoft.com/office/powerpoint/2010/main" val="320385990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73</a:t>
            </a:fld>
            <a:endParaRPr lang="es-CO"/>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74</a:t>
            </a:fld>
            <a:endParaRPr lang="es-CO"/>
          </a:p>
        </p:txBody>
      </p:sp>
    </p:spTree>
    <p:extLst>
      <p:ext uri="{BB962C8B-B14F-4D97-AF65-F5344CB8AC3E}">
        <p14:creationId xmlns:p14="http://schemas.microsoft.com/office/powerpoint/2010/main" val="360421498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75</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76</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77</a:t>
            </a:fld>
            <a:endParaRPr lang="es-CO" altLang="es-CO"/>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78</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79</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80</a:t>
            </a:fld>
            <a:endParaRPr lang="es-CO" altLang="es-CO">
              <a:solidFill>
                <a:srgbClr val="000000"/>
              </a:solidFil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81</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82</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83</a:t>
            </a:fld>
            <a:endParaRPr lang="es-CO" altLang="es-CO"/>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84</a:t>
            </a:fld>
            <a:endParaRPr lang="es-CO"/>
          </a:p>
        </p:txBody>
      </p:sp>
    </p:spTree>
    <p:extLst>
      <p:ext uri="{BB962C8B-B14F-4D97-AF65-F5344CB8AC3E}">
        <p14:creationId xmlns:p14="http://schemas.microsoft.com/office/powerpoint/2010/main" val="129239829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85</a:t>
            </a:fld>
            <a:endParaRPr lang="es-CO"/>
          </a:p>
        </p:txBody>
      </p:sp>
    </p:spTree>
    <p:extLst>
      <p:ext uri="{BB962C8B-B14F-4D97-AF65-F5344CB8AC3E}">
        <p14:creationId xmlns:p14="http://schemas.microsoft.com/office/powerpoint/2010/main" val="328304640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86</a:t>
            </a:fld>
            <a:endParaRPr lang="es-CO" altLang="es-CO"/>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87</a:t>
            </a:fld>
            <a:endParaRPr lang="es-CO" altLang="es-CO"/>
          </a:p>
        </p:txBody>
      </p:sp>
    </p:spTree>
    <p:extLst>
      <p:ext uri="{BB962C8B-B14F-4D97-AF65-F5344CB8AC3E}">
        <p14:creationId xmlns:p14="http://schemas.microsoft.com/office/powerpoint/2010/main" val="359070132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88</a:t>
            </a:fld>
            <a:endParaRPr lang="es-CO" altLang="es-CO"/>
          </a:p>
        </p:txBody>
      </p:sp>
    </p:spTree>
    <p:extLst>
      <p:ext uri="{BB962C8B-B14F-4D97-AF65-F5344CB8AC3E}">
        <p14:creationId xmlns:p14="http://schemas.microsoft.com/office/powerpoint/2010/main" val="2715630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EA0CC8-0428-3716-6DF1-34BD8FCE9E6B}"/>
            </a:ext>
          </a:extLst>
        </p:cNvPr>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99196B3A-2FCA-4A55-730E-14B26DB9F7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43ED0C1-B05D-3279-0ECB-DAD89F81842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a:p>
        </p:txBody>
      </p:sp>
      <p:sp>
        <p:nvSpPr>
          <p:cNvPr id="4" name="Marcador de número de diapositiva 3">
            <a:extLst>
              <a:ext uri="{FF2B5EF4-FFF2-40B4-BE49-F238E27FC236}">
                <a16:creationId xmlns:a16="http://schemas.microsoft.com/office/drawing/2014/main" id="{525F0AE4-6658-9F12-6596-6D0AC54CE116}"/>
              </a:ext>
            </a:extLst>
          </p:cNvPr>
          <p:cNvSpPr>
            <a:spLocks noGrp="1"/>
          </p:cNvSpPr>
          <p:nvPr>
            <p:ph type="sldNum" sz="quarter" idx="5"/>
          </p:nvPr>
        </p:nvSpPr>
        <p:spPr/>
        <p:txBody>
          <a:bodyPr/>
          <a:lstStyle/>
          <a:p>
            <a:pPr>
              <a:defRPr/>
            </a:pPr>
            <a:fld id="{032032AD-0E6A-4ECB-830B-4952766F15D5}" type="slidenum">
              <a:rPr lang="es-CO" smtClean="0"/>
              <a:pPr>
                <a:defRPr/>
              </a:pPr>
              <a:t>89</a:t>
            </a:fld>
            <a:endParaRPr lang="es-CO"/>
          </a:p>
        </p:txBody>
      </p:sp>
    </p:spTree>
    <p:extLst>
      <p:ext uri="{BB962C8B-B14F-4D97-AF65-F5344CB8AC3E}">
        <p14:creationId xmlns:p14="http://schemas.microsoft.com/office/powerpoint/2010/main" val="263129227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90</a:t>
            </a:fld>
            <a:endParaRPr lang="es-CO" altLang="es-CO"/>
          </a:p>
        </p:txBody>
      </p:sp>
    </p:spTree>
    <p:extLst>
      <p:ext uri="{BB962C8B-B14F-4D97-AF65-F5344CB8AC3E}">
        <p14:creationId xmlns:p14="http://schemas.microsoft.com/office/powerpoint/2010/main" val="265082117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91</a:t>
            </a:fld>
            <a:endParaRPr lang="es-CO" altLang="es-CO"/>
          </a:p>
        </p:txBody>
      </p:sp>
    </p:spTree>
    <p:extLst>
      <p:ext uri="{BB962C8B-B14F-4D97-AF65-F5344CB8AC3E}">
        <p14:creationId xmlns:p14="http://schemas.microsoft.com/office/powerpoint/2010/main" val="425299003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92</a:t>
            </a:fld>
            <a:endParaRPr lang="es-CO" altLang="es-CO"/>
          </a:p>
        </p:txBody>
      </p:sp>
    </p:spTree>
    <p:extLst>
      <p:ext uri="{BB962C8B-B14F-4D97-AF65-F5344CB8AC3E}">
        <p14:creationId xmlns:p14="http://schemas.microsoft.com/office/powerpoint/2010/main" val="12810856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93</a:t>
            </a:fld>
            <a:endParaRPr lang="es-CO" altLang="es-CO"/>
          </a:p>
        </p:txBody>
      </p:sp>
    </p:spTree>
    <p:extLst>
      <p:ext uri="{BB962C8B-B14F-4D97-AF65-F5344CB8AC3E}">
        <p14:creationId xmlns:p14="http://schemas.microsoft.com/office/powerpoint/2010/main" val="272120623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94</a:t>
            </a:fld>
            <a:endParaRPr lang="es-CO" altLang="es-CO"/>
          </a:p>
        </p:txBody>
      </p:sp>
    </p:spTree>
    <p:extLst>
      <p:ext uri="{BB962C8B-B14F-4D97-AF65-F5344CB8AC3E}">
        <p14:creationId xmlns:p14="http://schemas.microsoft.com/office/powerpoint/2010/main" val="50838216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95</a:t>
            </a:fld>
            <a:endParaRPr lang="es-CO" altLang="es-CO"/>
          </a:p>
        </p:txBody>
      </p:sp>
    </p:spTree>
    <p:extLst>
      <p:ext uri="{BB962C8B-B14F-4D97-AF65-F5344CB8AC3E}">
        <p14:creationId xmlns:p14="http://schemas.microsoft.com/office/powerpoint/2010/main" val="419719752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96</a:t>
            </a:fld>
            <a:endParaRPr lang="es-CO" altLang="es-CO"/>
          </a:p>
        </p:txBody>
      </p:sp>
    </p:spTree>
    <p:extLst>
      <p:ext uri="{BB962C8B-B14F-4D97-AF65-F5344CB8AC3E}">
        <p14:creationId xmlns:p14="http://schemas.microsoft.com/office/powerpoint/2010/main" val="46457615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97</a:t>
            </a:fld>
            <a:endParaRPr lang="es-CO" altLang="es-CO"/>
          </a:p>
        </p:txBody>
      </p:sp>
    </p:spTree>
    <p:extLst>
      <p:ext uri="{BB962C8B-B14F-4D97-AF65-F5344CB8AC3E}">
        <p14:creationId xmlns:p14="http://schemas.microsoft.com/office/powerpoint/2010/main" val="117529203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98</a:t>
            </a:fld>
            <a:endParaRPr lang="es-CO" altLang="es-CO"/>
          </a:p>
        </p:txBody>
      </p:sp>
    </p:spTree>
    <p:extLst>
      <p:ext uri="{BB962C8B-B14F-4D97-AF65-F5344CB8AC3E}">
        <p14:creationId xmlns:p14="http://schemas.microsoft.com/office/powerpoint/2010/main" val="27092792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99</a:t>
            </a:fld>
            <a:endParaRPr lang="es-CO" altLang="es-CO"/>
          </a:p>
        </p:txBody>
      </p:sp>
    </p:spTree>
    <p:extLst>
      <p:ext uri="{BB962C8B-B14F-4D97-AF65-F5344CB8AC3E}">
        <p14:creationId xmlns:p14="http://schemas.microsoft.com/office/powerpoint/2010/main" val="251329902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100</a:t>
            </a:fld>
            <a:endParaRPr lang="es-CO" altLang="es-CO"/>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101</a:t>
            </a:fld>
            <a:endParaRPr lang="es-CO" altLang="es-CO"/>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102</a:t>
            </a:fld>
            <a:endParaRPr lang="es-CO" altLang="es-CO"/>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103</a:t>
            </a:fld>
            <a:endParaRPr lang="es-CO" altLang="es-CO"/>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104</a:t>
            </a:fld>
            <a:endParaRPr lang="es-CO" altLang="es-CO"/>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105</a:t>
            </a:fld>
            <a:endParaRPr lang="es-CO" altLang="es-CO"/>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106</a:t>
            </a:fld>
            <a:endParaRPr lang="es-CO" altLang="es-CO"/>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107</a:t>
            </a:fld>
            <a:endParaRPr lang="es-CO" altLang="es-CO"/>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108</a:t>
            </a:fld>
            <a:endParaRPr lang="es-CO" altLang="es-CO"/>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a:t>	</a:t>
            </a:r>
            <a:endParaRPr lang="es-CO" altLang="es-CO"/>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109</a:t>
            </a:fld>
            <a:endParaRPr lang="es-CO" altLang="es-CO"/>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110</a:t>
            </a:fld>
            <a:endParaRPr lang="es-CO" altLang="es-CO"/>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111</a:t>
            </a:fld>
            <a:endParaRPr lang="es-CO" altLang="es-CO"/>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112</a:t>
            </a:fld>
            <a:endParaRPr lang="es-CO" altLang="es-CO"/>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113</a:t>
            </a:fld>
            <a:endParaRPr lang="es-CO" altLang="es-CO"/>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114</a:t>
            </a:fld>
            <a:endParaRPr lang="es-CO" altLang="es-CO"/>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115</a:t>
            </a:fld>
            <a:endParaRPr lang="es-CO" altLang="es-CO"/>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116</a:t>
            </a:fld>
            <a:endParaRPr lang="es-CO" altLang="es-CO"/>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117</a:t>
            </a:fld>
            <a:endParaRPr lang="es-CO" altLang="es-CO"/>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118</a:t>
            </a:fld>
            <a:endParaRPr lang="es-CO" altLang="es-CO"/>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15/04/2025</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15/04/2025</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15/04/2025</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15/04/2025</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15/04/2025</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15/04/2025</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15/04/2025</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15/04/2025</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15/04/2025</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15/04/2025</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15/04/2025</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15/04/2025</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1.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10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24.png"/></Relationships>
</file>

<file path=ppt/slides/_rels/slide10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10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26.png"/><Relationship Id="rId4" Type="http://schemas.openxmlformats.org/officeDocument/2006/relationships/image" Target="../media/image125.png"/></Relationships>
</file>

<file path=ppt/slides/_rels/slide10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_rels/slide10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27.jpeg"/></Relationships>
</file>

<file path=ppt/slides/_rels/slide106.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87.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19.png"/></Relationships>
</file>

<file path=ppt/slides/_rels/slide10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9.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26.png"/><Relationship Id="rId4" Type="http://schemas.openxmlformats.org/officeDocument/2006/relationships/image" Target="../media/image125.png"/></Relationships>
</file>

<file path=ppt/slides/_rels/slide10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28.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11.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19.png"/></Relationships>
</file>

<file path=ppt/slides/_rels/slide11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1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26.png"/><Relationship Id="rId4" Type="http://schemas.openxmlformats.org/officeDocument/2006/relationships/image" Target="../media/image125.png"/></Relationships>
</file>

<file path=ppt/slides/_rels/slide11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29.png"/></Relationships>
</file>

<file path=ppt/slides/_rels/slide11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6.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6.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19.png"/></Relationships>
</file>

<file path=ppt/slides/_rels/slide11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8.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26.png"/><Relationship Id="rId4" Type="http://schemas.openxmlformats.org/officeDocument/2006/relationships/image" Target="../media/image125.png"/></Relationships>
</file>

<file path=ppt/slides/_rels/slide11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0.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30.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21.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19.png"/></Relationships>
</file>

<file path=ppt/slides/_rels/slide12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3.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23.xml.rels><?xml version="1.0" encoding="UTF-8" standalone="yes"?>
<Relationships xmlns="http://schemas.openxmlformats.org/package/2006/relationships"><Relationship Id="rId3" Type="http://schemas.openxmlformats.org/officeDocument/2006/relationships/image" Target="../media/image119.png"/><Relationship Id="rId7" Type="http://schemas.openxmlformats.org/officeDocument/2006/relationships/chart" Target="../charts/chart37.xml"/><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26.png"/><Relationship Id="rId4" Type="http://schemas.openxmlformats.org/officeDocument/2006/relationships/image" Target="../media/image125.png"/></Relationships>
</file>

<file path=ppt/slides/_rels/slide124.xml.rels><?xml version="1.0" encoding="UTF-8" standalone="yes"?>
<Relationships xmlns="http://schemas.openxmlformats.org/package/2006/relationships"><Relationship Id="rId3" Type="http://schemas.openxmlformats.org/officeDocument/2006/relationships/image" Target="../media/image119.png"/><Relationship Id="rId7" Type="http://schemas.openxmlformats.org/officeDocument/2006/relationships/chart" Target="../charts/chart40.xml"/><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31.png"/></Relationships>
</file>

<file path=ppt/slides/_rels/slide125.xml.rels><?xml version="1.0" encoding="UTF-8" standalone="yes"?>
<Relationships xmlns="http://schemas.openxmlformats.org/package/2006/relationships"><Relationship Id="rId8" Type="http://schemas.openxmlformats.org/officeDocument/2006/relationships/chart" Target="../charts/chart44.xml"/><Relationship Id="rId3" Type="http://schemas.openxmlformats.org/officeDocument/2006/relationships/image" Target="../media/image119.png"/><Relationship Id="rId7" Type="http://schemas.openxmlformats.org/officeDocument/2006/relationships/chart" Target="../charts/chart43.xml"/><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s>
</file>

<file path=ppt/slides/_rels/slide126.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chart" Target="../charts/chart45.xml"/><Relationship Id="rId4" Type="http://schemas.openxmlformats.org/officeDocument/2006/relationships/image" Target="../media/image119.png"/></Relationships>
</file>

<file path=ppt/slides/_rels/slide12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8.xml"/><Relationship Id="rId1" Type="http://schemas.openxmlformats.org/officeDocument/2006/relationships/slideLayout" Target="../slideLayouts/slideLayout7.xml"/><Relationship Id="rId5" Type="http://schemas.openxmlformats.org/officeDocument/2006/relationships/chart" Target="../charts/chart46.xml"/><Relationship Id="rId4" Type="http://schemas.openxmlformats.org/officeDocument/2006/relationships/image" Target="../media/image5.png"/></Relationships>
</file>

<file path=ppt/slides/_rels/slide12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9.xml"/><Relationship Id="rId1" Type="http://schemas.openxmlformats.org/officeDocument/2006/relationships/slideLayout" Target="../slideLayouts/slideLayout7.xml"/><Relationship Id="rId6" Type="http://schemas.openxmlformats.org/officeDocument/2006/relationships/chart" Target="../charts/chart47.xml"/><Relationship Id="rId5" Type="http://schemas.openxmlformats.org/officeDocument/2006/relationships/image" Target="../media/image126.png"/><Relationship Id="rId4" Type="http://schemas.openxmlformats.org/officeDocument/2006/relationships/image" Target="../media/image125.png"/></Relationships>
</file>

<file path=ppt/slides/_rels/slide12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chart" Target="../charts/chart48.xml"/><Relationship Id="rId4" Type="http://schemas.openxmlformats.org/officeDocument/2006/relationships/image" Target="../media/image133.pn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chart" Target="../charts/chart49.xml"/><Relationship Id="rId4" Type="http://schemas.openxmlformats.org/officeDocument/2006/relationships/image" Target="../media/image3.jpeg"/></Relationships>
</file>

<file path=ppt/slides/_rels/slide131.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image" Target="../media/image116.png"/><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5.png"/><Relationship Id="rId7" Type="http://schemas.openxmlformats.org/officeDocument/2006/relationships/image" Target="../media/image125.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16.png"/><Relationship Id="rId5" Type="http://schemas.openxmlformats.org/officeDocument/2006/relationships/image" Target="../media/image135.jpeg"/><Relationship Id="rId4" Type="http://schemas.openxmlformats.org/officeDocument/2006/relationships/image" Target="../media/image134.jpeg"/></Relationships>
</file>

<file path=ppt/slides/_rels/slide133.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5.png"/><Relationship Id="rId7" Type="http://schemas.openxmlformats.org/officeDocument/2006/relationships/image" Target="../media/image125.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16.png"/><Relationship Id="rId5" Type="http://schemas.openxmlformats.org/officeDocument/2006/relationships/image" Target="../media/image10.jpeg"/><Relationship Id="rId4" Type="http://schemas.openxmlformats.org/officeDocument/2006/relationships/image" Target="../media/image4.jpeg"/></Relationships>
</file>

<file path=ppt/slides/_rels/slide134.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9.png"/><Relationship Id="rId7" Type="http://schemas.openxmlformats.org/officeDocument/2006/relationships/image" Target="../media/image116.png"/><Relationship Id="rId2" Type="http://schemas.openxmlformats.org/officeDocument/2006/relationships/notesSlide" Target="../notesSlides/notesSlide112.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36.jpeg"/><Relationship Id="rId4" Type="http://schemas.openxmlformats.org/officeDocument/2006/relationships/image" Target="../media/image5.png"/><Relationship Id="rId9" Type="http://schemas.openxmlformats.org/officeDocument/2006/relationships/image" Target="../media/image126.png"/></Relationships>
</file>

<file path=ppt/slides/_rels/slide135.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9.png"/><Relationship Id="rId7" Type="http://schemas.openxmlformats.org/officeDocument/2006/relationships/image" Target="../media/image125.png"/><Relationship Id="rId2" Type="http://schemas.openxmlformats.org/officeDocument/2006/relationships/image" Target="../media/image116.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37.jpeg"/><Relationship Id="rId4" Type="http://schemas.openxmlformats.org/officeDocument/2006/relationships/image" Target="../media/image5.png"/></Relationships>
</file>

<file path=ppt/slides/_rels/slide13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chart" Target="../charts/chart51.xml"/><Relationship Id="rId4" Type="http://schemas.openxmlformats.org/officeDocument/2006/relationships/image" Target="../media/image116.png"/></Relationships>
</file>

<file path=ppt/slides/_rels/slide13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16.png"/></Relationships>
</file>

<file path=ppt/slides/_rels/slide13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image" Target="../media/image138.png"/><Relationship Id="rId4" Type="http://schemas.openxmlformats.org/officeDocument/2006/relationships/image" Target="../media/image116.png"/></Relationships>
</file>

<file path=ppt/slides/_rels/slide13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138.png"/><Relationship Id="rId4" Type="http://schemas.openxmlformats.org/officeDocument/2006/relationships/image" Target="../media/image116.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7.xml"/><Relationship Id="rId1" Type="http://schemas.openxmlformats.org/officeDocument/2006/relationships/slideLayout" Target="../slideLayouts/slideLayout7.xml"/><Relationship Id="rId5" Type="http://schemas.openxmlformats.org/officeDocument/2006/relationships/image" Target="../media/image138.png"/><Relationship Id="rId4" Type="http://schemas.openxmlformats.org/officeDocument/2006/relationships/image" Target="../media/image116.png"/></Relationships>
</file>

<file path=ppt/slides/_rels/slide14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6.png"/></Relationships>
</file>

<file path=ppt/slides/_rels/slide14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6.png"/></Relationships>
</file>

<file path=ppt/slides/_rels/slide14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6.png"/></Relationships>
</file>

<file path=ppt/slides/_rels/slide14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1.xml"/><Relationship Id="rId1" Type="http://schemas.openxmlformats.org/officeDocument/2006/relationships/slideLayout" Target="../slideLayouts/slideLayout7.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16.png"/></Relationships>
</file>

<file path=ppt/slides/_rels/slide14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2.xml"/><Relationship Id="rId1" Type="http://schemas.openxmlformats.org/officeDocument/2006/relationships/slideLayout" Target="../slideLayouts/slideLayout7.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16.png"/></Relationships>
</file>

<file path=ppt/slides/_rels/slide14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3.xml"/><Relationship Id="rId1" Type="http://schemas.openxmlformats.org/officeDocument/2006/relationships/slideLayout" Target="../slideLayouts/slideLayout7.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16.png"/></Relationships>
</file>

<file path=ppt/slides/_rels/slide14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6.png"/></Relationships>
</file>

<file path=ppt/slides/_rels/slide14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6.png"/></Relationships>
</file>

<file path=ppt/slides/_rels/slide14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6.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6.pn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7.xml"/><Relationship Id="rId1" Type="http://schemas.openxmlformats.org/officeDocument/2006/relationships/slideLayout" Target="../slideLayouts/slideLayout7.xml"/><Relationship Id="rId5" Type="http://schemas.openxmlformats.org/officeDocument/2006/relationships/image" Target="../media/image127.jpeg"/><Relationship Id="rId4" Type="http://schemas.openxmlformats.org/officeDocument/2006/relationships/image" Target="../media/image116.png"/></Relationships>
</file>

<file path=ppt/slides/_rels/slide15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8.xml"/><Relationship Id="rId1" Type="http://schemas.openxmlformats.org/officeDocument/2006/relationships/slideLayout" Target="../slideLayouts/slideLayout7.xml"/><Relationship Id="rId5" Type="http://schemas.openxmlformats.org/officeDocument/2006/relationships/image" Target="../media/image127.jpeg"/><Relationship Id="rId4" Type="http://schemas.openxmlformats.org/officeDocument/2006/relationships/image" Target="../media/image116.png"/></Relationships>
</file>

<file path=ppt/slides/_rels/slide15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9.xml"/><Relationship Id="rId1" Type="http://schemas.openxmlformats.org/officeDocument/2006/relationships/slideLayout" Target="../slideLayouts/slideLayout7.xml"/><Relationship Id="rId5" Type="http://schemas.openxmlformats.org/officeDocument/2006/relationships/image" Target="../media/image127.jpeg"/><Relationship Id="rId4" Type="http://schemas.openxmlformats.org/officeDocument/2006/relationships/image" Target="../media/image116.png"/></Relationships>
</file>

<file path=ppt/slides/_rels/slide15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0.xml"/><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5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chart" Target="../charts/chart53.xml"/></Relationships>
</file>

<file path=ppt/slides/_rels/slide15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119.png"/><Relationship Id="rId7" Type="http://schemas.openxmlformats.org/officeDocument/2006/relationships/image" Target="../media/image142.jpeg"/><Relationship Id="rId2" Type="http://schemas.openxmlformats.org/officeDocument/2006/relationships/notesSlide" Target="../notesSlides/notesSlide136.xml"/><Relationship Id="rId1" Type="http://schemas.openxmlformats.org/officeDocument/2006/relationships/slideLayout" Target="../slideLayouts/slideLayout7.xml"/><Relationship Id="rId6" Type="http://schemas.openxmlformats.org/officeDocument/2006/relationships/image" Target="../media/image141.jpeg"/><Relationship Id="rId5" Type="http://schemas.openxmlformats.org/officeDocument/2006/relationships/image" Target="../media/image5.png"/><Relationship Id="rId4" Type="http://schemas.openxmlformats.org/officeDocument/2006/relationships/image" Target="../media/image140.png"/><Relationship Id="rId9" Type="http://schemas.openxmlformats.org/officeDocument/2006/relationships/image" Target="../media/image126.png"/></Relationships>
</file>

<file path=ppt/slides/_rels/slide16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7.xml"/><Relationship Id="rId1" Type="http://schemas.openxmlformats.org/officeDocument/2006/relationships/slideLayout" Target="../slideLayouts/slideLayout7.xml"/><Relationship Id="rId4" Type="http://schemas.openxmlformats.org/officeDocument/2006/relationships/image" Target="../media/image140.png"/></Relationships>
</file>

<file path=ppt/slides/_rels/slide16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8.xml"/><Relationship Id="rId1" Type="http://schemas.openxmlformats.org/officeDocument/2006/relationships/slideLayout" Target="../slideLayouts/slideLayout7.xml"/><Relationship Id="rId4" Type="http://schemas.openxmlformats.org/officeDocument/2006/relationships/image" Target="../media/image140.png"/></Relationships>
</file>

<file path=ppt/slides/_rels/slide16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1.xml"/><Relationship Id="rId1" Type="http://schemas.openxmlformats.org/officeDocument/2006/relationships/slideLayout" Target="../slideLayouts/slideLayout7.xml"/><Relationship Id="rId5" Type="http://schemas.openxmlformats.org/officeDocument/2006/relationships/image" Target="../media/image126.png"/><Relationship Id="rId4" Type="http://schemas.openxmlformats.org/officeDocument/2006/relationships/image" Target="../media/image125.png"/></Relationships>
</file>

<file path=ppt/slides/_rels/slide16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2.xml"/><Relationship Id="rId1" Type="http://schemas.openxmlformats.org/officeDocument/2006/relationships/slideLayout" Target="../slideLayouts/slideLayout7.xml"/><Relationship Id="rId5" Type="http://schemas.openxmlformats.org/officeDocument/2006/relationships/image" Target="../media/image126.png"/><Relationship Id="rId4" Type="http://schemas.openxmlformats.org/officeDocument/2006/relationships/image" Target="../media/image125.png"/></Relationships>
</file>

<file path=ppt/slides/_rels/slide16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3.xml"/><Relationship Id="rId1" Type="http://schemas.openxmlformats.org/officeDocument/2006/relationships/slideLayout" Target="../slideLayouts/slideLayout7.xml"/><Relationship Id="rId4" Type="http://schemas.openxmlformats.org/officeDocument/2006/relationships/image" Target="../media/image141.jpe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4.xml"/><Relationship Id="rId1" Type="http://schemas.openxmlformats.org/officeDocument/2006/relationships/slideLayout" Target="../slideLayouts/slideLayout7.xml"/><Relationship Id="rId4" Type="http://schemas.openxmlformats.org/officeDocument/2006/relationships/image" Target="../media/image141.jpeg"/></Relationships>
</file>

<file path=ppt/slides/_rels/slide17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5.xml"/><Relationship Id="rId1" Type="http://schemas.openxmlformats.org/officeDocument/2006/relationships/slideLayout" Target="../slideLayouts/slideLayout7.xml"/><Relationship Id="rId4" Type="http://schemas.openxmlformats.org/officeDocument/2006/relationships/image" Target="../media/image142.jpeg"/></Relationships>
</file>

<file path=ppt/slides/_rels/slide17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6.xml"/><Relationship Id="rId1" Type="http://schemas.openxmlformats.org/officeDocument/2006/relationships/slideLayout" Target="../slideLayouts/slideLayout7.xml"/><Relationship Id="rId4" Type="http://schemas.openxmlformats.org/officeDocument/2006/relationships/image" Target="../media/image142.jpeg"/></Relationships>
</file>

<file path=ppt/slides/_rels/slide173.xml.rels><?xml version="1.0" encoding="UTF-8" standalone="yes"?>
<Relationships xmlns="http://schemas.openxmlformats.org/package/2006/relationships"><Relationship Id="rId3" Type="http://schemas.openxmlformats.org/officeDocument/2006/relationships/image" Target="../media/image144.svg"/><Relationship Id="rId2" Type="http://schemas.openxmlformats.org/officeDocument/2006/relationships/image" Target="../media/image143.png"/><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45.png"/><Relationship Id="rId7" Type="http://schemas.openxmlformats.org/officeDocument/2006/relationships/image" Target="../media/image5.png"/><Relationship Id="rId2" Type="http://schemas.openxmlformats.org/officeDocument/2006/relationships/notesSlide" Target="../notesSlides/notesSlide147.xml"/><Relationship Id="rId1" Type="http://schemas.openxmlformats.org/officeDocument/2006/relationships/slideLayout" Target="../slideLayouts/slideLayout2.xml"/><Relationship Id="rId6" Type="http://schemas.openxmlformats.org/officeDocument/2006/relationships/image" Target="../media/image148.jpeg"/><Relationship Id="rId5" Type="http://schemas.openxmlformats.org/officeDocument/2006/relationships/image" Target="../media/image147.jpeg"/><Relationship Id="rId4" Type="http://schemas.openxmlformats.org/officeDocument/2006/relationships/image" Target="../media/image146.png"/></Relationships>
</file>

<file path=ppt/slides/_rels/slide175.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45.png"/><Relationship Id="rId7" Type="http://schemas.openxmlformats.org/officeDocument/2006/relationships/image" Target="../media/image5.png"/><Relationship Id="rId2" Type="http://schemas.openxmlformats.org/officeDocument/2006/relationships/notesSlide" Target="../notesSlides/notesSlide148.xml"/><Relationship Id="rId1" Type="http://schemas.openxmlformats.org/officeDocument/2006/relationships/slideLayout" Target="../slideLayouts/slideLayout2.xml"/><Relationship Id="rId6" Type="http://schemas.openxmlformats.org/officeDocument/2006/relationships/image" Target="../media/image148.jpeg"/><Relationship Id="rId5" Type="http://schemas.openxmlformats.org/officeDocument/2006/relationships/image" Target="../media/image147.jpeg"/><Relationship Id="rId4" Type="http://schemas.openxmlformats.org/officeDocument/2006/relationships/image" Target="../media/image146.png"/></Relationships>
</file>

<file path=ppt/slides/_rels/slide176.xml.rels><?xml version="1.0" encoding="UTF-8" standalone="yes"?>
<Relationships xmlns="http://schemas.openxmlformats.org/package/2006/relationships"><Relationship Id="rId8" Type="http://schemas.openxmlformats.org/officeDocument/2006/relationships/chart" Target="../charts/chart56.xml"/><Relationship Id="rId3" Type="http://schemas.openxmlformats.org/officeDocument/2006/relationships/image" Target="../media/image145.png"/><Relationship Id="rId7" Type="http://schemas.openxmlformats.org/officeDocument/2006/relationships/image" Target="../media/image5.png"/><Relationship Id="rId2" Type="http://schemas.openxmlformats.org/officeDocument/2006/relationships/notesSlide" Target="../notesSlides/notesSlide149.xml"/><Relationship Id="rId1" Type="http://schemas.openxmlformats.org/officeDocument/2006/relationships/slideLayout" Target="../slideLayouts/slideLayout2.xml"/><Relationship Id="rId6" Type="http://schemas.openxmlformats.org/officeDocument/2006/relationships/image" Target="../media/image148.jpeg"/><Relationship Id="rId5" Type="http://schemas.openxmlformats.org/officeDocument/2006/relationships/image" Target="../media/image147.jpeg"/><Relationship Id="rId4" Type="http://schemas.openxmlformats.org/officeDocument/2006/relationships/image" Target="../media/image146.png"/></Relationships>
</file>

<file path=ppt/slides/_rels/slide177.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image" Target="../media/image146.png"/><Relationship Id="rId7" Type="http://schemas.openxmlformats.org/officeDocument/2006/relationships/chart" Target="../charts/chart59.xml"/><Relationship Id="rId2" Type="http://schemas.openxmlformats.org/officeDocument/2006/relationships/image" Target="../media/image145.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48.jpeg"/><Relationship Id="rId4" Type="http://schemas.openxmlformats.org/officeDocument/2006/relationships/image" Target="../media/image147.jpeg"/></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2" Type="http://schemas.openxmlformats.org/officeDocument/2006/relationships/chart" Target="../charts/chart60.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2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45.png"/><Relationship Id="rId7" Type="http://schemas.openxmlformats.org/officeDocument/2006/relationships/image" Target="../media/image6.png"/><Relationship Id="rId2" Type="http://schemas.openxmlformats.org/officeDocument/2006/relationships/notesSlide" Target="../notesSlides/notesSlide157.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48.jpeg"/><Relationship Id="rId4" Type="http://schemas.openxmlformats.org/officeDocument/2006/relationships/image" Target="../media/image147.jpeg"/><Relationship Id="rId9" Type="http://schemas.openxmlformats.org/officeDocument/2006/relationships/image" Target="../media/image151.emf"/></Relationships>
</file>

<file path=ppt/slides/_rels/slide234.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9.png"/><Relationship Id="rId7" Type="http://schemas.openxmlformats.org/officeDocument/2006/relationships/image" Target="../media/image10.jpeg"/><Relationship Id="rId12" Type="http://schemas.openxmlformats.org/officeDocument/2006/relationships/image" Target="../media/image120.png"/><Relationship Id="rId2" Type="http://schemas.openxmlformats.org/officeDocument/2006/relationships/notesSlide" Target="../notesSlides/notesSlide158.xml"/><Relationship Id="rId1" Type="http://schemas.openxmlformats.org/officeDocument/2006/relationships/slideLayout" Target="../slideLayouts/slideLayout2.xml"/><Relationship Id="rId6" Type="http://schemas.openxmlformats.org/officeDocument/2006/relationships/image" Target="../media/image136.jpeg"/><Relationship Id="rId11" Type="http://schemas.openxmlformats.org/officeDocument/2006/relationships/image" Target="../media/image156.svg"/><Relationship Id="rId5" Type="http://schemas.openxmlformats.org/officeDocument/2006/relationships/image" Target="../media/image146.png"/><Relationship Id="rId10" Type="http://schemas.openxmlformats.org/officeDocument/2006/relationships/image" Target="../media/image155.svg"/><Relationship Id="rId4" Type="http://schemas.openxmlformats.org/officeDocument/2006/relationships/image" Target="../media/image5.png"/><Relationship Id="rId9" Type="http://schemas.openxmlformats.org/officeDocument/2006/relationships/image" Target="../media/image154.svg"/></Relationships>
</file>

<file path=ppt/slides/_rels/slide236.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46.png"/><Relationship Id="rId7" Type="http://schemas.openxmlformats.org/officeDocument/2006/relationships/image" Target="../media/image48.jpe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42.png"/><Relationship Id="rId4" Type="http://schemas.openxmlformats.org/officeDocument/2006/relationships/image" Target="../media/image47.png"/><Relationship Id="rId9" Type="http://schemas.openxmlformats.org/officeDocument/2006/relationships/image" Target="../media/image50.jpeg"/></Relationships>
</file>

<file path=ppt/slides/_rels/slide35.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image" Target="../media/image47.png"/><Relationship Id="rId7" Type="http://schemas.openxmlformats.org/officeDocument/2006/relationships/image" Target="../media/image53.jpe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2.jpeg"/><Relationship Id="rId5" Type="http://schemas.openxmlformats.org/officeDocument/2006/relationships/image" Target="../media/image51.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7.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46.png"/><Relationship Id="rId5" Type="http://schemas.openxmlformats.org/officeDocument/2006/relationships/image" Target="../media/image56.png"/><Relationship Id="rId10" Type="http://schemas.openxmlformats.org/officeDocument/2006/relationships/image" Target="../media/image59.jpeg"/><Relationship Id="rId4" Type="http://schemas.openxmlformats.org/officeDocument/2006/relationships/image" Target="../media/image55.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jpeg"/><Relationship Id="rId3" Type="http://schemas.openxmlformats.org/officeDocument/2006/relationships/image" Target="../media/image47.png"/><Relationship Id="rId7" Type="http://schemas.openxmlformats.org/officeDocument/2006/relationships/image" Target="../media/image61.jpe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0.jpe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47.png"/><Relationship Id="rId7" Type="http://schemas.openxmlformats.org/officeDocument/2006/relationships/image" Target="../media/image64.jpe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63.jpe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8.png"/><Relationship Id="rId1" Type="http://schemas.openxmlformats.org/officeDocument/2006/relationships/slideLayout" Target="../slideLayouts/slideLayout7.xml"/><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5.png"/><Relationship Id="rId7" Type="http://schemas.openxmlformats.org/officeDocument/2006/relationships/image" Target="../media/image12.png"/><Relationship Id="rId2" Type="http://schemas.openxmlformats.org/officeDocument/2006/relationships/image" Target="../media/image15.pn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72.jpeg"/><Relationship Id="rId4" Type="http://schemas.openxmlformats.org/officeDocument/2006/relationships/image" Target="../media/image71.jpeg"/><Relationship Id="rId9" Type="http://schemas.microsoft.com/office/2007/relationships/hdphoto" Target="../media/hdphoto1.wdp"/></Relationships>
</file>

<file path=ppt/slides/_rels/slide48.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image" Target="../media/image47.png"/><Relationship Id="rId7" Type="http://schemas.openxmlformats.org/officeDocument/2006/relationships/image" Target="../media/image73.jpe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70.png"/><Relationship Id="rId4" Type="http://schemas.openxmlformats.org/officeDocument/2006/relationships/image" Target="../media/image9.png"/><Relationship Id="rId9" Type="http://schemas.openxmlformats.org/officeDocument/2006/relationships/image" Target="../media/image75.jpeg"/></Relationships>
</file>

<file path=ppt/slides/_rels/slide49.xml.rels><?xml version="1.0" encoding="UTF-8" standalone="yes"?>
<Relationships xmlns="http://schemas.openxmlformats.org/package/2006/relationships"><Relationship Id="rId8" Type="http://schemas.openxmlformats.org/officeDocument/2006/relationships/image" Target="../media/image77.jpeg"/><Relationship Id="rId3" Type="http://schemas.openxmlformats.org/officeDocument/2006/relationships/image" Target="../media/image47.png"/><Relationship Id="rId7" Type="http://schemas.openxmlformats.org/officeDocument/2006/relationships/image" Target="../media/image76.jpe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5.pn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78.jpeg"/></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9.jpeg"/><Relationship Id="rId3" Type="http://schemas.openxmlformats.org/officeDocument/2006/relationships/image" Target="../media/image47.png"/><Relationship Id="rId7" Type="http://schemas.openxmlformats.org/officeDocument/2006/relationships/image" Target="../media/image12.pn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13.png"/><Relationship Id="rId5" Type="http://schemas.microsoft.com/office/2007/relationships/hdphoto" Target="../media/hdphoto1.wdp"/><Relationship Id="rId10" Type="http://schemas.openxmlformats.org/officeDocument/2006/relationships/image" Target="../media/image81.jpeg"/><Relationship Id="rId4" Type="http://schemas.openxmlformats.org/officeDocument/2006/relationships/image" Target="../media/image70.png"/><Relationship Id="rId9" Type="http://schemas.openxmlformats.org/officeDocument/2006/relationships/image" Target="../media/image80.jpeg"/></Relationships>
</file>

<file path=ppt/slides/_rels/slide51.xml.rels><?xml version="1.0" encoding="UTF-8" standalone="yes"?>
<Relationships xmlns="http://schemas.openxmlformats.org/package/2006/relationships"><Relationship Id="rId8" Type="http://schemas.openxmlformats.org/officeDocument/2006/relationships/image" Target="../media/image83.jpeg"/><Relationship Id="rId3" Type="http://schemas.openxmlformats.org/officeDocument/2006/relationships/image" Target="../media/image47.png"/><Relationship Id="rId7" Type="http://schemas.openxmlformats.org/officeDocument/2006/relationships/image" Target="../media/image82.jpe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71.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4.jpeg"/></Relationships>
</file>

<file path=ppt/slides/_rels/slide52.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47.png"/><Relationship Id="rId7" Type="http://schemas.openxmlformats.org/officeDocument/2006/relationships/image" Target="../media/image85.jpe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72.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7.jpeg"/></Relationships>
</file>

<file path=ppt/slides/_rels/slide53.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8" Type="http://schemas.openxmlformats.org/officeDocument/2006/relationships/image" Target="../media/image92.png"/><Relationship Id="rId13" Type="http://schemas.openxmlformats.org/officeDocument/2006/relationships/image" Target="../media/image97.svg"/><Relationship Id="rId18" Type="http://schemas.openxmlformats.org/officeDocument/2006/relationships/image" Target="../media/image102.svg"/><Relationship Id="rId3" Type="http://schemas.openxmlformats.org/officeDocument/2006/relationships/image" Target="../media/image14.png"/><Relationship Id="rId21" Type="http://schemas.openxmlformats.org/officeDocument/2006/relationships/image" Target="../media/image105.png"/><Relationship Id="rId7" Type="http://schemas.openxmlformats.org/officeDocument/2006/relationships/image" Target="../media/image91.svg"/><Relationship Id="rId12" Type="http://schemas.openxmlformats.org/officeDocument/2006/relationships/image" Target="../media/image96.png"/><Relationship Id="rId17" Type="http://schemas.openxmlformats.org/officeDocument/2006/relationships/image" Target="../media/image101.png"/><Relationship Id="rId2" Type="http://schemas.openxmlformats.org/officeDocument/2006/relationships/notesSlide" Target="../notesSlides/notesSlide42.xml"/><Relationship Id="rId16" Type="http://schemas.openxmlformats.org/officeDocument/2006/relationships/image" Target="../media/image100.png"/><Relationship Id="rId20" Type="http://schemas.openxmlformats.org/officeDocument/2006/relationships/image" Target="../media/image104.svg"/><Relationship Id="rId1" Type="http://schemas.openxmlformats.org/officeDocument/2006/relationships/slideLayout" Target="../slideLayouts/slideLayout7.xml"/><Relationship Id="rId6" Type="http://schemas.openxmlformats.org/officeDocument/2006/relationships/image" Target="../media/image90.png"/><Relationship Id="rId11" Type="http://schemas.openxmlformats.org/officeDocument/2006/relationships/image" Target="../media/image95.svg"/><Relationship Id="rId5" Type="http://schemas.openxmlformats.org/officeDocument/2006/relationships/image" Target="../media/image39.png"/><Relationship Id="rId15" Type="http://schemas.openxmlformats.org/officeDocument/2006/relationships/image" Target="../media/image99.svg"/><Relationship Id="rId10" Type="http://schemas.openxmlformats.org/officeDocument/2006/relationships/image" Target="../media/image94.png"/><Relationship Id="rId19" Type="http://schemas.openxmlformats.org/officeDocument/2006/relationships/image" Target="../media/image103.png"/><Relationship Id="rId4" Type="http://schemas.openxmlformats.org/officeDocument/2006/relationships/image" Target="../media/image89.png"/><Relationship Id="rId9" Type="http://schemas.openxmlformats.org/officeDocument/2006/relationships/image" Target="../media/image93.svg"/><Relationship Id="rId14" Type="http://schemas.openxmlformats.org/officeDocument/2006/relationships/image" Target="../media/image98.png"/></Relationships>
</file>

<file path=ppt/slides/_rels/slide5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107.jpeg"/></Relationships>
</file>

<file path=ppt/slides/_rels/slide61.xml.rels><?xml version="1.0" encoding="UTF-8" standalone="yes"?>
<Relationships xmlns="http://schemas.openxmlformats.org/package/2006/relationships"><Relationship Id="rId3" Type="http://schemas.openxmlformats.org/officeDocument/2006/relationships/image" Target="../media/image109.svg"/><Relationship Id="rId2" Type="http://schemas.openxmlformats.org/officeDocument/2006/relationships/image" Target="../media/image108.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47.xml"/><Relationship Id="rId1" Type="http://schemas.openxmlformats.org/officeDocument/2006/relationships/slideLayout" Target="../slideLayouts/slideLayout7.xml"/><Relationship Id="rId5" Type="http://schemas.openxmlformats.org/officeDocument/2006/relationships/image" Target="../media/image111.svg"/><Relationship Id="rId4" Type="http://schemas.openxmlformats.org/officeDocument/2006/relationships/image" Target="../media/image108.png"/></Relationships>
</file>

<file path=ppt/slides/_rels/slide63.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48.xml"/><Relationship Id="rId1" Type="http://schemas.openxmlformats.org/officeDocument/2006/relationships/slideLayout" Target="../slideLayouts/slideLayout7.xml"/><Relationship Id="rId5" Type="http://schemas.openxmlformats.org/officeDocument/2006/relationships/image" Target="../media/image111.svg"/><Relationship Id="rId4" Type="http://schemas.openxmlformats.org/officeDocument/2006/relationships/image" Target="../media/image108.png"/></Relationships>
</file>

<file path=ppt/slides/_rels/slide6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111.svg"/></Relationships>
</file>

<file path=ppt/slides/_rels/slide6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111.svg"/></Relationships>
</file>

<file path=ppt/slides/_rels/slide6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6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6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111.svg"/></Relationships>
</file>

<file path=ppt/slides/_rels/slide6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7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72.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4.xml"/><Relationship Id="rId1" Type="http://schemas.openxmlformats.org/officeDocument/2006/relationships/slideLayout" Target="../slideLayouts/slideLayout7.xml"/><Relationship Id="rId5" Type="http://schemas.openxmlformats.org/officeDocument/2006/relationships/image" Target="../media/image117.png"/><Relationship Id="rId4" Type="http://schemas.openxmlformats.org/officeDocument/2006/relationships/image" Target="../media/image116.png"/></Relationships>
</file>

<file path=ppt/slides/_rels/slide7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5.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8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5.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8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1.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16.png"/></Relationships>
</file>

<file path=ppt/slides/_rels/slide9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2.xml"/><Relationship Id="rId1" Type="http://schemas.openxmlformats.org/officeDocument/2006/relationships/slideLayout" Target="../slideLayouts/slideLayout7.xml"/><Relationship Id="rId4" Type="http://schemas.openxmlformats.org/officeDocument/2006/relationships/image" Target="../media/image116.png"/></Relationships>
</file>

<file path=ppt/slides/_rels/slide9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3.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16.png"/></Relationships>
</file>

<file path=ppt/slides/_rels/slide9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4.xml"/><Relationship Id="rId1" Type="http://schemas.openxmlformats.org/officeDocument/2006/relationships/slideLayout" Target="../slideLayouts/slideLayout7.xml"/><Relationship Id="rId4" Type="http://schemas.openxmlformats.org/officeDocument/2006/relationships/image" Target="../media/image116.png"/></Relationships>
</file>

<file path=ppt/slides/_rels/slide9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5.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16.png"/></Relationships>
</file>

<file path=ppt/slides/_rels/slide9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6.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a:solidFill>
                  <a:schemeClr val="tx2"/>
                </a:solidFill>
                <a:latin typeface="Candara" panose="020E0502030303020204" pitchFamily="34" charset="0"/>
              </a:rPr>
              <a:t>Interventoría – UAESP </a:t>
            </a:r>
          </a:p>
          <a:p>
            <a:pPr algn="just"/>
            <a:r>
              <a:rPr lang="es-CO" sz="2800" b="1" cap="small">
                <a:solidFill>
                  <a:schemeClr val="tx2"/>
                </a:solidFill>
                <a:latin typeface="Candara" panose="020E0502030303020204" pitchFamily="34" charset="0"/>
              </a:rPr>
              <a:t>INFORME EJECUTIVO No 84 – FEBRERO 2025</a:t>
            </a:r>
          </a:p>
          <a:p>
            <a:pPr algn="just"/>
            <a:r>
              <a:rPr lang="es-CO" sz="2800" b="1" cap="small">
                <a:solidFill>
                  <a:schemeClr val="tx2"/>
                </a:solidFill>
                <a:latin typeface="Candara" panose="020E0502030303020204" pitchFamily="34" charset="0"/>
              </a:rPr>
              <a:t>Contrato 396 de 2018 </a:t>
            </a:r>
          </a:p>
          <a:p>
            <a:pPr algn="just"/>
            <a:endParaRPr lang="es-CO" sz="2800" b="1" cap="small">
              <a:solidFill>
                <a:schemeClr val="tx2"/>
              </a:solidFill>
              <a:latin typeface="Candara" panose="020E0502030303020204" pitchFamily="34" charset="0"/>
            </a:endParaRPr>
          </a:p>
          <a:p>
            <a:pPr algn="just"/>
            <a:endParaRPr lang="es-CO" sz="2800" b="1" cap="small">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enero de 2025.</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2025</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74444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633298"/>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81922" y="155962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BB736957-566E-B1C4-3860-653DD0A5D735}"/>
              </a:ext>
            </a:extLst>
          </p:cNvPr>
          <p:cNvGraphicFramePr>
            <a:graphicFrameLocks noGrp="1"/>
          </p:cNvGraphicFramePr>
          <p:nvPr>
            <p:extLst>
              <p:ext uri="{D42A27DB-BD31-4B8C-83A1-F6EECF244321}">
                <p14:modId xmlns:p14="http://schemas.microsoft.com/office/powerpoint/2010/main" val="1920330668"/>
              </p:ext>
            </p:extLst>
          </p:nvPr>
        </p:nvGraphicFramePr>
        <p:xfrm>
          <a:off x="398563" y="2470930"/>
          <a:ext cx="11158372" cy="891923"/>
        </p:xfrm>
        <a:graphic>
          <a:graphicData uri="http://schemas.openxmlformats.org/drawingml/2006/table">
            <a:tbl>
              <a:tblPr/>
              <a:tblGrid>
                <a:gridCol w="723590">
                  <a:extLst>
                    <a:ext uri="{9D8B030D-6E8A-4147-A177-3AD203B41FA5}">
                      <a16:colId xmlns:a16="http://schemas.microsoft.com/office/drawing/2014/main" val="2927108443"/>
                    </a:ext>
                  </a:extLst>
                </a:gridCol>
                <a:gridCol w="940670">
                  <a:extLst>
                    <a:ext uri="{9D8B030D-6E8A-4147-A177-3AD203B41FA5}">
                      <a16:colId xmlns:a16="http://schemas.microsoft.com/office/drawing/2014/main" val="4147483340"/>
                    </a:ext>
                  </a:extLst>
                </a:gridCol>
                <a:gridCol w="277375">
                  <a:extLst>
                    <a:ext uri="{9D8B030D-6E8A-4147-A177-3AD203B41FA5}">
                      <a16:colId xmlns:a16="http://schemas.microsoft.com/office/drawing/2014/main" val="3868279346"/>
                    </a:ext>
                  </a:extLst>
                </a:gridCol>
                <a:gridCol w="735651">
                  <a:extLst>
                    <a:ext uri="{9D8B030D-6E8A-4147-A177-3AD203B41FA5}">
                      <a16:colId xmlns:a16="http://schemas.microsoft.com/office/drawing/2014/main" val="1673517215"/>
                    </a:ext>
                  </a:extLst>
                </a:gridCol>
                <a:gridCol w="868311">
                  <a:extLst>
                    <a:ext uri="{9D8B030D-6E8A-4147-A177-3AD203B41FA5}">
                      <a16:colId xmlns:a16="http://schemas.microsoft.com/office/drawing/2014/main" val="1108239567"/>
                    </a:ext>
                  </a:extLst>
                </a:gridCol>
                <a:gridCol w="277375">
                  <a:extLst>
                    <a:ext uri="{9D8B030D-6E8A-4147-A177-3AD203B41FA5}">
                      <a16:colId xmlns:a16="http://schemas.microsoft.com/office/drawing/2014/main" val="3392337279"/>
                    </a:ext>
                  </a:extLst>
                </a:gridCol>
                <a:gridCol w="735651">
                  <a:extLst>
                    <a:ext uri="{9D8B030D-6E8A-4147-A177-3AD203B41FA5}">
                      <a16:colId xmlns:a16="http://schemas.microsoft.com/office/drawing/2014/main" val="1826726938"/>
                    </a:ext>
                  </a:extLst>
                </a:gridCol>
                <a:gridCol w="904489">
                  <a:extLst>
                    <a:ext uri="{9D8B030D-6E8A-4147-A177-3AD203B41FA5}">
                      <a16:colId xmlns:a16="http://schemas.microsoft.com/office/drawing/2014/main" val="2915676652"/>
                    </a:ext>
                  </a:extLst>
                </a:gridCol>
                <a:gridCol w="277375">
                  <a:extLst>
                    <a:ext uri="{9D8B030D-6E8A-4147-A177-3AD203B41FA5}">
                      <a16:colId xmlns:a16="http://schemas.microsoft.com/office/drawing/2014/main" val="2840246589"/>
                    </a:ext>
                  </a:extLst>
                </a:gridCol>
                <a:gridCol w="735651">
                  <a:extLst>
                    <a:ext uri="{9D8B030D-6E8A-4147-A177-3AD203B41FA5}">
                      <a16:colId xmlns:a16="http://schemas.microsoft.com/office/drawing/2014/main" val="3492284840"/>
                    </a:ext>
                  </a:extLst>
                </a:gridCol>
                <a:gridCol w="859265">
                  <a:extLst>
                    <a:ext uri="{9D8B030D-6E8A-4147-A177-3AD203B41FA5}">
                      <a16:colId xmlns:a16="http://schemas.microsoft.com/office/drawing/2014/main" val="1437674376"/>
                    </a:ext>
                  </a:extLst>
                </a:gridCol>
                <a:gridCol w="277375">
                  <a:extLst>
                    <a:ext uri="{9D8B030D-6E8A-4147-A177-3AD203B41FA5}">
                      <a16:colId xmlns:a16="http://schemas.microsoft.com/office/drawing/2014/main" val="58115407"/>
                    </a:ext>
                  </a:extLst>
                </a:gridCol>
                <a:gridCol w="735651">
                  <a:extLst>
                    <a:ext uri="{9D8B030D-6E8A-4147-A177-3AD203B41FA5}">
                      <a16:colId xmlns:a16="http://schemas.microsoft.com/office/drawing/2014/main" val="1295232431"/>
                    </a:ext>
                  </a:extLst>
                </a:gridCol>
                <a:gridCol w="916548">
                  <a:extLst>
                    <a:ext uri="{9D8B030D-6E8A-4147-A177-3AD203B41FA5}">
                      <a16:colId xmlns:a16="http://schemas.microsoft.com/office/drawing/2014/main" val="4182548467"/>
                    </a:ext>
                  </a:extLst>
                </a:gridCol>
                <a:gridCol w="277375">
                  <a:extLst>
                    <a:ext uri="{9D8B030D-6E8A-4147-A177-3AD203B41FA5}">
                      <a16:colId xmlns:a16="http://schemas.microsoft.com/office/drawing/2014/main" val="4231712275"/>
                    </a:ext>
                  </a:extLst>
                </a:gridCol>
                <a:gridCol w="735651">
                  <a:extLst>
                    <a:ext uri="{9D8B030D-6E8A-4147-A177-3AD203B41FA5}">
                      <a16:colId xmlns:a16="http://schemas.microsoft.com/office/drawing/2014/main" val="3796774852"/>
                    </a:ext>
                  </a:extLst>
                </a:gridCol>
                <a:gridCol w="880369">
                  <a:extLst>
                    <a:ext uri="{9D8B030D-6E8A-4147-A177-3AD203B41FA5}">
                      <a16:colId xmlns:a16="http://schemas.microsoft.com/office/drawing/2014/main" val="2006422105"/>
                    </a:ext>
                  </a:extLst>
                </a:gridCol>
              </a:tblGrid>
              <a:tr h="358518">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85331569"/>
                  </a:ext>
                </a:extLst>
              </a:tr>
              <a:tr h="174887">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184.003,73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179.149,56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94.164,38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72.104,23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79.329,52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608.751,43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0878540"/>
                  </a:ext>
                </a:extLst>
              </a:tr>
              <a:tr h="358518">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184.003,73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179.149,56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94.164,38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72.104,23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79.329,52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608.751,43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827469311"/>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Valor Recaudo Por Ase De abril 2018 a febrero 2025</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5141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a:solidFill>
                  <a:schemeClr val="accent1">
                    <a:lumMod val="50000"/>
                  </a:schemeClr>
                </a:solidFill>
              </a:rPr>
              <a:t>El año 2025 corresponde a los meses desde enero a febrero.</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9601EA31-8FFB-4512-BD13-6965C053C71B}"/>
              </a:ext>
            </a:extLst>
          </p:cNvPr>
          <p:cNvGraphicFramePr>
            <a:graphicFrameLocks/>
          </p:cNvGraphicFramePr>
          <p:nvPr/>
        </p:nvGraphicFramePr>
        <p:xfrm>
          <a:off x="897515" y="1409739"/>
          <a:ext cx="10396970"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Recaudo Por Localidades de Septiembre 2024 a febrero 2025 -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548234" y="1448499"/>
            <a:ext cx="1781175" cy="261937"/>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48C5F7FE-735E-41EB-94BF-AD9D8409360F}"/>
              </a:ext>
            </a:extLst>
          </p:cNvPr>
          <p:cNvGraphicFramePr>
            <a:graphicFrameLocks/>
          </p:cNvGraphicFramePr>
          <p:nvPr/>
        </p:nvGraphicFramePr>
        <p:xfrm>
          <a:off x="1864400" y="1738201"/>
          <a:ext cx="8827046" cy="431090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Recaudo Por Localidades de Septiembre 2024 a febrero 2025–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166225" y="1382686"/>
            <a:ext cx="1781175" cy="261938"/>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2877630-5356-4D1E-B620-BA12DA13A8EE}"/>
              </a:ext>
            </a:extLst>
          </p:cNvPr>
          <p:cNvGraphicFramePr>
            <a:graphicFrameLocks/>
          </p:cNvGraphicFramePr>
          <p:nvPr/>
        </p:nvGraphicFramePr>
        <p:xfrm>
          <a:off x="947128" y="1256331"/>
          <a:ext cx="9880600" cy="497636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Recaudo Por Localidades de Septiembre 2024 a febrero 2025–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7836560" y="1373551"/>
            <a:ext cx="1781175" cy="261937"/>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Gráfico 1">
            <a:extLst>
              <a:ext uri="{FF2B5EF4-FFF2-40B4-BE49-F238E27FC236}">
                <a16:creationId xmlns:a16="http://schemas.microsoft.com/office/drawing/2014/main" id="{AAA7FF34-0EE2-4E95-BFC3-1988981A0CC7}"/>
              </a:ext>
            </a:extLst>
          </p:cNvPr>
          <p:cNvGraphicFramePr>
            <a:graphicFrameLocks/>
          </p:cNvGraphicFramePr>
          <p:nvPr/>
        </p:nvGraphicFramePr>
        <p:xfrm>
          <a:off x="2292511" y="1635488"/>
          <a:ext cx="7325224" cy="456338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Recaudo Por Localidades de Septiembre 2024 a febrero 2025–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911465" y="1288134"/>
            <a:ext cx="1781175" cy="260350"/>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733C5E0-B87F-4127-81B8-58BFFBE6C12A}"/>
              </a:ext>
            </a:extLst>
          </p:cNvPr>
          <p:cNvGraphicFramePr>
            <a:graphicFrameLocks/>
          </p:cNvGraphicFramePr>
          <p:nvPr/>
        </p:nvGraphicFramePr>
        <p:xfrm>
          <a:off x="1909939" y="1753643"/>
          <a:ext cx="8372121" cy="419948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Recaudo Por Localidades de Septiembre 2024 a febrero 2025–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132805"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63F23D30-FAC0-423C-89F7-6D96AD0591AD}"/>
              </a:ext>
            </a:extLst>
          </p:cNvPr>
          <p:cNvGraphicFramePr>
            <a:graphicFrameLocks/>
          </p:cNvGraphicFramePr>
          <p:nvPr/>
        </p:nvGraphicFramePr>
        <p:xfrm>
          <a:off x="1952075" y="1613529"/>
          <a:ext cx="7961905" cy="437440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por Localidad – Febrero 2025</a:t>
            </a:r>
            <a:endParaRPr lang="es-CO" sz="1600" b="0" kern="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a:solidFill>
                  <a:schemeClr val="accent1">
                    <a:lumMod val="50000"/>
                  </a:schemeClr>
                </a:solidFill>
                <a:cs typeface="Arial" panose="020B0604020202020204" pitchFamily="34" charset="0"/>
              </a:rPr>
              <a:t>CARTERA</a:t>
            </a:r>
          </a:p>
          <a:p>
            <a:pPr lvl="1" algn="ctr"/>
            <a:r>
              <a:rPr lang="es-CO" sz="1400" b="1">
                <a:solidFill>
                  <a:schemeClr val="accent1">
                    <a:lumMod val="50000"/>
                  </a:schemeClr>
                </a:solidFill>
                <a:cs typeface="Arial" panose="020B0604020202020204" pitchFamily="34" charset="0"/>
              </a:rPr>
              <a:t>TOTAL</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$28.156 millones</a:t>
            </a:r>
            <a:endParaRPr lang="es-CO" sz="1400" b="1" kern="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 name="Gráfico 2">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245402"/>
          <a:ext cx="8654143" cy="4778182"/>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por Localidad – Febrero 2025</a:t>
            </a:r>
            <a:endParaRPr lang="es-CO" sz="1600" b="0" kern="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a:solidFill>
                  <a:schemeClr val="accent1">
                    <a:lumMod val="50000"/>
                  </a:schemeClr>
                </a:solidFill>
                <a:cs typeface="Arial" panose="020B0604020202020204" pitchFamily="34" charset="0"/>
              </a:rPr>
              <a:t>TOTAL</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$49.711</a:t>
            </a:r>
          </a:p>
          <a:p>
            <a:pPr lvl="1" algn="ctr" eaLnBrk="1" fontAlgn="auto" hangingPunct="1">
              <a:spcBef>
                <a:spcPts val="0"/>
              </a:spcBef>
              <a:spcAft>
                <a:spcPts val="0"/>
              </a:spcAft>
              <a:defRPr/>
            </a:pPr>
            <a:r>
              <a:rPr lang="es-CO" sz="1400" b="1">
                <a:solidFill>
                  <a:schemeClr val="accent1">
                    <a:lumMod val="50000"/>
                  </a:schemeClr>
                </a:solidFill>
                <a:cs typeface="Arial" panose="020B0604020202020204" pitchFamily="34" charset="0"/>
              </a:rPr>
              <a:t>Millones</a:t>
            </a:r>
            <a:endParaRPr lang="es-CO" sz="1400" b="1" kern="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133143" y="6007035"/>
            <a:ext cx="9925713" cy="400110"/>
          </a:xfrm>
          <a:prstGeom prst="rect">
            <a:avLst/>
          </a:prstGeom>
          <a:noFill/>
        </p:spPr>
        <p:txBody>
          <a:bodyPr wrap="square" lIns="91440" tIns="45720" rIns="91440" bIns="45720" rtlCol="0" anchor="t">
            <a:spAutoFit/>
          </a:bodyPr>
          <a:lstStyle/>
          <a:p>
            <a:pPr algn="ctr"/>
            <a:r>
              <a:rPr lang="es-ES" sz="100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8920818F-C968-4365-978D-56768D6947E9}"/>
              </a:ext>
            </a:extLst>
          </p:cNvPr>
          <p:cNvGraphicFramePr>
            <a:graphicFrameLocks/>
          </p:cNvGraphicFramePr>
          <p:nvPr/>
        </p:nvGraphicFramePr>
        <p:xfrm>
          <a:off x="1770063" y="1295405"/>
          <a:ext cx="8849652" cy="471162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endParaRPr lang="es-CO" sz="3400">
              <a:solidFill>
                <a:schemeClr val="accent1">
                  <a:lumMod val="50000"/>
                </a:schemeClr>
              </a:solidFill>
            </a:endParaRPr>
          </a:p>
          <a:p>
            <a:pPr lvl="1" eaLnBrk="1" fontAlgn="auto" hangingPunct="1">
              <a:spcBef>
                <a:spcPts val="0"/>
              </a:spcBef>
              <a:spcAft>
                <a:spcPts val="0"/>
              </a:spcAft>
              <a:defRPr/>
            </a:pPr>
            <a:r>
              <a:rPr lang="es-CO" sz="1600" b="0">
                <a:solidFill>
                  <a:schemeClr val="accent1">
                    <a:lumMod val="50000"/>
                  </a:schemeClr>
                </a:solidFill>
              </a:rPr>
              <a:t>Total Cartera por Localidad – Febrero 2025</a:t>
            </a:r>
            <a:endParaRPr lang="es-CO" sz="1600" b="0" kern="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400110"/>
          </a:xfrm>
          <a:prstGeom prst="rect">
            <a:avLst/>
          </a:prstGeom>
          <a:noFill/>
        </p:spPr>
        <p:txBody>
          <a:bodyPr wrap="square" lIns="91440" tIns="45720" rIns="91440" bIns="45720" rtlCol="0" anchor="t">
            <a:spAutoFit/>
          </a:bodyPr>
          <a:lstStyle/>
          <a:p>
            <a:pPr algn="ctr"/>
            <a:r>
              <a:rPr lang="es-ES" sz="100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a:solidFill>
                  <a:schemeClr val="accent1">
                    <a:lumMod val="50000"/>
                  </a:schemeClr>
                </a:solidFill>
                <a:cs typeface="Arial" panose="020B0604020202020204" pitchFamily="34" charset="0"/>
              </a:rPr>
              <a:t>CARTERA TOTAL</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$15.940 millones</a:t>
            </a:r>
            <a:endParaRPr lang="es-CO" sz="1400" b="1" kern="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C5B0D4F-0303-AEDE-8387-9B23CA5791E0}"/>
              </a:ext>
            </a:extLst>
          </p:cNvPr>
          <p:cNvGraphicFramePr>
            <a:graphicFrameLocks/>
          </p:cNvGraphicFramePr>
          <p:nvPr/>
        </p:nvGraphicFramePr>
        <p:xfrm>
          <a:off x="2609264" y="1333322"/>
          <a:ext cx="6926622" cy="425467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endParaRPr lang="es-CO" sz="3400">
              <a:solidFill>
                <a:schemeClr val="accent1">
                  <a:lumMod val="50000"/>
                </a:schemeClr>
              </a:solidFill>
            </a:endParaRPr>
          </a:p>
          <a:p>
            <a:pPr lvl="1" eaLnBrk="1" fontAlgn="auto" hangingPunct="1">
              <a:spcBef>
                <a:spcPts val="0"/>
              </a:spcBef>
              <a:spcAft>
                <a:spcPts val="0"/>
              </a:spcAft>
              <a:defRPr/>
            </a:pPr>
            <a:r>
              <a:rPr lang="es-CO" sz="1600" b="0">
                <a:solidFill>
                  <a:schemeClr val="accent1">
                    <a:lumMod val="50000"/>
                  </a:schemeClr>
                </a:solidFill>
              </a:rPr>
              <a:t>Total Cartera por Localidad – Febrero 2025</a:t>
            </a:r>
            <a:endParaRPr lang="es-CO" sz="1600" b="0" kern="0">
              <a:solidFill>
                <a:schemeClr val="accent1">
                  <a:lumMod val="50000"/>
                </a:schemeClr>
              </a:solidFill>
            </a:endParaRPr>
          </a:p>
          <a:p>
            <a:pPr lvl="1" eaLnBrk="1" fontAlgn="auto" hangingPunct="1">
              <a:spcBef>
                <a:spcPts val="0"/>
              </a:spcBef>
              <a:spcAft>
                <a:spcPts val="0"/>
              </a:spcAft>
              <a:defRPr/>
            </a:pPr>
            <a:endParaRPr lang="es-CO" sz="1600" b="0" kern="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a:solidFill>
                  <a:schemeClr val="accent1">
                    <a:lumMod val="50000"/>
                  </a:schemeClr>
                </a:solidFill>
                <a:cs typeface="Arial" panose="020B0604020202020204" pitchFamily="34" charset="0"/>
              </a:rPr>
              <a:t>CARTERA TOTAL</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$27.036</a:t>
            </a:r>
          </a:p>
          <a:p>
            <a:pPr lvl="1" algn="ctr"/>
            <a:r>
              <a:rPr lang="es-CO" sz="1400" b="1" kern="0">
                <a:solidFill>
                  <a:schemeClr val="accent1">
                    <a:lumMod val="50000"/>
                  </a:schemeClr>
                </a:solidFill>
                <a:cs typeface="Arial" panose="020B0604020202020204" pitchFamily="34" charset="0"/>
              </a:rPr>
              <a:t>Millones</a:t>
            </a:r>
          </a:p>
        </p:txBody>
      </p:sp>
      <p:graphicFrame>
        <p:nvGraphicFramePr>
          <p:cNvPr id="2" name="Gráfico 1">
            <a:extLst>
              <a:ext uri="{FF2B5EF4-FFF2-40B4-BE49-F238E27FC236}">
                <a16:creationId xmlns:a16="http://schemas.microsoft.com/office/drawing/2014/main" id="{7985F79B-3B68-4D8A-8DA2-3F3D5B7351C0}"/>
              </a:ext>
            </a:extLst>
          </p:cNvPr>
          <p:cNvGraphicFramePr>
            <a:graphicFrameLocks noGrp="1"/>
          </p:cNvGraphicFramePr>
          <p:nvPr/>
        </p:nvGraphicFramePr>
        <p:xfrm>
          <a:off x="1768928" y="1179434"/>
          <a:ext cx="8654143" cy="458636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415450"/>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4395" y="145469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6058" y="1787620"/>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12455" y="1687381"/>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1571"/>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(km) 2018 a 2024</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a:t>
            </a:r>
            <a:r>
              <a:rPr lang="es-MX" sz="900">
                <a:solidFill>
                  <a:schemeClr val="accent1">
                    <a:lumMod val="50000"/>
                  </a:schemeClr>
                </a:solidFill>
              </a:rPr>
              <a:t>12 de febrero de 2018 y el 31 de diciembre de 2024</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2024</a:t>
            </a:r>
            <a:endParaRPr lang="es-CO" sz="90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4889" y="183199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624072" y="117253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AA5E190-4AD9-1513-6B72-E288E720A7D4}"/>
              </a:ext>
            </a:extLst>
          </p:cNvPr>
          <p:cNvGraphicFramePr>
            <a:graphicFrameLocks noGrp="1"/>
          </p:cNvGraphicFramePr>
          <p:nvPr>
            <p:extLst>
              <p:ext uri="{D42A27DB-BD31-4B8C-83A1-F6EECF244321}">
                <p14:modId xmlns:p14="http://schemas.microsoft.com/office/powerpoint/2010/main" val="2635005205"/>
              </p:ext>
            </p:extLst>
          </p:nvPr>
        </p:nvGraphicFramePr>
        <p:xfrm>
          <a:off x="459833" y="2480473"/>
          <a:ext cx="11352450" cy="3545518"/>
        </p:xfrm>
        <a:graphic>
          <a:graphicData uri="http://schemas.openxmlformats.org/drawingml/2006/table">
            <a:tbl>
              <a:tblPr/>
              <a:tblGrid>
                <a:gridCol w="812703">
                  <a:extLst>
                    <a:ext uri="{9D8B030D-6E8A-4147-A177-3AD203B41FA5}">
                      <a16:colId xmlns:a16="http://schemas.microsoft.com/office/drawing/2014/main" val="629589553"/>
                    </a:ext>
                  </a:extLst>
                </a:gridCol>
                <a:gridCol w="876195">
                  <a:extLst>
                    <a:ext uri="{9D8B030D-6E8A-4147-A177-3AD203B41FA5}">
                      <a16:colId xmlns:a16="http://schemas.microsoft.com/office/drawing/2014/main" val="3348689453"/>
                    </a:ext>
                  </a:extLst>
                </a:gridCol>
                <a:gridCol w="292066">
                  <a:extLst>
                    <a:ext uri="{9D8B030D-6E8A-4147-A177-3AD203B41FA5}">
                      <a16:colId xmlns:a16="http://schemas.microsoft.com/office/drawing/2014/main" val="1502793357"/>
                    </a:ext>
                  </a:extLst>
                </a:gridCol>
                <a:gridCol w="787307">
                  <a:extLst>
                    <a:ext uri="{9D8B030D-6E8A-4147-A177-3AD203B41FA5}">
                      <a16:colId xmlns:a16="http://schemas.microsoft.com/office/drawing/2014/main" val="1660937874"/>
                    </a:ext>
                  </a:extLst>
                </a:gridCol>
                <a:gridCol w="876195">
                  <a:extLst>
                    <a:ext uri="{9D8B030D-6E8A-4147-A177-3AD203B41FA5}">
                      <a16:colId xmlns:a16="http://schemas.microsoft.com/office/drawing/2014/main" val="2360389986"/>
                    </a:ext>
                  </a:extLst>
                </a:gridCol>
                <a:gridCol w="292066">
                  <a:extLst>
                    <a:ext uri="{9D8B030D-6E8A-4147-A177-3AD203B41FA5}">
                      <a16:colId xmlns:a16="http://schemas.microsoft.com/office/drawing/2014/main" val="2052809936"/>
                    </a:ext>
                  </a:extLst>
                </a:gridCol>
                <a:gridCol w="787307">
                  <a:extLst>
                    <a:ext uri="{9D8B030D-6E8A-4147-A177-3AD203B41FA5}">
                      <a16:colId xmlns:a16="http://schemas.microsoft.com/office/drawing/2014/main" val="2850625834"/>
                    </a:ext>
                  </a:extLst>
                </a:gridCol>
                <a:gridCol w="838099">
                  <a:extLst>
                    <a:ext uri="{9D8B030D-6E8A-4147-A177-3AD203B41FA5}">
                      <a16:colId xmlns:a16="http://schemas.microsoft.com/office/drawing/2014/main" val="3525119403"/>
                    </a:ext>
                  </a:extLst>
                </a:gridCol>
                <a:gridCol w="292066">
                  <a:extLst>
                    <a:ext uri="{9D8B030D-6E8A-4147-A177-3AD203B41FA5}">
                      <a16:colId xmlns:a16="http://schemas.microsoft.com/office/drawing/2014/main" val="4116135064"/>
                    </a:ext>
                  </a:extLst>
                </a:gridCol>
                <a:gridCol w="787307">
                  <a:extLst>
                    <a:ext uri="{9D8B030D-6E8A-4147-A177-3AD203B41FA5}">
                      <a16:colId xmlns:a16="http://schemas.microsoft.com/office/drawing/2014/main" val="3115383153"/>
                    </a:ext>
                  </a:extLst>
                </a:gridCol>
                <a:gridCol w="838099">
                  <a:extLst>
                    <a:ext uri="{9D8B030D-6E8A-4147-A177-3AD203B41FA5}">
                      <a16:colId xmlns:a16="http://schemas.microsoft.com/office/drawing/2014/main" val="3553460211"/>
                    </a:ext>
                  </a:extLst>
                </a:gridCol>
                <a:gridCol w="292066">
                  <a:extLst>
                    <a:ext uri="{9D8B030D-6E8A-4147-A177-3AD203B41FA5}">
                      <a16:colId xmlns:a16="http://schemas.microsoft.com/office/drawing/2014/main" val="1938440203"/>
                    </a:ext>
                  </a:extLst>
                </a:gridCol>
                <a:gridCol w="787307">
                  <a:extLst>
                    <a:ext uri="{9D8B030D-6E8A-4147-A177-3AD203B41FA5}">
                      <a16:colId xmlns:a16="http://schemas.microsoft.com/office/drawing/2014/main" val="1433373495"/>
                    </a:ext>
                  </a:extLst>
                </a:gridCol>
                <a:gridCol w="838099">
                  <a:extLst>
                    <a:ext uri="{9D8B030D-6E8A-4147-A177-3AD203B41FA5}">
                      <a16:colId xmlns:a16="http://schemas.microsoft.com/office/drawing/2014/main" val="2329892729"/>
                    </a:ext>
                  </a:extLst>
                </a:gridCol>
                <a:gridCol w="292066">
                  <a:extLst>
                    <a:ext uri="{9D8B030D-6E8A-4147-A177-3AD203B41FA5}">
                      <a16:colId xmlns:a16="http://schemas.microsoft.com/office/drawing/2014/main" val="3476983175"/>
                    </a:ext>
                  </a:extLst>
                </a:gridCol>
                <a:gridCol w="787307">
                  <a:extLst>
                    <a:ext uri="{9D8B030D-6E8A-4147-A177-3AD203B41FA5}">
                      <a16:colId xmlns:a16="http://schemas.microsoft.com/office/drawing/2014/main" val="2825015309"/>
                    </a:ext>
                  </a:extLst>
                </a:gridCol>
                <a:gridCol w="876195">
                  <a:extLst>
                    <a:ext uri="{9D8B030D-6E8A-4147-A177-3AD203B41FA5}">
                      <a16:colId xmlns:a16="http://schemas.microsoft.com/office/drawing/2014/main" val="3737597304"/>
                    </a:ext>
                  </a:extLst>
                </a:gridCol>
              </a:tblGrid>
              <a:tr h="435926">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24641123"/>
                  </a:ext>
                </a:extLst>
              </a:tr>
              <a:tr h="193744">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44.079,69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200.053,95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889939613"/>
                  </a:ext>
                </a:extLst>
              </a:tr>
              <a:tr h="193744">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40.750,45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432.539,12</a:t>
                      </a:r>
                    </a:p>
                  </a:txBody>
                  <a:tcPr marL="0" marR="0" marT="0" marB="0" anchor="ctr">
                    <a:lnL>
                      <a:noFill/>
                    </a:lnL>
                    <a:lnR>
                      <a:noFill/>
                    </a:lnR>
                    <a:lnT>
                      <a:noFill/>
                    </a:lnT>
                    <a:lnB>
                      <a:noFill/>
                    </a:lnB>
                    <a:noFill/>
                  </a:tcPr>
                </a:tc>
                <a:extLst>
                  <a:ext uri="{0D108BD9-81ED-4DB2-BD59-A6C34878D82A}">
                    <a16:rowId xmlns:a16="http://schemas.microsoft.com/office/drawing/2014/main" val="2370428947"/>
                  </a:ext>
                </a:extLst>
              </a:tr>
              <a:tr h="193744">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52334190"/>
                  </a:ext>
                </a:extLst>
              </a:tr>
              <a:tr h="193744">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2994030956"/>
                  </a:ext>
                </a:extLst>
              </a:tr>
              <a:tr h="193744">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23175386"/>
                  </a:ext>
                </a:extLst>
              </a:tr>
              <a:tr h="193744">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709003459"/>
                  </a:ext>
                </a:extLst>
              </a:tr>
              <a:tr h="193744">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76.302,06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521.475,44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0372443"/>
                  </a:ext>
                </a:extLst>
              </a:tr>
              <a:tr h="193744">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80.145,46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528.331,63</a:t>
                      </a:r>
                    </a:p>
                  </a:txBody>
                  <a:tcPr marL="0" marR="0" marT="0" marB="0" anchor="ctr">
                    <a:lnL>
                      <a:noFill/>
                    </a:lnL>
                    <a:lnR>
                      <a:noFill/>
                    </a:lnR>
                    <a:lnT>
                      <a:noFill/>
                    </a:lnT>
                    <a:lnB>
                      <a:noFill/>
                    </a:lnB>
                    <a:noFill/>
                  </a:tcPr>
                </a:tc>
                <a:extLst>
                  <a:ext uri="{0D108BD9-81ED-4DB2-BD59-A6C34878D82A}">
                    <a16:rowId xmlns:a16="http://schemas.microsoft.com/office/drawing/2014/main" val="4087123704"/>
                  </a:ext>
                </a:extLst>
              </a:tr>
              <a:tr h="193744">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76.139,81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520.145,37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4217511"/>
                  </a:ext>
                </a:extLst>
              </a:tr>
              <a:tr h="193744">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76.955,71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524.947,32</a:t>
                      </a:r>
                    </a:p>
                  </a:txBody>
                  <a:tcPr marL="0" marR="0" marT="0" marB="0" anchor="ctr">
                    <a:lnL>
                      <a:noFill/>
                    </a:lnL>
                    <a:lnR>
                      <a:noFill/>
                    </a:lnR>
                    <a:lnT>
                      <a:noFill/>
                    </a:lnT>
                    <a:lnB>
                      <a:noFill/>
                    </a:lnB>
                    <a:noFill/>
                  </a:tcPr>
                </a:tc>
                <a:extLst>
                  <a:ext uri="{0D108BD9-81ED-4DB2-BD59-A6C34878D82A}">
                    <a16:rowId xmlns:a16="http://schemas.microsoft.com/office/drawing/2014/main" val="1897934935"/>
                  </a:ext>
                </a:extLst>
              </a:tr>
              <a:tr h="193744">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73.552,62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510.603,17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8680613"/>
                  </a:ext>
                </a:extLst>
              </a:tr>
              <a:tr h="193744">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70.493,67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516.962,85</a:t>
                      </a:r>
                    </a:p>
                  </a:txBody>
                  <a:tcPr marL="0" marR="0" marT="0" marB="0" anchor="ctr">
                    <a:lnL>
                      <a:noFill/>
                    </a:lnL>
                    <a:lnR>
                      <a:noFill/>
                    </a:lnR>
                    <a:lnT>
                      <a:noFill/>
                    </a:lnT>
                    <a:lnB>
                      <a:noFill/>
                    </a:lnB>
                    <a:noFill/>
                  </a:tcPr>
                </a:tc>
                <a:extLst>
                  <a:ext uri="{0D108BD9-81ED-4DB2-BD59-A6C34878D82A}">
                    <a16:rowId xmlns:a16="http://schemas.microsoft.com/office/drawing/2014/main" val="2824810490"/>
                  </a:ext>
                </a:extLst>
              </a:tr>
              <a:tr h="193744">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157.084,38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161.960,46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66.301,82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72.867,35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48.261,56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506.475,57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29965438"/>
                  </a:ext>
                </a:extLst>
              </a:tr>
              <a:tr h="193744">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156.076,68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163.543,78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66.798,98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73.715,19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48.809,36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508.943,99</a:t>
                      </a:r>
                    </a:p>
                  </a:txBody>
                  <a:tcPr marL="0" marR="0" marT="0" marB="0" anchor="ctr">
                    <a:lnL>
                      <a:noFill/>
                    </a:lnL>
                    <a:lnR>
                      <a:noFill/>
                    </a:lnR>
                    <a:lnT>
                      <a:noFill/>
                    </a:lnT>
                    <a:lnB>
                      <a:noFill/>
                    </a:lnB>
                    <a:noFill/>
                  </a:tcPr>
                </a:tc>
                <a:extLst>
                  <a:ext uri="{0D108BD9-81ED-4DB2-BD59-A6C34878D82A}">
                    <a16:rowId xmlns:a16="http://schemas.microsoft.com/office/drawing/2014/main" val="1604762761"/>
                  </a:ext>
                </a:extLst>
              </a:tr>
              <a:tr h="397176">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24.783,18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28.783,85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11.210,53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11.348,62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5.669,92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81.796,09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5838875"/>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endParaRPr lang="es-CO" sz="3400">
              <a:solidFill>
                <a:schemeClr val="accent1">
                  <a:lumMod val="50000"/>
                </a:schemeClr>
              </a:solidFill>
            </a:endParaRPr>
          </a:p>
          <a:p>
            <a:pPr lvl="1" eaLnBrk="1" fontAlgn="auto" hangingPunct="1">
              <a:spcBef>
                <a:spcPts val="0"/>
              </a:spcBef>
              <a:spcAft>
                <a:spcPts val="0"/>
              </a:spcAft>
              <a:defRPr/>
            </a:pPr>
            <a:r>
              <a:rPr lang="es-CO" sz="1600" b="0">
                <a:solidFill>
                  <a:schemeClr val="accent1">
                    <a:lumMod val="50000"/>
                  </a:schemeClr>
                </a:solidFill>
              </a:rPr>
              <a:t>Total Cartera por Localidad – Febrero 2025</a:t>
            </a:r>
            <a:endParaRPr lang="es-CO" sz="1600" b="0" kern="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a:solidFill>
                  <a:schemeClr val="accent1">
                    <a:lumMod val="50000"/>
                  </a:schemeClr>
                </a:solidFill>
                <a:cs typeface="Arial" panose="020B0604020202020204" pitchFamily="34" charset="0"/>
              </a:rPr>
              <a:t>CARTERA TOTAL</a:t>
            </a:r>
            <a:br>
              <a:rPr lang="es-CO" sz="1600" b="1">
                <a:solidFill>
                  <a:schemeClr val="accent1">
                    <a:lumMod val="50000"/>
                  </a:schemeClr>
                </a:solidFill>
                <a:cs typeface="Arial" panose="020B0604020202020204" pitchFamily="34" charset="0"/>
              </a:rPr>
            </a:br>
            <a:r>
              <a:rPr lang="es-CO" sz="1600" b="1">
                <a:solidFill>
                  <a:schemeClr val="accent1">
                    <a:lumMod val="50000"/>
                  </a:schemeClr>
                </a:solidFill>
                <a:cs typeface="Arial" panose="020B0604020202020204" pitchFamily="34" charset="0"/>
              </a:rPr>
              <a:t>$12.031</a:t>
            </a:r>
          </a:p>
          <a:p>
            <a:pPr marL="0" lvl="1" algn="ctr" eaLnBrk="1" fontAlgn="auto" hangingPunct="1">
              <a:spcBef>
                <a:spcPts val="0"/>
              </a:spcBef>
              <a:spcAft>
                <a:spcPts val="0"/>
              </a:spcAft>
              <a:defRPr/>
            </a:pPr>
            <a:r>
              <a:rPr lang="es-CO" sz="1600" b="1">
                <a:solidFill>
                  <a:schemeClr val="accent1">
                    <a:lumMod val="50000"/>
                  </a:schemeClr>
                </a:solidFill>
                <a:cs typeface="Arial" panose="020B0604020202020204" pitchFamily="34" charset="0"/>
              </a:rPr>
              <a:t>millones</a:t>
            </a:r>
            <a:endParaRPr lang="es-CO" sz="1600" b="1" kern="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00000000-0008-0000-0200-000002000000}"/>
              </a:ext>
            </a:extLst>
          </p:cNvPr>
          <p:cNvGraphicFramePr>
            <a:graphicFrameLocks/>
          </p:cNvGraphicFramePr>
          <p:nvPr/>
        </p:nvGraphicFramePr>
        <p:xfrm>
          <a:off x="2155825" y="1436449"/>
          <a:ext cx="9009480" cy="437189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endParaRPr lang="es-CO" sz="3400">
              <a:solidFill>
                <a:schemeClr val="accent1">
                  <a:lumMod val="50000"/>
                </a:schemeClr>
              </a:solidFill>
            </a:endParaRPr>
          </a:p>
          <a:p>
            <a:pPr lvl="1" eaLnBrk="1" fontAlgn="auto" hangingPunct="1">
              <a:spcBef>
                <a:spcPts val="0"/>
              </a:spcBef>
              <a:spcAft>
                <a:spcPts val="0"/>
              </a:spcAft>
              <a:defRPr/>
            </a:pPr>
            <a:r>
              <a:rPr lang="es-CO" sz="1600" b="0">
                <a:solidFill>
                  <a:schemeClr val="accent1">
                    <a:lumMod val="50000"/>
                  </a:schemeClr>
                </a:solidFill>
              </a:rPr>
              <a:t>Total Cartera - Vigencia y Vencida – Febrero 2025</a:t>
            </a:r>
            <a:endParaRPr lang="es-CO" sz="1600" b="0" kern="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a:solidFill>
                  <a:schemeClr val="accent1">
                    <a:lumMod val="50000"/>
                  </a:schemeClr>
                </a:solidFill>
                <a:cs typeface="Arial" panose="020B0604020202020204" pitchFamily="34" charset="0"/>
              </a:rPr>
              <a:t>CARTERA</a:t>
            </a:r>
          </a:p>
          <a:p>
            <a:pPr lvl="1" algn="ctr"/>
            <a:r>
              <a:rPr lang="es-CO" sz="1400" b="1">
                <a:solidFill>
                  <a:schemeClr val="accent1">
                    <a:lumMod val="50000"/>
                  </a:schemeClr>
                </a:solidFill>
                <a:cs typeface="Arial" panose="020B0604020202020204" pitchFamily="34" charset="0"/>
              </a:rPr>
              <a:t>TOTAL</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$28.156 millones</a:t>
            </a:r>
            <a:endParaRPr lang="es-CO" sz="1400" b="1" kern="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9B76736F-6335-462B-B647-1950108CA8B7}"/>
              </a:ext>
            </a:extLst>
          </p:cNvPr>
          <p:cNvGraphicFramePr>
            <a:graphicFrameLocks noGrp="1"/>
          </p:cNvGraphicFramePr>
          <p:nvPr/>
        </p:nvGraphicFramePr>
        <p:xfrm>
          <a:off x="1759323" y="1257301"/>
          <a:ext cx="8673353" cy="451325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endParaRPr lang="es-CO" sz="3400">
              <a:solidFill>
                <a:schemeClr val="accent1">
                  <a:lumMod val="50000"/>
                </a:schemeClr>
              </a:solidFill>
            </a:endParaRPr>
          </a:p>
          <a:p>
            <a:pPr lvl="1" eaLnBrk="1" fontAlgn="auto" hangingPunct="1">
              <a:spcBef>
                <a:spcPts val="0"/>
              </a:spcBef>
              <a:spcAft>
                <a:spcPts val="0"/>
              </a:spcAft>
              <a:defRPr/>
            </a:pPr>
            <a:r>
              <a:rPr lang="es-CO" sz="1600" b="0">
                <a:solidFill>
                  <a:schemeClr val="accent1">
                    <a:lumMod val="50000"/>
                  </a:schemeClr>
                </a:solidFill>
              </a:rPr>
              <a:t>Total Cartera - Vigencia y Vencida – Febrero 2025</a:t>
            </a:r>
            <a:endParaRPr lang="es-CO" sz="1600" b="0" kern="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a:solidFill>
                  <a:schemeClr val="accent1">
                    <a:lumMod val="50000"/>
                  </a:schemeClr>
                </a:solidFill>
                <a:cs typeface="Arial" panose="020B0604020202020204" pitchFamily="34" charset="0"/>
              </a:rPr>
              <a:t>TOTAL</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$49.711 Millones</a:t>
            </a:r>
            <a:endParaRPr lang="es-CO" sz="1400" b="1" kern="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220788"/>
          <a:ext cx="8672015" cy="451961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endParaRPr lang="es-CO" sz="3400">
              <a:solidFill>
                <a:schemeClr val="accent1">
                  <a:lumMod val="50000"/>
                </a:schemeClr>
              </a:solidFill>
            </a:endParaRPr>
          </a:p>
          <a:p>
            <a:pPr lvl="1" eaLnBrk="1" fontAlgn="auto" hangingPunct="1">
              <a:spcBef>
                <a:spcPts val="0"/>
              </a:spcBef>
              <a:spcAft>
                <a:spcPts val="0"/>
              </a:spcAft>
              <a:defRPr/>
            </a:pPr>
            <a:r>
              <a:rPr lang="es-CO" sz="1600" b="0">
                <a:solidFill>
                  <a:schemeClr val="accent1">
                    <a:lumMod val="50000"/>
                  </a:schemeClr>
                </a:solidFill>
              </a:rPr>
              <a:t>Total Cartera - Vigencia y Vencida – Febrero 2025</a:t>
            </a:r>
            <a:endParaRPr lang="es-CO" sz="1600" b="0" kern="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41413" y="5838825"/>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a:solidFill>
                  <a:schemeClr val="accent1">
                    <a:lumMod val="50000"/>
                  </a:schemeClr>
                </a:solidFill>
                <a:cs typeface="Arial" panose="020B0604020202020204" pitchFamily="34" charset="0"/>
              </a:rPr>
              <a:t>CARTERA TOTAL</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$15.940 millones</a:t>
            </a:r>
            <a:endParaRPr lang="es-CO" sz="1400" b="1" kern="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4C241934-A01D-4862-B1EF-AD4648AE808E}"/>
              </a:ext>
            </a:extLst>
          </p:cNvPr>
          <p:cNvGraphicFramePr>
            <a:graphicFrameLocks noGrp="1"/>
          </p:cNvGraphicFramePr>
          <p:nvPr/>
        </p:nvGraphicFramePr>
        <p:xfrm>
          <a:off x="2061029" y="1154113"/>
          <a:ext cx="8370978" cy="4588819"/>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endParaRPr lang="es-CO" sz="3400">
              <a:solidFill>
                <a:schemeClr val="accent1">
                  <a:lumMod val="50000"/>
                </a:schemeClr>
              </a:solidFill>
            </a:endParaRPr>
          </a:p>
          <a:p>
            <a:pPr lvl="1" eaLnBrk="1" fontAlgn="auto" hangingPunct="1">
              <a:spcBef>
                <a:spcPts val="0"/>
              </a:spcBef>
              <a:spcAft>
                <a:spcPts val="0"/>
              </a:spcAft>
              <a:defRPr/>
            </a:pPr>
            <a:r>
              <a:rPr lang="es-CO" sz="1600" b="0">
                <a:solidFill>
                  <a:schemeClr val="accent1">
                    <a:lumMod val="50000"/>
                  </a:schemeClr>
                </a:solidFill>
              </a:rPr>
              <a:t>Total Cartera - Vigencia y Vencida – Febrero 2025</a:t>
            </a:r>
            <a:endParaRPr lang="es-CO" sz="1600" b="0" kern="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a:solidFill>
                  <a:schemeClr val="accent1">
                    <a:lumMod val="50000"/>
                  </a:schemeClr>
                </a:solidFill>
                <a:cs typeface="Arial" panose="020B0604020202020204" pitchFamily="34" charset="0"/>
              </a:rPr>
              <a:t>CARTERA TOTAL</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$27.036</a:t>
            </a:r>
          </a:p>
          <a:p>
            <a:pPr lvl="1" algn="ctr"/>
            <a:r>
              <a:rPr lang="es-CO" sz="1400" b="1" kern="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200150"/>
          <a:ext cx="8672015" cy="458469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 Vigencia y Vencida – Febrero 2025</a:t>
            </a:r>
            <a:endParaRPr lang="es-CO" sz="1600" b="0" kern="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a:solidFill>
                  <a:schemeClr val="accent1">
                    <a:lumMod val="50000"/>
                  </a:schemeClr>
                </a:solidFill>
                <a:cs typeface="Arial" panose="020B0604020202020204" pitchFamily="34" charset="0"/>
              </a:rPr>
              <a:t>CARTERA TOTAL</a:t>
            </a:r>
            <a:br>
              <a:rPr lang="es-CO" sz="1600" b="1">
                <a:solidFill>
                  <a:schemeClr val="accent1">
                    <a:lumMod val="50000"/>
                  </a:schemeClr>
                </a:solidFill>
                <a:cs typeface="Arial" panose="020B0604020202020204" pitchFamily="34" charset="0"/>
              </a:rPr>
            </a:br>
            <a:r>
              <a:rPr lang="es-CO" sz="1600" b="1">
                <a:solidFill>
                  <a:schemeClr val="accent1">
                    <a:lumMod val="50000"/>
                  </a:schemeClr>
                </a:solidFill>
                <a:cs typeface="Arial" panose="020B0604020202020204" pitchFamily="34" charset="0"/>
              </a:rPr>
              <a:t>$12.031</a:t>
            </a:r>
          </a:p>
          <a:p>
            <a:pPr marL="0" lvl="1" algn="ctr" eaLnBrk="1" fontAlgn="auto" hangingPunct="1">
              <a:spcBef>
                <a:spcPts val="0"/>
              </a:spcBef>
              <a:spcAft>
                <a:spcPts val="0"/>
              </a:spcAft>
              <a:defRPr/>
            </a:pPr>
            <a:r>
              <a:rPr lang="es-CO" sz="1600" b="1">
                <a:solidFill>
                  <a:schemeClr val="accent1">
                    <a:lumMod val="50000"/>
                  </a:schemeClr>
                </a:solidFill>
                <a:cs typeface="Arial" panose="020B0604020202020204" pitchFamily="34" charset="0"/>
              </a:rPr>
              <a:t>millones</a:t>
            </a:r>
            <a:endParaRPr lang="es-CO" sz="1600" b="1" kern="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3D1E0931-2208-441E-87EC-F345AF378AE3}"/>
              </a:ext>
            </a:extLst>
          </p:cNvPr>
          <p:cNvGraphicFramePr>
            <a:graphicFrameLocks noGrp="1"/>
          </p:cNvGraphicFramePr>
          <p:nvPr/>
        </p:nvGraphicFramePr>
        <p:xfrm>
          <a:off x="2155825" y="1288892"/>
          <a:ext cx="8276851" cy="438870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1" y="4854626"/>
          <a:ext cx="5574587" cy="933720"/>
        </p:xfrm>
        <a:graphic>
          <a:graphicData uri="http://schemas.openxmlformats.org/drawingml/2006/table">
            <a:tbl>
              <a:tblPr firstRow="1" bandRow="1">
                <a:tableStyleId>{68D230F3-CF80-4859-8CE7-A43EE81993B5}</a:tableStyleId>
              </a:tblPr>
              <a:tblGrid>
                <a:gridCol w="1867978">
                  <a:extLst>
                    <a:ext uri="{9D8B030D-6E8A-4147-A177-3AD203B41FA5}">
                      <a16:colId xmlns:a16="http://schemas.microsoft.com/office/drawing/2014/main" val="986650631"/>
                    </a:ext>
                  </a:extLst>
                </a:gridCol>
                <a:gridCol w="1046482">
                  <a:extLst>
                    <a:ext uri="{9D8B030D-6E8A-4147-A177-3AD203B41FA5}">
                      <a16:colId xmlns:a16="http://schemas.microsoft.com/office/drawing/2014/main" val="2679122248"/>
                    </a:ext>
                  </a:extLst>
                </a:gridCol>
                <a:gridCol w="1252189">
                  <a:extLst>
                    <a:ext uri="{9D8B030D-6E8A-4147-A177-3AD203B41FA5}">
                      <a16:colId xmlns:a16="http://schemas.microsoft.com/office/drawing/2014/main" val="2845050887"/>
                    </a:ext>
                  </a:extLst>
                </a:gridCol>
                <a:gridCol w="1407938">
                  <a:extLst>
                    <a:ext uri="{9D8B030D-6E8A-4147-A177-3AD203B41FA5}">
                      <a16:colId xmlns:a16="http://schemas.microsoft.com/office/drawing/2014/main" val="442746323"/>
                    </a:ext>
                  </a:extLst>
                </a:gridCol>
              </a:tblGrid>
              <a:tr h="287676">
                <a:tc>
                  <a:txBody>
                    <a:bodyPr/>
                    <a:lstStyle/>
                    <a:p>
                      <a:pPr algn="ctr" rtl="0" fontAlgn="ctr"/>
                      <a:r>
                        <a:rPr lang="es-CO" sz="1100" b="1" u="none" strike="noStrike">
                          <a:solidFill>
                            <a:schemeClr val="accent1">
                              <a:lumMod val="50000"/>
                            </a:schemeClr>
                          </a:solidFill>
                          <a:effectLst/>
                          <a:latin typeface="+mn-lt"/>
                          <a:cs typeface="Arial" panose="020B0604020202020204" pitchFamily="34" charset="0"/>
                        </a:rPr>
                        <a:t>CARTERA</a:t>
                      </a:r>
                      <a:endParaRPr lang="es-CO" sz="1100" b="1"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a:solidFill>
                            <a:schemeClr val="accent1">
                              <a:lumMod val="50000"/>
                            </a:schemeClr>
                          </a:solidFill>
                          <a:effectLst/>
                          <a:latin typeface="+mn-lt"/>
                          <a:cs typeface="Arial" panose="020B0604020202020204" pitchFamily="34" charset="0"/>
                        </a:rPr>
                        <a:t>FACT. CONJUNTA</a:t>
                      </a:r>
                      <a:endParaRPr lang="es-CO" sz="1100" b="1"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a:solidFill>
                            <a:schemeClr val="accent1">
                              <a:lumMod val="50000"/>
                            </a:schemeClr>
                          </a:solidFill>
                          <a:effectLst/>
                          <a:latin typeface="+mn-lt"/>
                          <a:cs typeface="Arial" panose="020B0604020202020204" pitchFamily="34" charset="0"/>
                        </a:rPr>
                        <a:t>FACT. </a:t>
                      </a:r>
                    </a:p>
                    <a:p>
                      <a:pPr algn="ctr" rtl="0" fontAlgn="ctr"/>
                      <a:r>
                        <a:rPr lang="es-CO" sz="1100" b="1" u="none" strike="noStrike">
                          <a:solidFill>
                            <a:schemeClr val="accent1">
                              <a:lumMod val="50000"/>
                            </a:schemeClr>
                          </a:solidFill>
                          <a:effectLst/>
                          <a:latin typeface="+mn-lt"/>
                          <a:cs typeface="Arial" panose="020B0604020202020204" pitchFamily="34" charset="0"/>
                        </a:rPr>
                        <a:t>DIRECTA</a:t>
                      </a:r>
                      <a:endParaRPr lang="es-CO" sz="1100" b="1"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a:solidFill>
                            <a:schemeClr val="accent1">
                              <a:lumMod val="50000"/>
                            </a:schemeClr>
                          </a:solidFill>
                          <a:effectLst/>
                          <a:latin typeface="+mn-lt"/>
                          <a:cs typeface="Arial" panose="020B0604020202020204" pitchFamily="34" charset="0"/>
                        </a:rPr>
                        <a:t>TOTAL</a:t>
                      </a:r>
                      <a:br>
                        <a:rPr lang="es-CO" sz="1100" b="1" u="none" strike="noStrike">
                          <a:solidFill>
                            <a:schemeClr val="accent1">
                              <a:lumMod val="50000"/>
                            </a:schemeClr>
                          </a:solidFill>
                          <a:effectLst/>
                          <a:latin typeface="+mn-lt"/>
                          <a:cs typeface="Arial" panose="020B0604020202020204" pitchFamily="34" charset="0"/>
                        </a:rPr>
                      </a:br>
                      <a:r>
                        <a:rPr lang="es-CO" sz="1100" b="1" u="none" strike="noStrike">
                          <a:solidFill>
                            <a:schemeClr val="accent1">
                              <a:lumMod val="50000"/>
                            </a:schemeClr>
                          </a:solidFill>
                          <a:effectLst/>
                          <a:latin typeface="+mn-lt"/>
                          <a:cs typeface="Arial" panose="020B0604020202020204" pitchFamily="34" charset="0"/>
                        </a:rPr>
                        <a:t> CARTERA</a:t>
                      </a:r>
                      <a:endParaRPr lang="es-CO" sz="1100" b="1" i="0" u="none" strike="noStrike">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2246">
                <a:tc>
                  <a:txBody>
                    <a:bodyPr/>
                    <a:lstStyle/>
                    <a:p>
                      <a:pPr algn="l" fontAlgn="ctr"/>
                      <a:r>
                        <a:rPr lang="es-CO" sz="1000" u="none" strike="noStrike">
                          <a:solidFill>
                            <a:schemeClr val="accent1">
                              <a:lumMod val="50000"/>
                            </a:schemeClr>
                          </a:solidFill>
                          <a:effectLst/>
                          <a:latin typeface="+mn-lt"/>
                          <a:cs typeface="Arial" panose="020B0604020202020204" pitchFamily="34" charset="0"/>
                        </a:rPr>
                        <a:t>VENCIDA</a:t>
                      </a:r>
                      <a:endParaRPr lang="es-CO" sz="1000" b="0"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9.420</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2.681</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12.101</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164744">
                <a:tc>
                  <a:txBody>
                    <a:bodyPr/>
                    <a:lstStyle/>
                    <a:p>
                      <a:pPr algn="l" fontAlgn="ctr"/>
                      <a:r>
                        <a:rPr lang="es-CO" sz="1000" b="0" i="0" u="none" strike="noStrike">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14.929</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1.126</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16.055</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159996">
                <a:tc>
                  <a:txBody>
                    <a:bodyPr/>
                    <a:lstStyle/>
                    <a:p>
                      <a:pPr algn="ctr" rtl="0" fontAlgn="ctr"/>
                      <a:r>
                        <a:rPr lang="es-CO" sz="1000" b="1" u="none" strike="noStrike">
                          <a:solidFill>
                            <a:schemeClr val="accent1">
                              <a:lumMod val="50000"/>
                            </a:schemeClr>
                          </a:solidFill>
                          <a:effectLst/>
                          <a:latin typeface="+mn-lt"/>
                          <a:cs typeface="Arial" panose="020B0604020202020204" pitchFamily="34" charset="0"/>
                        </a:rPr>
                        <a:t>TOTAL</a:t>
                      </a:r>
                      <a:endParaRPr lang="es-CO" sz="1000" b="1"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23.349</a:t>
                      </a:r>
                      <a:endParaRPr lang="es-CO"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3.807</a:t>
                      </a:r>
                      <a:endParaRPr lang="es-CO"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28.156</a:t>
                      </a:r>
                      <a:endParaRPr lang="es-CO"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Por Edad De Mora – Febrero 2025</a:t>
            </a:r>
            <a:endParaRPr lang="es-CO" sz="1600" b="0" kern="0">
              <a:solidFill>
                <a:schemeClr val="accent1">
                  <a:lumMod val="50000"/>
                </a:schemeClr>
              </a:solidFill>
            </a:endParaRPr>
          </a:p>
        </p:txBody>
      </p:sp>
      <p:graphicFrame>
        <p:nvGraphicFramePr>
          <p:cNvPr id="3" name="Gráfico 2">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289052"/>
          <a:ext cx="8657167" cy="343577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Por Edad De Mora – Febrero 2025</a:t>
            </a:r>
            <a:endParaRPr lang="es-CO" sz="1600" b="0" kern="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a:solidFill>
                            <a:schemeClr val="accent1">
                              <a:lumMod val="50000"/>
                            </a:schemeClr>
                          </a:solidFill>
                          <a:effectLst/>
                          <a:latin typeface="+mn-lt"/>
                          <a:cs typeface="Arial" panose="020B0604020202020204" pitchFamily="34" charset="0"/>
                        </a:rPr>
                        <a:t>CARTERA</a:t>
                      </a:r>
                      <a:endParaRPr lang="es-CO" sz="1000" b="1"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a:solidFill>
                            <a:schemeClr val="accent1">
                              <a:lumMod val="50000"/>
                            </a:schemeClr>
                          </a:solidFill>
                          <a:effectLst/>
                          <a:latin typeface="+mn-lt"/>
                          <a:cs typeface="Arial" panose="020B0604020202020204" pitchFamily="34" charset="0"/>
                        </a:rPr>
                        <a:t>FACT. CONJUNTA</a:t>
                      </a:r>
                      <a:endParaRPr lang="es-CO" sz="1000" b="1"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a:solidFill>
                            <a:schemeClr val="accent1">
                              <a:lumMod val="50000"/>
                            </a:schemeClr>
                          </a:solidFill>
                          <a:effectLst/>
                          <a:latin typeface="+mn-lt"/>
                          <a:cs typeface="Arial" panose="020B0604020202020204" pitchFamily="34" charset="0"/>
                        </a:rPr>
                        <a:t>FACT. </a:t>
                      </a:r>
                    </a:p>
                    <a:p>
                      <a:pPr algn="ctr" rtl="0" fontAlgn="ctr"/>
                      <a:r>
                        <a:rPr lang="es-CO" sz="1000" b="1" u="none" strike="noStrike">
                          <a:solidFill>
                            <a:schemeClr val="accent1">
                              <a:lumMod val="50000"/>
                            </a:schemeClr>
                          </a:solidFill>
                          <a:effectLst/>
                          <a:latin typeface="+mn-lt"/>
                          <a:cs typeface="Arial" panose="020B0604020202020204" pitchFamily="34" charset="0"/>
                        </a:rPr>
                        <a:t>DIRECTA</a:t>
                      </a:r>
                      <a:endParaRPr lang="es-CO" sz="1000" b="1"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a:solidFill>
                            <a:schemeClr val="accent1">
                              <a:lumMod val="50000"/>
                            </a:schemeClr>
                          </a:solidFill>
                          <a:effectLst/>
                          <a:latin typeface="+mn-lt"/>
                          <a:cs typeface="Arial" panose="020B0604020202020204" pitchFamily="34" charset="0"/>
                        </a:rPr>
                        <a:t>TOTAL</a:t>
                      </a:r>
                      <a:br>
                        <a:rPr lang="es-CO" sz="1000" b="1" u="none" strike="noStrike">
                          <a:solidFill>
                            <a:schemeClr val="accent1">
                              <a:lumMod val="50000"/>
                            </a:schemeClr>
                          </a:solidFill>
                          <a:effectLst/>
                          <a:latin typeface="+mn-lt"/>
                          <a:cs typeface="Arial" panose="020B0604020202020204" pitchFamily="34" charset="0"/>
                        </a:rPr>
                      </a:br>
                      <a:r>
                        <a:rPr lang="es-CO" sz="1000" b="1" u="none" strike="noStrike">
                          <a:solidFill>
                            <a:schemeClr val="accent1">
                              <a:lumMod val="50000"/>
                            </a:schemeClr>
                          </a:solidFill>
                          <a:effectLst/>
                          <a:latin typeface="+mn-lt"/>
                          <a:cs typeface="Arial" panose="020B0604020202020204" pitchFamily="34" charset="0"/>
                        </a:rPr>
                        <a:t> CARTERA</a:t>
                      </a:r>
                      <a:endParaRPr lang="es-CO" sz="1000" b="1" i="0" u="none" strike="noStrike">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a:solidFill>
                            <a:schemeClr val="accent1">
                              <a:lumMod val="50000"/>
                            </a:schemeClr>
                          </a:solidFill>
                          <a:effectLst/>
                          <a:latin typeface="+mn-lt"/>
                          <a:cs typeface="Arial" panose="020B0604020202020204" pitchFamily="34" charset="0"/>
                        </a:rPr>
                        <a:t>VENCIDA</a:t>
                      </a:r>
                      <a:endParaRPr lang="es-CO" sz="1000" b="0"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a:solidFill>
                            <a:schemeClr val="accent1">
                              <a:lumMod val="50000"/>
                            </a:schemeClr>
                          </a:solidFill>
                          <a:effectLst/>
                          <a:latin typeface="+mn-lt"/>
                          <a:ea typeface="+mn-ea"/>
                          <a:cs typeface="Arial" panose="020B0604020202020204" pitchFamily="34" charset="0"/>
                        </a:rPr>
                        <a:t>17.061</a:t>
                      </a:r>
                      <a:endParaRPr lang="es-CO" sz="1000" u="none" strike="noStrike" kern="120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a:solidFill>
                            <a:schemeClr val="accent1">
                              <a:lumMod val="50000"/>
                            </a:schemeClr>
                          </a:solidFill>
                          <a:effectLst/>
                          <a:latin typeface="+mn-lt"/>
                          <a:ea typeface="+mn-ea"/>
                          <a:cs typeface="Arial" panose="020B0604020202020204" pitchFamily="34" charset="0"/>
                        </a:rPr>
                        <a:t>10.856</a:t>
                      </a:r>
                      <a:endParaRPr lang="es-CO" sz="1000" u="none" strike="noStrike" kern="120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a:solidFill>
                            <a:schemeClr val="accent1">
                              <a:lumMod val="50000"/>
                            </a:schemeClr>
                          </a:solidFill>
                          <a:effectLst/>
                          <a:latin typeface="+mn-lt"/>
                          <a:ea typeface="+mn-ea"/>
                          <a:cs typeface="Arial" panose="020B0604020202020204" pitchFamily="34" charset="0"/>
                        </a:rPr>
                        <a:t>27.917</a:t>
                      </a:r>
                      <a:endParaRPr lang="es-CO" sz="1000" u="none" strike="noStrike" kern="120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a:solidFill>
                            <a:schemeClr val="accent1">
                              <a:lumMod val="50000"/>
                            </a:schemeClr>
                          </a:solidFill>
                          <a:effectLst/>
                          <a:latin typeface="+mn-lt"/>
                          <a:ea typeface="+mn-ea"/>
                          <a:cs typeface="Arial" panose="020B0604020202020204" pitchFamily="34" charset="0"/>
                        </a:rPr>
                        <a:t>20.914</a:t>
                      </a:r>
                      <a:endParaRPr lang="es-CO" sz="1000" u="none" strike="noStrike" kern="120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a:solidFill>
                            <a:schemeClr val="accent1">
                              <a:lumMod val="50000"/>
                            </a:schemeClr>
                          </a:solidFill>
                          <a:effectLst/>
                          <a:latin typeface="+mn-lt"/>
                          <a:ea typeface="+mn-ea"/>
                          <a:cs typeface="Arial" panose="020B0604020202020204" pitchFamily="34" charset="0"/>
                        </a:rPr>
                        <a:t>881</a:t>
                      </a:r>
                      <a:endParaRPr lang="es-CO" sz="1000" u="none" strike="noStrike" kern="120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a:solidFill>
                            <a:schemeClr val="accent1">
                              <a:lumMod val="50000"/>
                            </a:schemeClr>
                          </a:solidFill>
                          <a:effectLst/>
                          <a:latin typeface="+mn-lt"/>
                          <a:ea typeface="+mn-ea"/>
                          <a:cs typeface="Arial" panose="020B0604020202020204" pitchFamily="34" charset="0"/>
                        </a:rPr>
                        <a:t>21.794</a:t>
                      </a:r>
                      <a:endParaRPr lang="es-CO" sz="1000" u="none" strike="noStrike" kern="120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a:solidFill>
                            <a:schemeClr val="accent1">
                              <a:lumMod val="50000"/>
                            </a:schemeClr>
                          </a:solidFill>
                          <a:effectLst/>
                          <a:latin typeface="+mn-lt"/>
                          <a:cs typeface="Arial" panose="020B0604020202020204" pitchFamily="34" charset="0"/>
                        </a:rPr>
                        <a:t>TOTAL</a:t>
                      </a:r>
                      <a:endParaRPr lang="es-CO" sz="1000" b="1"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a:solidFill>
                            <a:schemeClr val="accent1">
                              <a:lumMod val="50000"/>
                            </a:schemeClr>
                          </a:solidFill>
                          <a:effectLst/>
                          <a:latin typeface="+mn-lt"/>
                          <a:ea typeface="+mn-ea"/>
                          <a:cs typeface="Arial" panose="020B0604020202020204" pitchFamily="34" charset="0"/>
                        </a:rPr>
                        <a:t>37.975</a:t>
                      </a:r>
                      <a:endParaRPr lang="es-CO" sz="1000" b="1" u="none" strike="noStrike" kern="120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a:solidFill>
                            <a:schemeClr val="accent1">
                              <a:lumMod val="50000"/>
                            </a:schemeClr>
                          </a:solidFill>
                          <a:effectLst/>
                          <a:latin typeface="+mn-lt"/>
                          <a:ea typeface="+mn-ea"/>
                          <a:cs typeface="Arial" panose="020B0604020202020204" pitchFamily="34" charset="0"/>
                        </a:rPr>
                        <a:t>11.738</a:t>
                      </a:r>
                      <a:endParaRPr lang="es-CO" sz="1000" b="1" u="none" strike="noStrike" kern="120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a:solidFill>
                            <a:schemeClr val="accent1">
                              <a:lumMod val="50000"/>
                            </a:schemeClr>
                          </a:solidFill>
                          <a:effectLst/>
                          <a:latin typeface="+mn-lt"/>
                          <a:ea typeface="+mn-ea"/>
                          <a:cs typeface="Arial" panose="020B0604020202020204" pitchFamily="34" charset="0"/>
                        </a:rPr>
                        <a:t>49.711</a:t>
                      </a:r>
                      <a:endParaRPr lang="es-CO" sz="1000" b="1" u="none" strike="noStrike" kern="120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3" name="Gráfico 2">
            <a:extLst>
              <a:ext uri="{FF2B5EF4-FFF2-40B4-BE49-F238E27FC236}">
                <a16:creationId xmlns:a16="http://schemas.microsoft.com/office/drawing/2014/main" id="{F941AF36-24AA-47CF-AA3B-43536C702F99}"/>
              </a:ext>
            </a:extLst>
          </p:cNvPr>
          <p:cNvGraphicFramePr>
            <a:graphicFrameLocks noGrp="1"/>
          </p:cNvGraphicFramePr>
          <p:nvPr/>
        </p:nvGraphicFramePr>
        <p:xfrm>
          <a:off x="1759992" y="1293528"/>
          <a:ext cx="8672015" cy="327649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Por Edad De Mora – Febrero 2025</a:t>
            </a:r>
            <a:endParaRPr lang="es-CO" sz="1600" b="0" kern="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a:solidFill>
                            <a:schemeClr val="accent1">
                              <a:lumMod val="50000"/>
                            </a:schemeClr>
                          </a:solidFill>
                          <a:effectLst/>
                          <a:latin typeface="+mn-lt"/>
                          <a:cs typeface="Arial" panose="020B0604020202020204" pitchFamily="34" charset="0"/>
                        </a:rPr>
                        <a:t>CARTERA</a:t>
                      </a:r>
                      <a:endParaRPr lang="es-CO" sz="1050" b="1"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a:solidFill>
                            <a:schemeClr val="accent1">
                              <a:lumMod val="50000"/>
                            </a:schemeClr>
                          </a:solidFill>
                          <a:effectLst/>
                          <a:latin typeface="+mn-lt"/>
                          <a:cs typeface="Arial" panose="020B0604020202020204" pitchFamily="34" charset="0"/>
                        </a:rPr>
                        <a:t>FACT.</a:t>
                      </a:r>
                    </a:p>
                    <a:p>
                      <a:pPr algn="ctr" rtl="0" fontAlgn="ctr"/>
                      <a:r>
                        <a:rPr lang="es-CO" sz="1050" b="1" u="none" strike="noStrike">
                          <a:solidFill>
                            <a:schemeClr val="accent1">
                              <a:lumMod val="50000"/>
                            </a:schemeClr>
                          </a:solidFill>
                          <a:effectLst/>
                          <a:latin typeface="+mn-lt"/>
                          <a:cs typeface="Arial" panose="020B0604020202020204" pitchFamily="34" charset="0"/>
                        </a:rPr>
                        <a:t>CONJUNTA</a:t>
                      </a:r>
                      <a:endParaRPr lang="es-CO" sz="1050" b="1"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a:solidFill>
                            <a:schemeClr val="accent1">
                              <a:lumMod val="50000"/>
                            </a:schemeClr>
                          </a:solidFill>
                          <a:effectLst/>
                          <a:latin typeface="+mn-lt"/>
                          <a:cs typeface="Arial" panose="020B0604020202020204" pitchFamily="34" charset="0"/>
                        </a:rPr>
                        <a:t>FACT. </a:t>
                      </a:r>
                    </a:p>
                    <a:p>
                      <a:pPr algn="ctr" rtl="0" fontAlgn="ctr"/>
                      <a:r>
                        <a:rPr lang="es-CO" sz="1050" b="1" u="none" strike="noStrike">
                          <a:solidFill>
                            <a:schemeClr val="accent1">
                              <a:lumMod val="50000"/>
                            </a:schemeClr>
                          </a:solidFill>
                          <a:effectLst/>
                          <a:latin typeface="+mn-lt"/>
                          <a:cs typeface="Arial" panose="020B0604020202020204" pitchFamily="34" charset="0"/>
                        </a:rPr>
                        <a:t>DIRECTA</a:t>
                      </a:r>
                      <a:endParaRPr lang="es-CO" sz="1050" b="1" i="0" u="none" strike="noStrike">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a:solidFill>
                            <a:schemeClr val="accent1">
                              <a:lumMod val="50000"/>
                            </a:schemeClr>
                          </a:solidFill>
                          <a:effectLst/>
                          <a:latin typeface="+mn-lt"/>
                          <a:cs typeface="Arial" panose="020B0604020202020204" pitchFamily="34" charset="0"/>
                        </a:rPr>
                        <a:t>TOTAL</a:t>
                      </a:r>
                      <a:br>
                        <a:rPr lang="es-CO" sz="1050" b="1" u="none" strike="noStrike">
                          <a:solidFill>
                            <a:schemeClr val="accent1">
                              <a:lumMod val="50000"/>
                            </a:schemeClr>
                          </a:solidFill>
                          <a:effectLst/>
                          <a:latin typeface="+mn-lt"/>
                          <a:cs typeface="Arial" panose="020B0604020202020204" pitchFamily="34" charset="0"/>
                        </a:rPr>
                      </a:br>
                      <a:r>
                        <a:rPr lang="es-CO" sz="1050" b="1" u="none" strike="noStrike">
                          <a:solidFill>
                            <a:schemeClr val="accent1">
                              <a:lumMod val="50000"/>
                            </a:schemeClr>
                          </a:solidFill>
                          <a:effectLst/>
                          <a:latin typeface="+mn-lt"/>
                          <a:cs typeface="Arial" panose="020B0604020202020204" pitchFamily="34" charset="0"/>
                        </a:rPr>
                        <a:t> CARTERA</a:t>
                      </a:r>
                      <a:endParaRPr lang="es-CO" sz="1050" b="1" i="0" u="none" strike="noStrike">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a:solidFill>
                            <a:schemeClr val="accent1">
                              <a:lumMod val="50000"/>
                            </a:schemeClr>
                          </a:solidFill>
                          <a:effectLst/>
                          <a:latin typeface="+mn-lt"/>
                          <a:ea typeface="Calibri" panose="020F0502020204030204" pitchFamily="34" charset="0"/>
                          <a:cs typeface="Times New Roman"/>
                        </a:rPr>
                        <a:t>5.078</a:t>
                      </a:r>
                      <a:endParaRPr lang="es-CO" sz="1050" b="0" kern="120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a:solidFill>
                            <a:schemeClr val="accent1">
                              <a:lumMod val="50000"/>
                            </a:schemeClr>
                          </a:solidFill>
                          <a:effectLst/>
                          <a:latin typeface="+mn-lt"/>
                          <a:ea typeface="Calibri" panose="020F0502020204030204" pitchFamily="34" charset="0"/>
                          <a:cs typeface="Times New Roman"/>
                        </a:rPr>
                        <a:t>1.590</a:t>
                      </a:r>
                      <a:endParaRPr lang="es-CO" sz="1050" b="0" kern="120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a:solidFill>
                            <a:schemeClr val="accent1">
                              <a:lumMod val="50000"/>
                            </a:schemeClr>
                          </a:solidFill>
                          <a:effectLst/>
                          <a:latin typeface="+mn-lt"/>
                          <a:ea typeface="Calibri" panose="020F0502020204030204" pitchFamily="34" charset="0"/>
                          <a:cs typeface="Times New Roman"/>
                        </a:rPr>
                        <a:t>6.668</a:t>
                      </a:r>
                      <a:endParaRPr lang="es-CO" sz="1050" b="0" kern="120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a:solidFill>
                            <a:schemeClr val="accent1">
                              <a:lumMod val="50000"/>
                            </a:schemeClr>
                          </a:solidFill>
                          <a:effectLst/>
                          <a:latin typeface="+mn-lt"/>
                          <a:ea typeface="Calibri" panose="020F0502020204030204" pitchFamily="34" charset="0"/>
                          <a:cs typeface="Times New Roman"/>
                        </a:rPr>
                        <a:t>7.897</a:t>
                      </a:r>
                      <a:endParaRPr lang="es-CO" sz="1050" b="0" kern="120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a:solidFill>
                            <a:schemeClr val="accent1">
                              <a:lumMod val="50000"/>
                            </a:schemeClr>
                          </a:solidFill>
                          <a:effectLst/>
                          <a:latin typeface="+mn-lt"/>
                          <a:ea typeface="Calibri" panose="020F0502020204030204" pitchFamily="34" charset="0"/>
                          <a:cs typeface="Times New Roman"/>
                        </a:rPr>
                        <a:t>1.376</a:t>
                      </a:r>
                      <a:endParaRPr lang="es-CO" sz="1050" b="0" kern="120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a:solidFill>
                            <a:schemeClr val="accent1">
                              <a:lumMod val="50000"/>
                            </a:schemeClr>
                          </a:solidFill>
                          <a:effectLst/>
                          <a:latin typeface="+mn-lt"/>
                          <a:ea typeface="Calibri" panose="020F0502020204030204" pitchFamily="34" charset="0"/>
                          <a:cs typeface="Times New Roman"/>
                        </a:rPr>
                        <a:t>9.272</a:t>
                      </a:r>
                      <a:endParaRPr lang="es-CO" sz="1050" b="0" kern="120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a:solidFill>
                            <a:schemeClr val="accent1">
                              <a:lumMod val="50000"/>
                            </a:schemeClr>
                          </a:solidFill>
                          <a:effectLst/>
                          <a:latin typeface="+mn-lt"/>
                          <a:ea typeface="Calibri" panose="020F0502020204030204" pitchFamily="34" charset="0"/>
                          <a:cs typeface="Times New Roman"/>
                        </a:rPr>
                        <a:t>12.975</a:t>
                      </a:r>
                      <a:endParaRPr lang="es-CO" sz="1050" b="1" kern="120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a:solidFill>
                            <a:schemeClr val="accent1">
                              <a:lumMod val="50000"/>
                            </a:schemeClr>
                          </a:solidFill>
                          <a:effectLst/>
                          <a:latin typeface="+mn-lt"/>
                          <a:ea typeface="Calibri" panose="020F0502020204030204" pitchFamily="34" charset="0"/>
                          <a:cs typeface="Times New Roman"/>
                        </a:rPr>
                        <a:t>2.965</a:t>
                      </a:r>
                      <a:endParaRPr lang="es-CO" sz="1050" b="1" kern="120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a:solidFill>
                            <a:schemeClr val="accent1">
                              <a:lumMod val="50000"/>
                            </a:schemeClr>
                          </a:solidFill>
                          <a:effectLst/>
                          <a:latin typeface="+mn-lt"/>
                          <a:ea typeface="Calibri" panose="020F0502020204030204" pitchFamily="34" charset="0"/>
                          <a:cs typeface="Times New Roman"/>
                        </a:rPr>
                        <a:t>15.940</a:t>
                      </a:r>
                      <a:endParaRPr lang="es-CO" sz="1050" b="1" kern="120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3" name="Gráfico 2">
            <a:extLst>
              <a:ext uri="{FF2B5EF4-FFF2-40B4-BE49-F238E27FC236}">
                <a16:creationId xmlns:a16="http://schemas.microsoft.com/office/drawing/2014/main" id="{5BB66678-C175-4C46-9E8F-6B8B634F77D3}"/>
              </a:ext>
            </a:extLst>
          </p:cNvPr>
          <p:cNvGraphicFramePr>
            <a:graphicFrameLocks noGrp="1"/>
          </p:cNvGraphicFramePr>
          <p:nvPr/>
        </p:nvGraphicFramePr>
        <p:xfrm>
          <a:off x="1759992" y="1204914"/>
          <a:ext cx="8672015" cy="3591642"/>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Por Edad De Mora – Febrero 2025</a:t>
            </a:r>
            <a:endParaRPr lang="es-CO" sz="1600" b="0" kern="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4" y="4793111"/>
          <a:ext cx="5144240" cy="953204"/>
        </p:xfrm>
        <a:graphic>
          <a:graphicData uri="http://schemas.openxmlformats.org/drawingml/2006/table">
            <a:tbl>
              <a:tblPr firstRow="1" bandRow="1">
                <a:tableStyleId>{68D230F3-CF80-4859-8CE7-A43EE81993B5}</a:tableStyleId>
              </a:tblPr>
              <a:tblGrid>
                <a:gridCol w="1286060">
                  <a:extLst>
                    <a:ext uri="{9D8B030D-6E8A-4147-A177-3AD203B41FA5}">
                      <a16:colId xmlns:a16="http://schemas.microsoft.com/office/drawing/2014/main" val="2424529654"/>
                    </a:ext>
                  </a:extLst>
                </a:gridCol>
                <a:gridCol w="1286060">
                  <a:extLst>
                    <a:ext uri="{9D8B030D-6E8A-4147-A177-3AD203B41FA5}">
                      <a16:colId xmlns:a16="http://schemas.microsoft.com/office/drawing/2014/main" val="3315557300"/>
                    </a:ext>
                  </a:extLst>
                </a:gridCol>
                <a:gridCol w="996236">
                  <a:extLst>
                    <a:ext uri="{9D8B030D-6E8A-4147-A177-3AD203B41FA5}">
                      <a16:colId xmlns:a16="http://schemas.microsoft.com/office/drawing/2014/main" val="4280032849"/>
                    </a:ext>
                  </a:extLst>
                </a:gridCol>
                <a:gridCol w="1575884">
                  <a:extLst>
                    <a:ext uri="{9D8B030D-6E8A-4147-A177-3AD203B41FA5}">
                      <a16:colId xmlns:a16="http://schemas.microsoft.com/office/drawing/2014/main" val="3611315560"/>
                    </a:ext>
                  </a:extLst>
                </a:gridCol>
              </a:tblGrid>
              <a:tr h="374783">
                <a:tc>
                  <a:txBody>
                    <a:bodyPr/>
                    <a:lstStyle/>
                    <a:p>
                      <a:pPr algn="ctr" rtl="0" fontAlgn="ctr"/>
                      <a:r>
                        <a:rPr lang="es-CO" sz="1050" b="1" u="none" strike="noStrike">
                          <a:solidFill>
                            <a:schemeClr val="accent1">
                              <a:lumMod val="50000"/>
                            </a:schemeClr>
                          </a:solidFill>
                          <a:effectLst/>
                          <a:latin typeface="Calibri"/>
                          <a:cs typeface="Calibri"/>
                        </a:rPr>
                        <a:t>CARTERA</a:t>
                      </a:r>
                      <a:endParaRPr lang="es-CO" sz="1050" b="1" i="0" u="none" strike="noStrike">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a:solidFill>
                            <a:schemeClr val="accent1">
                              <a:lumMod val="50000"/>
                            </a:schemeClr>
                          </a:solidFill>
                          <a:effectLst/>
                          <a:latin typeface="Calibri"/>
                          <a:cs typeface="Calibri"/>
                        </a:rPr>
                        <a:t>FACT. </a:t>
                      </a:r>
                      <a:endParaRPr lang="es-CO" sz="1050" b="1" u="none" strike="noStrike">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a:solidFill>
                            <a:schemeClr val="accent1">
                              <a:lumMod val="50000"/>
                            </a:schemeClr>
                          </a:solidFill>
                          <a:effectLst/>
                          <a:latin typeface="Calibri"/>
                          <a:cs typeface="Calibri"/>
                        </a:rPr>
                        <a:t>CONJUNTA</a:t>
                      </a:r>
                      <a:endParaRPr lang="es-CO" sz="1050" b="1" i="0" u="none" strike="noStrike">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a:solidFill>
                            <a:schemeClr val="accent1">
                              <a:lumMod val="50000"/>
                            </a:schemeClr>
                          </a:solidFill>
                          <a:effectLst/>
                          <a:latin typeface="Calibri"/>
                          <a:cs typeface="Calibri"/>
                        </a:rPr>
                        <a:t>FACT. </a:t>
                      </a:r>
                      <a:endParaRPr lang="es-CO" sz="1050" b="1" u="none" strike="noStrike">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a:solidFill>
                            <a:schemeClr val="accent1">
                              <a:lumMod val="50000"/>
                            </a:schemeClr>
                          </a:solidFill>
                          <a:effectLst/>
                          <a:latin typeface="Calibri"/>
                          <a:cs typeface="Calibri"/>
                        </a:rPr>
                        <a:t>DIRECTA</a:t>
                      </a:r>
                      <a:endParaRPr lang="es-CO" sz="1050" b="1" i="0" u="none" strike="noStrike">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a:solidFill>
                            <a:schemeClr val="accent1">
                              <a:lumMod val="50000"/>
                            </a:schemeClr>
                          </a:solidFill>
                          <a:effectLst/>
                          <a:latin typeface="Calibri"/>
                          <a:cs typeface="Calibri"/>
                        </a:rPr>
                        <a:t>TOTAL</a:t>
                      </a:r>
                    </a:p>
                    <a:p>
                      <a:pPr algn="ctr" rtl="0" fontAlgn="ctr"/>
                      <a:r>
                        <a:rPr lang="es-CO" sz="1050" b="1" u="none" strike="noStrike">
                          <a:solidFill>
                            <a:schemeClr val="accent1">
                              <a:lumMod val="50000"/>
                            </a:schemeClr>
                          </a:solidFill>
                          <a:effectLst/>
                          <a:latin typeface="Calibri"/>
                          <a:cs typeface="Calibri"/>
                        </a:rPr>
                        <a:t> CARTERA</a:t>
                      </a:r>
                      <a:endParaRPr lang="es-CO" sz="1050" b="1" i="0" u="none" strike="noStrike">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92807">
                <a:tc>
                  <a:txBody>
                    <a:bodyPr/>
                    <a:lstStyle/>
                    <a:p>
                      <a:pPr algn="l" fontAlgn="ctr"/>
                      <a:r>
                        <a:rPr lang="es-CO" sz="1050" b="0" u="none" strike="noStrike">
                          <a:solidFill>
                            <a:schemeClr val="accent1">
                              <a:lumMod val="50000"/>
                            </a:schemeClr>
                          </a:solidFill>
                          <a:effectLst/>
                          <a:latin typeface="Calibri"/>
                          <a:cs typeface="Calibri"/>
                        </a:rPr>
                        <a:t>VENCIDA</a:t>
                      </a:r>
                      <a:endParaRPr lang="es-CO" sz="1050" b="0" i="0" u="none" strike="noStrike">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8.549</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6.155</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14.703</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08264860"/>
                  </a:ext>
                </a:extLst>
              </a:tr>
              <a:tr h="192807">
                <a:tc>
                  <a:txBody>
                    <a:bodyPr/>
                    <a:lstStyle/>
                    <a:p>
                      <a:pPr algn="l" fontAlgn="ctr"/>
                      <a:r>
                        <a:rPr lang="es-CO" sz="1050" b="0" i="0" u="none" strike="noStrike">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11.935</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397</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12.333</a:t>
                      </a:r>
                      <a:endPar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830849350"/>
                  </a:ext>
                </a:extLst>
              </a:tr>
              <a:tr h="192807">
                <a:tc>
                  <a:txBody>
                    <a:bodyPr/>
                    <a:lstStyle/>
                    <a:p>
                      <a:pPr algn="ctr" rtl="0" fontAlgn="ctr"/>
                      <a:r>
                        <a:rPr lang="es-CO" sz="1050" b="1" u="none" strike="noStrike">
                          <a:solidFill>
                            <a:schemeClr val="accent1">
                              <a:lumMod val="50000"/>
                            </a:schemeClr>
                          </a:solidFill>
                          <a:effectLst/>
                          <a:latin typeface="Calibri"/>
                          <a:cs typeface="Calibri"/>
                        </a:rPr>
                        <a:t>TOTAL</a:t>
                      </a:r>
                      <a:endParaRPr lang="es-CO" sz="1050" b="1" i="0" u="none" strike="noStrike">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20.484</a:t>
                      </a:r>
                      <a:endParaRPr lang="es-CO"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6.552</a:t>
                      </a:r>
                      <a:endParaRPr lang="es-CO"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27.036</a:t>
                      </a:r>
                      <a:endParaRPr lang="es-CO"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5" name="Gráfico 4">
            <a:extLst>
              <a:ext uri="{FF2B5EF4-FFF2-40B4-BE49-F238E27FC236}">
                <a16:creationId xmlns:a16="http://schemas.microsoft.com/office/drawing/2014/main" id="{EF5CC481-E174-4521-B1A0-1CCE584F718B}"/>
              </a:ext>
            </a:extLst>
          </p:cNvPr>
          <p:cNvGraphicFramePr>
            <a:graphicFrameLocks noGrp="1"/>
          </p:cNvGraphicFramePr>
          <p:nvPr/>
        </p:nvGraphicFramePr>
        <p:xfrm>
          <a:off x="1758108" y="1186311"/>
          <a:ext cx="8675783" cy="349543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1275" y="1450433"/>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2025</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44245" y="6321916"/>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MX" sz="900">
                <a:solidFill>
                  <a:schemeClr val="accent1">
                    <a:lumMod val="50000"/>
                  </a:schemeClr>
                </a:solidFill>
              </a:rPr>
              <a:t>Periodo comprendido entre el 1 de enero y el 31 de enero de 2025.</a:t>
            </a:r>
            <a:endParaRPr lang="es-CO" sz="90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05E24D7A-0675-2901-3B09-A51F57A21016}"/>
              </a:ext>
            </a:extLst>
          </p:cNvPr>
          <p:cNvGraphicFramePr>
            <a:graphicFrameLocks noGrp="1"/>
          </p:cNvGraphicFramePr>
          <p:nvPr>
            <p:extLst>
              <p:ext uri="{D42A27DB-BD31-4B8C-83A1-F6EECF244321}">
                <p14:modId xmlns:p14="http://schemas.microsoft.com/office/powerpoint/2010/main" val="3529391875"/>
              </p:ext>
            </p:extLst>
          </p:nvPr>
        </p:nvGraphicFramePr>
        <p:xfrm>
          <a:off x="341272" y="2544999"/>
          <a:ext cx="11360661" cy="1092982"/>
        </p:xfrm>
        <a:graphic>
          <a:graphicData uri="http://schemas.openxmlformats.org/drawingml/2006/table">
            <a:tbl>
              <a:tblPr/>
              <a:tblGrid>
                <a:gridCol w="813291">
                  <a:extLst>
                    <a:ext uri="{9D8B030D-6E8A-4147-A177-3AD203B41FA5}">
                      <a16:colId xmlns:a16="http://schemas.microsoft.com/office/drawing/2014/main" val="1546301036"/>
                    </a:ext>
                  </a:extLst>
                </a:gridCol>
                <a:gridCol w="876829">
                  <a:extLst>
                    <a:ext uri="{9D8B030D-6E8A-4147-A177-3AD203B41FA5}">
                      <a16:colId xmlns:a16="http://schemas.microsoft.com/office/drawing/2014/main" val="777054751"/>
                    </a:ext>
                  </a:extLst>
                </a:gridCol>
                <a:gridCol w="292277">
                  <a:extLst>
                    <a:ext uri="{9D8B030D-6E8A-4147-A177-3AD203B41FA5}">
                      <a16:colId xmlns:a16="http://schemas.microsoft.com/office/drawing/2014/main" val="3056984319"/>
                    </a:ext>
                  </a:extLst>
                </a:gridCol>
                <a:gridCol w="787876">
                  <a:extLst>
                    <a:ext uri="{9D8B030D-6E8A-4147-A177-3AD203B41FA5}">
                      <a16:colId xmlns:a16="http://schemas.microsoft.com/office/drawing/2014/main" val="2792794219"/>
                    </a:ext>
                  </a:extLst>
                </a:gridCol>
                <a:gridCol w="876829">
                  <a:extLst>
                    <a:ext uri="{9D8B030D-6E8A-4147-A177-3AD203B41FA5}">
                      <a16:colId xmlns:a16="http://schemas.microsoft.com/office/drawing/2014/main" val="2047661025"/>
                    </a:ext>
                  </a:extLst>
                </a:gridCol>
                <a:gridCol w="292277">
                  <a:extLst>
                    <a:ext uri="{9D8B030D-6E8A-4147-A177-3AD203B41FA5}">
                      <a16:colId xmlns:a16="http://schemas.microsoft.com/office/drawing/2014/main" val="1127739493"/>
                    </a:ext>
                  </a:extLst>
                </a:gridCol>
                <a:gridCol w="787876">
                  <a:extLst>
                    <a:ext uri="{9D8B030D-6E8A-4147-A177-3AD203B41FA5}">
                      <a16:colId xmlns:a16="http://schemas.microsoft.com/office/drawing/2014/main" val="523344549"/>
                    </a:ext>
                  </a:extLst>
                </a:gridCol>
                <a:gridCol w="838706">
                  <a:extLst>
                    <a:ext uri="{9D8B030D-6E8A-4147-A177-3AD203B41FA5}">
                      <a16:colId xmlns:a16="http://schemas.microsoft.com/office/drawing/2014/main" val="288411906"/>
                    </a:ext>
                  </a:extLst>
                </a:gridCol>
                <a:gridCol w="292277">
                  <a:extLst>
                    <a:ext uri="{9D8B030D-6E8A-4147-A177-3AD203B41FA5}">
                      <a16:colId xmlns:a16="http://schemas.microsoft.com/office/drawing/2014/main" val="2890900877"/>
                    </a:ext>
                  </a:extLst>
                </a:gridCol>
                <a:gridCol w="787876">
                  <a:extLst>
                    <a:ext uri="{9D8B030D-6E8A-4147-A177-3AD203B41FA5}">
                      <a16:colId xmlns:a16="http://schemas.microsoft.com/office/drawing/2014/main" val="3154379784"/>
                    </a:ext>
                  </a:extLst>
                </a:gridCol>
                <a:gridCol w="838706">
                  <a:extLst>
                    <a:ext uri="{9D8B030D-6E8A-4147-A177-3AD203B41FA5}">
                      <a16:colId xmlns:a16="http://schemas.microsoft.com/office/drawing/2014/main" val="1607487700"/>
                    </a:ext>
                  </a:extLst>
                </a:gridCol>
                <a:gridCol w="292277">
                  <a:extLst>
                    <a:ext uri="{9D8B030D-6E8A-4147-A177-3AD203B41FA5}">
                      <a16:colId xmlns:a16="http://schemas.microsoft.com/office/drawing/2014/main" val="99244998"/>
                    </a:ext>
                  </a:extLst>
                </a:gridCol>
                <a:gridCol w="787876">
                  <a:extLst>
                    <a:ext uri="{9D8B030D-6E8A-4147-A177-3AD203B41FA5}">
                      <a16:colId xmlns:a16="http://schemas.microsoft.com/office/drawing/2014/main" val="3398009758"/>
                    </a:ext>
                  </a:extLst>
                </a:gridCol>
                <a:gridCol w="838706">
                  <a:extLst>
                    <a:ext uri="{9D8B030D-6E8A-4147-A177-3AD203B41FA5}">
                      <a16:colId xmlns:a16="http://schemas.microsoft.com/office/drawing/2014/main" val="2782594862"/>
                    </a:ext>
                  </a:extLst>
                </a:gridCol>
                <a:gridCol w="292277">
                  <a:extLst>
                    <a:ext uri="{9D8B030D-6E8A-4147-A177-3AD203B41FA5}">
                      <a16:colId xmlns:a16="http://schemas.microsoft.com/office/drawing/2014/main" val="1843398003"/>
                    </a:ext>
                  </a:extLst>
                </a:gridCol>
                <a:gridCol w="787876">
                  <a:extLst>
                    <a:ext uri="{9D8B030D-6E8A-4147-A177-3AD203B41FA5}">
                      <a16:colId xmlns:a16="http://schemas.microsoft.com/office/drawing/2014/main" val="2074606702"/>
                    </a:ext>
                  </a:extLst>
                </a:gridCol>
                <a:gridCol w="876829">
                  <a:extLst>
                    <a:ext uri="{9D8B030D-6E8A-4147-A177-3AD203B41FA5}">
                      <a16:colId xmlns:a16="http://schemas.microsoft.com/office/drawing/2014/main" val="1658304268"/>
                    </a:ext>
                  </a:extLst>
                </a:gridCol>
              </a:tblGrid>
              <a:tr h="439336">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14923969"/>
                  </a:ext>
                </a:extLst>
              </a:tr>
              <a:tr h="214310">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26.162,50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27.711,06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11.353,78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8.226,26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85.873,00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803799816"/>
                  </a:ext>
                </a:extLst>
              </a:tr>
              <a:tr h="439336">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26.162,50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27.711,06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11.353,78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12.419,41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8.226,26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85.873,00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06307890"/>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Por Edad De Mora – Febrero 2025</a:t>
            </a:r>
            <a:endParaRPr lang="es-CO" sz="1600" b="0" kern="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782016"/>
          <a:ext cx="4929443" cy="981947"/>
        </p:xfrm>
        <a:graphic>
          <a:graphicData uri="http://schemas.openxmlformats.org/drawingml/2006/table">
            <a:tbl>
              <a:tblPr firstRow="1" bandRow="1">
                <a:tableStyleId>{68D230F3-CF80-4859-8CE7-A43EE81993B5}</a:tableStyleId>
              </a:tblPr>
              <a:tblGrid>
                <a:gridCol w="1232361">
                  <a:extLst>
                    <a:ext uri="{9D8B030D-6E8A-4147-A177-3AD203B41FA5}">
                      <a16:colId xmlns:a16="http://schemas.microsoft.com/office/drawing/2014/main" val="20000"/>
                    </a:ext>
                  </a:extLst>
                </a:gridCol>
                <a:gridCol w="1141480">
                  <a:extLst>
                    <a:ext uri="{9D8B030D-6E8A-4147-A177-3AD203B41FA5}">
                      <a16:colId xmlns:a16="http://schemas.microsoft.com/office/drawing/2014/main" val="20001"/>
                    </a:ext>
                  </a:extLst>
                </a:gridCol>
                <a:gridCol w="1323241">
                  <a:extLst>
                    <a:ext uri="{9D8B030D-6E8A-4147-A177-3AD203B41FA5}">
                      <a16:colId xmlns:a16="http://schemas.microsoft.com/office/drawing/2014/main" val="20002"/>
                    </a:ext>
                  </a:extLst>
                </a:gridCol>
                <a:gridCol w="1232361">
                  <a:extLst>
                    <a:ext uri="{9D8B030D-6E8A-4147-A177-3AD203B41FA5}">
                      <a16:colId xmlns:a16="http://schemas.microsoft.com/office/drawing/2014/main" val="20003"/>
                    </a:ext>
                  </a:extLst>
                </a:gridCol>
              </a:tblGrid>
              <a:tr h="397100">
                <a:tc>
                  <a:txBody>
                    <a:bodyPr/>
                    <a:lstStyle/>
                    <a:p>
                      <a:pPr algn="ctr" rtl="0" fontAlgn="ctr"/>
                      <a:r>
                        <a:rPr lang="es-CO" sz="1100" b="1" u="none" strike="noStrike">
                          <a:solidFill>
                            <a:schemeClr val="accent1">
                              <a:lumMod val="50000"/>
                            </a:schemeClr>
                          </a:solidFill>
                          <a:effectLst/>
                          <a:latin typeface="+mn-lt"/>
                          <a:cs typeface="Arial" panose="020B0604020202020204" pitchFamily="34" charset="0"/>
                        </a:rPr>
                        <a:t>CARTERA</a:t>
                      </a:r>
                      <a:endParaRPr lang="es-CO" sz="1100" b="1" i="0" u="none" strike="noStrike">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a:solidFill>
                            <a:schemeClr val="accent1">
                              <a:lumMod val="50000"/>
                            </a:schemeClr>
                          </a:solidFill>
                          <a:effectLst/>
                          <a:latin typeface="+mn-lt"/>
                          <a:cs typeface="Arial" panose="020B0604020202020204" pitchFamily="34" charset="0"/>
                        </a:rPr>
                        <a:t>FACT. CONJUNTA</a:t>
                      </a:r>
                      <a:endParaRPr lang="es-CO" sz="1100" b="1" i="0" u="none" strike="noStrike">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a:solidFill>
                            <a:schemeClr val="accent1">
                              <a:lumMod val="50000"/>
                            </a:schemeClr>
                          </a:solidFill>
                          <a:effectLst/>
                          <a:latin typeface="+mn-lt"/>
                          <a:cs typeface="Arial" panose="020B0604020202020204" pitchFamily="34" charset="0"/>
                        </a:rPr>
                        <a:t>FACT. </a:t>
                      </a:r>
                    </a:p>
                    <a:p>
                      <a:pPr algn="ctr" rtl="0" fontAlgn="ctr"/>
                      <a:r>
                        <a:rPr lang="es-CO" sz="1100" b="1" u="none" strike="noStrike">
                          <a:solidFill>
                            <a:schemeClr val="accent1">
                              <a:lumMod val="50000"/>
                            </a:schemeClr>
                          </a:solidFill>
                          <a:effectLst/>
                          <a:latin typeface="+mn-lt"/>
                          <a:cs typeface="Arial" panose="020B0604020202020204" pitchFamily="34" charset="0"/>
                        </a:rPr>
                        <a:t>DIRECTA</a:t>
                      </a:r>
                      <a:endParaRPr lang="es-CO" sz="1100" b="1" i="0" u="none" strike="noStrike">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a:solidFill>
                            <a:schemeClr val="accent1">
                              <a:lumMod val="50000"/>
                            </a:schemeClr>
                          </a:solidFill>
                          <a:effectLst/>
                          <a:latin typeface="+mn-lt"/>
                          <a:cs typeface="Arial" panose="020B0604020202020204" pitchFamily="34" charset="0"/>
                        </a:rPr>
                        <a:t>TOTAL</a:t>
                      </a:r>
                      <a:br>
                        <a:rPr lang="es-CO" sz="1100" b="1" u="none" strike="noStrike">
                          <a:solidFill>
                            <a:schemeClr val="accent1">
                              <a:lumMod val="50000"/>
                            </a:schemeClr>
                          </a:solidFill>
                          <a:effectLst/>
                          <a:latin typeface="+mn-lt"/>
                          <a:cs typeface="Arial" panose="020B0604020202020204" pitchFamily="34" charset="0"/>
                        </a:rPr>
                      </a:br>
                      <a:r>
                        <a:rPr lang="es-CO" sz="1100" b="1" u="none" strike="noStrike">
                          <a:solidFill>
                            <a:schemeClr val="accent1">
                              <a:lumMod val="50000"/>
                            </a:schemeClr>
                          </a:solidFill>
                          <a:effectLst/>
                          <a:latin typeface="+mn-lt"/>
                          <a:cs typeface="Arial" panose="020B0604020202020204" pitchFamily="34" charset="0"/>
                        </a:rPr>
                        <a:t> CARTERA</a:t>
                      </a:r>
                      <a:endParaRPr lang="es-CO" sz="1100" b="1" i="0" u="none" strike="noStrike">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93758">
                <a:tc>
                  <a:txBody>
                    <a:bodyPr/>
                    <a:lstStyle/>
                    <a:p>
                      <a:pPr algn="l" fontAlgn="ctr"/>
                      <a:r>
                        <a:rPr lang="es-CO" sz="1100" b="0" u="none" strike="noStrike">
                          <a:solidFill>
                            <a:schemeClr val="accent1">
                              <a:lumMod val="50000"/>
                            </a:schemeClr>
                          </a:solidFill>
                          <a:effectLst/>
                          <a:latin typeface="+mn-lt"/>
                          <a:cs typeface="Arial" panose="020B0604020202020204" pitchFamily="34" charset="0"/>
                        </a:rPr>
                        <a:t>VENCIDA</a:t>
                      </a:r>
                      <a:endParaRPr lang="es-CO" sz="1100" b="0" i="0" u="none" strike="noStrike">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a:solidFill>
                            <a:schemeClr val="accent1">
                              <a:lumMod val="50000"/>
                            </a:schemeClr>
                          </a:solidFill>
                          <a:effectLst/>
                          <a:latin typeface="+mn-lt"/>
                          <a:ea typeface="+mn-ea"/>
                          <a:cs typeface="Arial" panose="020B0604020202020204" pitchFamily="34" charset="0"/>
                        </a:rPr>
                        <a:t>3.381</a:t>
                      </a:r>
                      <a:endParaRPr lang="es-CO" sz="1100" b="0" u="none" strike="noStrike" kern="120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a:solidFill>
                            <a:schemeClr val="accent1">
                              <a:lumMod val="50000"/>
                            </a:schemeClr>
                          </a:solidFill>
                          <a:effectLst/>
                          <a:latin typeface="+mn-lt"/>
                          <a:ea typeface="+mn-ea"/>
                          <a:cs typeface="Arial" panose="020B0604020202020204" pitchFamily="34" charset="0"/>
                        </a:rPr>
                        <a:t>1.449</a:t>
                      </a:r>
                      <a:endParaRPr lang="es-CO" sz="1100" b="0" u="none" strike="noStrike" kern="120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a:solidFill>
                            <a:schemeClr val="accent1">
                              <a:lumMod val="50000"/>
                            </a:schemeClr>
                          </a:solidFill>
                          <a:effectLst/>
                          <a:latin typeface="+mn-lt"/>
                          <a:ea typeface="+mn-ea"/>
                          <a:cs typeface="Arial" panose="020B0604020202020204" pitchFamily="34" charset="0"/>
                        </a:rPr>
                        <a:t>4.830</a:t>
                      </a:r>
                      <a:endParaRPr lang="es-CO" sz="1100" b="0" u="none" strike="noStrike" kern="120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87499">
                <a:tc>
                  <a:txBody>
                    <a:bodyPr/>
                    <a:lstStyle/>
                    <a:p>
                      <a:pPr algn="l" fontAlgn="ctr"/>
                      <a:r>
                        <a:rPr lang="es-CO" sz="1100" b="0" i="0" u="none" strike="noStrike">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a:solidFill>
                            <a:schemeClr val="accent1">
                              <a:lumMod val="50000"/>
                            </a:schemeClr>
                          </a:solidFill>
                          <a:effectLst/>
                          <a:latin typeface="+mn-lt"/>
                          <a:ea typeface="+mn-ea"/>
                          <a:cs typeface="Arial" panose="020B0604020202020204" pitchFamily="34" charset="0"/>
                        </a:rPr>
                        <a:t>3.901</a:t>
                      </a:r>
                      <a:endParaRPr lang="es-CO" sz="1100" b="0" u="none" strike="noStrike" kern="120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a:solidFill>
                            <a:schemeClr val="accent1">
                              <a:lumMod val="50000"/>
                            </a:schemeClr>
                          </a:solidFill>
                          <a:effectLst/>
                          <a:latin typeface="+mn-lt"/>
                          <a:ea typeface="+mn-ea"/>
                          <a:cs typeface="Arial" panose="020B0604020202020204" pitchFamily="34" charset="0"/>
                        </a:rPr>
                        <a:t>300</a:t>
                      </a:r>
                      <a:endParaRPr lang="es-CO" sz="1100" b="0" u="none" strike="noStrike" kern="120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a:solidFill>
                            <a:schemeClr val="accent1">
                              <a:lumMod val="50000"/>
                            </a:schemeClr>
                          </a:solidFill>
                          <a:effectLst/>
                          <a:latin typeface="+mn-lt"/>
                          <a:ea typeface="+mn-ea"/>
                          <a:cs typeface="Arial" panose="020B0604020202020204" pitchFamily="34" charset="0"/>
                        </a:rPr>
                        <a:t>7.201</a:t>
                      </a:r>
                      <a:endParaRPr lang="es-CO" sz="1100" b="0" u="none" strike="noStrike" kern="120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203590">
                <a:tc>
                  <a:txBody>
                    <a:bodyPr/>
                    <a:lstStyle/>
                    <a:p>
                      <a:pPr algn="ctr" rtl="0" fontAlgn="ctr"/>
                      <a:r>
                        <a:rPr lang="es-CO" sz="1100" b="1" u="none" strike="noStrike">
                          <a:solidFill>
                            <a:schemeClr val="accent1">
                              <a:lumMod val="50000"/>
                            </a:schemeClr>
                          </a:solidFill>
                          <a:effectLst/>
                          <a:latin typeface="+mn-lt"/>
                          <a:cs typeface="Arial" panose="020B0604020202020204" pitchFamily="34" charset="0"/>
                        </a:rPr>
                        <a:t>TOTAL</a:t>
                      </a:r>
                      <a:endParaRPr lang="es-CO" sz="1100" b="1" i="0" u="none" strike="noStrike">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a:solidFill>
                            <a:schemeClr val="accent1">
                              <a:lumMod val="50000"/>
                            </a:schemeClr>
                          </a:solidFill>
                          <a:effectLst/>
                          <a:latin typeface="+mn-lt"/>
                          <a:ea typeface="+mn-ea"/>
                          <a:cs typeface="Arial" panose="020B0604020202020204" pitchFamily="34" charset="0"/>
                        </a:rPr>
                        <a:t>10.282</a:t>
                      </a:r>
                      <a:endParaRPr lang="es-CO" sz="1100" b="1" u="none" strike="noStrike" kern="120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a:solidFill>
                            <a:schemeClr val="accent1">
                              <a:lumMod val="50000"/>
                            </a:schemeClr>
                          </a:solidFill>
                          <a:effectLst/>
                          <a:latin typeface="+mn-lt"/>
                          <a:ea typeface="+mn-ea"/>
                          <a:cs typeface="Arial" panose="020B0604020202020204" pitchFamily="34" charset="0"/>
                        </a:rPr>
                        <a:t>1.749</a:t>
                      </a:r>
                      <a:endParaRPr lang="es-CO" sz="1100" b="1" u="none" strike="noStrike" kern="120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a:solidFill>
                            <a:schemeClr val="accent1">
                              <a:lumMod val="50000"/>
                            </a:schemeClr>
                          </a:solidFill>
                          <a:effectLst/>
                          <a:latin typeface="+mn-lt"/>
                          <a:ea typeface="+mn-ea"/>
                          <a:cs typeface="Arial" panose="020B0604020202020204" pitchFamily="34" charset="0"/>
                        </a:rPr>
                        <a:t>12.031</a:t>
                      </a:r>
                      <a:endParaRPr lang="es-CO" sz="1100" b="1" u="none" strike="noStrike" kern="120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3" name="Gráfico 2">
            <a:extLst>
              <a:ext uri="{FF2B5EF4-FFF2-40B4-BE49-F238E27FC236}">
                <a16:creationId xmlns:a16="http://schemas.microsoft.com/office/drawing/2014/main" id="{3A795C91-B547-41A0-A661-7CE0A0097300}"/>
              </a:ext>
            </a:extLst>
          </p:cNvPr>
          <p:cNvGraphicFramePr>
            <a:graphicFrameLocks noGrp="1"/>
          </p:cNvGraphicFramePr>
          <p:nvPr/>
        </p:nvGraphicFramePr>
        <p:xfrm>
          <a:off x="1762125" y="1219304"/>
          <a:ext cx="8667750" cy="348005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 Conjunta y Directa – Febrero 2025</a:t>
            </a:r>
            <a:endParaRPr lang="es-CO" sz="1600" b="0" kern="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6007901"/>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a:solidFill>
                  <a:schemeClr val="accent1">
                    <a:lumMod val="50000"/>
                  </a:schemeClr>
                </a:solidFill>
                <a:cs typeface="Arial" panose="020B0604020202020204" pitchFamily="34" charset="0"/>
              </a:rPr>
              <a:t>CARTERA FACTURACIÓN DIRECTA</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$3.807</a:t>
            </a:r>
            <a:endParaRPr lang="es-CO" sz="1400" b="1" kern="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a:solidFill>
                  <a:schemeClr val="accent1">
                    <a:lumMod val="50000"/>
                  </a:schemeClr>
                </a:solidFill>
                <a:cs typeface="Arial" panose="020B0604020202020204" pitchFamily="34" charset="0"/>
              </a:rPr>
              <a:t>CARTERA FACTURACIÓN CONJUNTA</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$24.349 </a:t>
            </a:r>
            <a:endParaRPr lang="es-CO" sz="1400" b="1" kern="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a:solidFill>
                  <a:schemeClr val="accent1">
                    <a:lumMod val="50000"/>
                  </a:schemeClr>
                </a:solidFill>
                <a:cs typeface="Arial" panose="020B0604020202020204" pitchFamily="34" charset="0"/>
              </a:rPr>
              <a:t>CARTERA TOTAL: $ 28.156 millones</a:t>
            </a:r>
            <a:endParaRPr lang="es-CO" sz="1400" b="1" kern="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A183E8AE-CB61-4BC0-A9B9-7ADCAC3F813A}"/>
              </a:ext>
            </a:extLst>
          </p:cNvPr>
          <p:cNvGraphicFramePr>
            <a:graphicFrameLocks/>
          </p:cNvGraphicFramePr>
          <p:nvPr/>
        </p:nvGraphicFramePr>
        <p:xfrm>
          <a:off x="471216" y="1913500"/>
          <a:ext cx="5040584"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D366845C-C15A-40DB-B208-CD107BA3489E}"/>
              </a:ext>
            </a:extLst>
          </p:cNvPr>
          <p:cNvGraphicFramePr>
            <a:graphicFrameLocks/>
          </p:cNvGraphicFramePr>
          <p:nvPr/>
        </p:nvGraphicFramePr>
        <p:xfrm>
          <a:off x="5778500" y="1940738"/>
          <a:ext cx="5419051"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 Conjunta y Directa – Febrero 2025</a:t>
            </a:r>
            <a:endParaRPr lang="es-CO" sz="1600" b="0" kern="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98560" y="1379704"/>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a:solidFill>
                  <a:schemeClr val="accent1">
                    <a:lumMod val="50000"/>
                  </a:schemeClr>
                </a:solidFill>
                <a:latin typeface="+mn-lt"/>
                <a:cs typeface="Arial" panose="020B0604020202020204" pitchFamily="34" charset="0"/>
              </a:rPr>
              <a:t>CARTERA FACTURACIÓN CONJUNTA</a:t>
            </a:r>
            <a:br>
              <a:rPr lang="es-CO" sz="1400" b="1">
                <a:solidFill>
                  <a:schemeClr val="accent1">
                    <a:lumMod val="50000"/>
                  </a:schemeClr>
                </a:solidFill>
                <a:latin typeface="+mn-lt"/>
                <a:cs typeface="Arial" panose="020B0604020202020204" pitchFamily="34" charset="0"/>
              </a:rPr>
            </a:br>
            <a:r>
              <a:rPr lang="es-CO" sz="1400" b="1">
                <a:solidFill>
                  <a:schemeClr val="accent1">
                    <a:lumMod val="50000"/>
                  </a:schemeClr>
                </a:solidFill>
                <a:latin typeface="+mn-lt"/>
                <a:cs typeface="Arial" panose="020B0604020202020204" pitchFamily="34" charset="0"/>
              </a:rPr>
              <a:t>$</a:t>
            </a:r>
            <a:r>
              <a:rPr lang="es-CO" sz="1400" b="1">
                <a:solidFill>
                  <a:schemeClr val="accent1">
                    <a:lumMod val="50000"/>
                  </a:schemeClr>
                </a:solidFill>
                <a:cs typeface="Arial" panose="020B0604020202020204" pitchFamily="34" charset="0"/>
              </a:rPr>
              <a:t>37</a:t>
            </a:r>
            <a:r>
              <a:rPr lang="es-CO" sz="1400" b="1">
                <a:solidFill>
                  <a:schemeClr val="accent1">
                    <a:lumMod val="50000"/>
                  </a:schemeClr>
                </a:solidFill>
                <a:latin typeface="+mn-lt"/>
                <a:cs typeface="Arial" panose="020B0604020202020204" pitchFamily="34" charset="0"/>
              </a:rPr>
              <a:t>.975</a:t>
            </a:r>
            <a:endParaRPr lang="es-CO" sz="1400" b="1" kern="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a:solidFill>
                  <a:schemeClr val="accent1">
                    <a:lumMod val="50000"/>
                  </a:schemeClr>
                </a:solidFill>
                <a:latin typeface="+mn-lt"/>
                <a:cs typeface="Arial" panose="020B0604020202020204" pitchFamily="34" charset="0"/>
              </a:rPr>
              <a:t>CARTERA FACTURACIÓN DIRECTA</a:t>
            </a:r>
            <a:br>
              <a:rPr lang="es-CO" sz="1400" b="1">
                <a:solidFill>
                  <a:schemeClr val="accent1">
                    <a:lumMod val="50000"/>
                  </a:schemeClr>
                </a:solidFill>
                <a:latin typeface="+mn-lt"/>
                <a:cs typeface="Arial" panose="020B0604020202020204" pitchFamily="34" charset="0"/>
              </a:rPr>
            </a:br>
            <a:r>
              <a:rPr lang="es-CO" sz="1400" b="1">
                <a:solidFill>
                  <a:schemeClr val="accent1">
                    <a:lumMod val="50000"/>
                  </a:schemeClr>
                </a:solidFill>
                <a:latin typeface="+mn-lt"/>
                <a:cs typeface="Arial" panose="020B0604020202020204" pitchFamily="34" charset="0"/>
              </a:rPr>
              <a:t>$ 11.738</a:t>
            </a:r>
            <a:endParaRPr lang="es-CO" sz="1400" b="1" kern="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a:solidFill>
                  <a:schemeClr val="accent1">
                    <a:lumMod val="50000"/>
                  </a:schemeClr>
                </a:solidFill>
                <a:cs typeface="Arial" panose="020B0604020202020204" pitchFamily="34" charset="0"/>
              </a:rPr>
              <a:t>CARTERA TOTAL $ 49.711 Millones</a:t>
            </a:r>
            <a:endParaRPr lang="es-CO" sz="1400" b="1" kern="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a:p>
        </p:txBody>
      </p:sp>
      <p:graphicFrame>
        <p:nvGraphicFramePr>
          <p:cNvPr id="3" name="Gráfico 2">
            <a:extLst>
              <a:ext uri="{FF2B5EF4-FFF2-40B4-BE49-F238E27FC236}">
                <a16:creationId xmlns:a16="http://schemas.microsoft.com/office/drawing/2014/main" id="{DCF87B33-F64F-47BC-BF71-98BC162B0AAB}"/>
              </a:ext>
            </a:extLst>
          </p:cNvPr>
          <p:cNvGraphicFramePr>
            <a:graphicFrameLocks/>
          </p:cNvGraphicFramePr>
          <p:nvPr/>
        </p:nvGraphicFramePr>
        <p:xfrm>
          <a:off x="204788" y="1959834"/>
          <a:ext cx="5368698"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62514071-BF0E-49AD-BD54-2E209600A453}"/>
              </a:ext>
            </a:extLst>
          </p:cNvPr>
          <p:cNvGraphicFramePr>
            <a:graphicFrameLocks/>
          </p:cNvGraphicFramePr>
          <p:nvPr/>
        </p:nvGraphicFramePr>
        <p:xfrm>
          <a:off x="6094562" y="1953894"/>
          <a:ext cx="5433369"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 Conjunta y Directa – Febrero 2025</a:t>
            </a:r>
            <a:endParaRPr lang="es-CO" sz="1600" b="0" kern="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a:solidFill>
                  <a:schemeClr val="accent1">
                    <a:lumMod val="50000"/>
                  </a:schemeClr>
                </a:solidFill>
                <a:cs typeface="Arial" panose="020B0604020202020204" pitchFamily="34" charset="0"/>
              </a:rPr>
              <a:t>CARTERA FACTURACIÓN CONJUNTA</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$12.975</a:t>
            </a:r>
            <a:endParaRPr lang="es-CO" sz="1400" b="1" kern="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a:solidFill>
                  <a:schemeClr val="accent1">
                    <a:lumMod val="50000"/>
                  </a:schemeClr>
                </a:solidFill>
                <a:cs typeface="Arial" panose="020B0604020202020204" pitchFamily="34" charset="0"/>
              </a:rPr>
              <a:t>CARTERA FACTURACIÓN DIRECTA</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$2.965</a:t>
            </a:r>
            <a:endParaRPr lang="es-CO" sz="1400" b="1" kern="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a:solidFill>
                  <a:schemeClr val="accent1">
                    <a:lumMod val="50000"/>
                  </a:schemeClr>
                </a:solidFill>
                <a:cs typeface="Arial" panose="020B0604020202020204" pitchFamily="34" charset="0"/>
              </a:rPr>
              <a:t>CARTERA TOTAL $ 15.940 millones</a:t>
            </a:r>
            <a:endParaRPr lang="es-CO" sz="1400" b="1" kern="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771085B0-296A-48FB-98CF-AEEFACA82AF2}"/>
              </a:ext>
            </a:extLst>
          </p:cNvPr>
          <p:cNvGraphicFramePr>
            <a:graphicFrameLocks/>
          </p:cNvGraphicFramePr>
          <p:nvPr/>
        </p:nvGraphicFramePr>
        <p:xfrm>
          <a:off x="310667" y="1944508"/>
          <a:ext cx="5219276"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2F647D3D-1469-49C2-8204-C38D483BCEFB}"/>
              </a:ext>
            </a:extLst>
          </p:cNvPr>
          <p:cNvGraphicFramePr>
            <a:graphicFrameLocks/>
          </p:cNvGraphicFramePr>
          <p:nvPr/>
        </p:nvGraphicFramePr>
        <p:xfrm>
          <a:off x="5921829" y="1947695"/>
          <a:ext cx="5992862"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 Conjunta y Directa – Febrero 2025</a:t>
            </a:r>
            <a:endParaRPr lang="es-CO" sz="1600" b="0" kern="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a:solidFill>
                  <a:schemeClr val="accent1">
                    <a:lumMod val="50000"/>
                  </a:schemeClr>
                </a:solidFill>
                <a:cs typeface="Arial" panose="020B0604020202020204" pitchFamily="34" charset="0"/>
              </a:rPr>
              <a:t>CARTERA FACTURACIÓN CONJUNTA</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$ 20.484</a:t>
            </a:r>
            <a:endParaRPr lang="es-CO" sz="1400" b="1" kern="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a:solidFill>
                  <a:schemeClr val="accent1">
                    <a:lumMod val="50000"/>
                  </a:schemeClr>
                </a:solidFill>
                <a:cs typeface="Arial" panose="020B0604020202020204" pitchFamily="34" charset="0"/>
              </a:rPr>
              <a:t>CARTERA FACTURACIÓN DIRECTA</a:t>
            </a:r>
            <a:br>
              <a:rPr lang="es-CO" sz="1400" b="1">
                <a:solidFill>
                  <a:schemeClr val="accent1">
                    <a:lumMod val="50000"/>
                  </a:schemeClr>
                </a:solidFill>
                <a:cs typeface="Arial" panose="020B0604020202020204" pitchFamily="34" charset="0"/>
              </a:rPr>
            </a:br>
            <a:r>
              <a:rPr lang="es-CO" sz="1400" b="1">
                <a:solidFill>
                  <a:schemeClr val="accent1">
                    <a:lumMod val="50000"/>
                  </a:schemeClr>
                </a:solidFill>
                <a:cs typeface="Arial" panose="020B0604020202020204" pitchFamily="34" charset="0"/>
              </a:rPr>
              <a:t>$ 6.552</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a:solidFill>
                  <a:schemeClr val="accent1">
                    <a:lumMod val="50000"/>
                  </a:schemeClr>
                </a:solidFill>
                <a:cs typeface="Arial" panose="020B0604020202020204" pitchFamily="34" charset="0"/>
              </a:rPr>
              <a:t>CARTERA TOTAL $27.036 </a:t>
            </a:r>
            <a:r>
              <a:rPr lang="es-CO" sz="1400" b="1" kern="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D3D2F9F-73E5-4496-B33D-F3B1CB6E144C}"/>
              </a:ext>
            </a:extLst>
          </p:cNvPr>
          <p:cNvGraphicFramePr>
            <a:graphicFrameLocks/>
          </p:cNvGraphicFramePr>
          <p:nvPr/>
        </p:nvGraphicFramePr>
        <p:xfrm>
          <a:off x="117475" y="1980812"/>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Gráfico 7">
            <a:extLst>
              <a:ext uri="{FF2B5EF4-FFF2-40B4-BE49-F238E27FC236}">
                <a16:creationId xmlns:a16="http://schemas.microsoft.com/office/drawing/2014/main" id="{9D3D2F9F-73E5-4496-B33D-F3B1CB6E144C}"/>
              </a:ext>
            </a:extLst>
          </p:cNvPr>
          <p:cNvGraphicFramePr>
            <a:graphicFrameLocks/>
          </p:cNvGraphicFramePr>
          <p:nvPr/>
        </p:nvGraphicFramePr>
        <p:xfrm>
          <a:off x="6464300" y="1971216"/>
          <a:ext cx="5557912" cy="3476625"/>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Total Cartera – Conjunta y Directa – Febrero 2025</a:t>
            </a:r>
            <a:endParaRPr lang="es-CO" sz="1600" b="0" kern="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a:solidFill>
                  <a:schemeClr val="accent1">
                    <a:lumMod val="50000"/>
                  </a:schemeClr>
                </a:solidFill>
                <a:cs typeface="Arial" panose="020B0604020202020204" pitchFamily="34" charset="0"/>
              </a:rPr>
              <a:t>CARTERA TOTAL $12.031 millones</a:t>
            </a:r>
            <a:endParaRPr lang="es-CO" sz="1400" b="1" kern="0">
              <a:solidFill>
                <a:schemeClr val="accent1">
                  <a:lumMod val="50000"/>
                </a:schemeClr>
              </a:solidFill>
              <a:cs typeface="Arial" panose="020B0604020202020204" pitchFamily="34" charset="0"/>
            </a:endParaRPr>
          </a:p>
        </p:txBody>
      </p:sp>
      <p:graphicFrame>
        <p:nvGraphicFramePr>
          <p:cNvPr id="8" name="Gráfico 7">
            <a:extLst>
              <a:ext uri="{FF2B5EF4-FFF2-40B4-BE49-F238E27FC236}">
                <a16:creationId xmlns:a16="http://schemas.microsoft.com/office/drawing/2014/main" id="{52802136-007E-96C8-F98B-ABC21BC9C6FF}"/>
              </a:ext>
            </a:extLst>
          </p:cNvPr>
          <p:cNvGraphicFramePr>
            <a:graphicFrameLocks/>
          </p:cNvGraphicFramePr>
          <p:nvPr/>
        </p:nvGraphicFramePr>
        <p:xfrm>
          <a:off x="6349542" y="1984721"/>
          <a:ext cx="5534025"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 name="Gráfico 2">
            <a:extLst>
              <a:ext uri="{FF2B5EF4-FFF2-40B4-BE49-F238E27FC236}">
                <a16:creationId xmlns:a16="http://schemas.microsoft.com/office/drawing/2014/main" id="{EFAC455A-FE42-49B4-8D29-07B98DBE1429}"/>
              </a:ext>
            </a:extLst>
          </p:cNvPr>
          <p:cNvGraphicFramePr>
            <a:graphicFrameLocks/>
          </p:cNvGraphicFramePr>
          <p:nvPr/>
        </p:nvGraphicFramePr>
        <p:xfrm>
          <a:off x="212725" y="1885260"/>
          <a:ext cx="5883275" cy="347662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 name="Gráfico 4">
            <a:extLst>
              <a:ext uri="{FF2B5EF4-FFF2-40B4-BE49-F238E27FC236}">
                <a16:creationId xmlns:a16="http://schemas.microsoft.com/office/drawing/2014/main" id="{8694A8B3-8F56-4942-804F-9565EBF595E5}"/>
              </a:ext>
            </a:extLst>
          </p:cNvPr>
          <p:cNvGraphicFramePr>
            <a:graphicFrameLocks/>
          </p:cNvGraphicFramePr>
          <p:nvPr/>
        </p:nvGraphicFramePr>
        <p:xfrm>
          <a:off x="6154781" y="2009157"/>
          <a:ext cx="5534025" cy="3486150"/>
        </p:xfrm>
        <a:graphic>
          <a:graphicData uri="http://schemas.openxmlformats.org/drawingml/2006/chart">
            <c:chart xmlns:c="http://schemas.openxmlformats.org/drawingml/2006/chart" xmlns:r="http://schemas.openxmlformats.org/officeDocument/2006/relationships" r:id="rId8"/>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Valor Cartera Total De Septiembre 2024 a Febrero 2025</a:t>
            </a:r>
            <a:endParaRPr lang="es-CO" sz="1600" b="0" kern="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199626" y="5893888"/>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410586AD-2590-4C63-870D-A532699C5A27}"/>
              </a:ext>
            </a:extLst>
          </p:cNvPr>
          <p:cNvGraphicFramePr>
            <a:graphicFrameLocks noGrp="1"/>
          </p:cNvGraphicFramePr>
          <p:nvPr/>
        </p:nvGraphicFramePr>
        <p:xfrm>
          <a:off x="1759323" y="1342697"/>
          <a:ext cx="8673353" cy="455119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a:defRPr/>
            </a:pPr>
            <a:r>
              <a:rPr lang="es-CO" sz="1600" b="0">
                <a:solidFill>
                  <a:schemeClr val="accent1">
                    <a:lumMod val="50000"/>
                  </a:schemeClr>
                </a:solidFill>
              </a:rPr>
              <a:t>Valor Cartera Total De Septiembre 2024 a Febrero 2025</a:t>
            </a:r>
            <a:endParaRPr lang="es-CO" sz="1600" b="0" kern="0">
              <a:solidFill>
                <a:schemeClr val="accent1">
                  <a:lumMod val="50000"/>
                </a:schemeClr>
              </a:solidFill>
            </a:endParaRPr>
          </a:p>
          <a:p>
            <a:pPr lvl="1" eaLnBrk="1" fontAlgn="auto" hangingPunct="1">
              <a:spcBef>
                <a:spcPts val="0"/>
              </a:spcBef>
              <a:spcAft>
                <a:spcPts val="0"/>
              </a:spcAft>
              <a:defRPr/>
            </a:pPr>
            <a:endParaRPr lang="es-CO" sz="1600" b="0" kern="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1171575" y="5851353"/>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530036" y="1366738"/>
          <a:ext cx="8854289" cy="448461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a:defRPr/>
            </a:pPr>
            <a:r>
              <a:rPr lang="es-CO" sz="1600" b="0">
                <a:solidFill>
                  <a:schemeClr val="accent1">
                    <a:lumMod val="50000"/>
                  </a:schemeClr>
                </a:solidFill>
              </a:rPr>
              <a:t>Valor Cartera Total De Septiembre 2024 a Febrero 2025</a:t>
            </a:r>
            <a:endParaRPr lang="es-CO" sz="1600" b="0" kern="0">
              <a:solidFill>
                <a:schemeClr val="accent1">
                  <a:lumMod val="50000"/>
                </a:schemeClr>
              </a:solidFill>
            </a:endParaRPr>
          </a:p>
          <a:p>
            <a:pPr lvl="1" eaLnBrk="1" fontAlgn="auto" hangingPunct="1">
              <a:spcBef>
                <a:spcPts val="0"/>
              </a:spcBef>
              <a:spcAft>
                <a:spcPts val="0"/>
              </a:spcAft>
              <a:defRPr/>
            </a:pPr>
            <a:endParaRPr lang="es-CO" sz="1600" b="0" kern="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1378857" y="1289581"/>
          <a:ext cx="8694057" cy="434445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a:defRPr/>
            </a:pPr>
            <a:r>
              <a:rPr lang="es-CO" sz="1600" b="0">
                <a:solidFill>
                  <a:schemeClr val="accent1">
                    <a:lumMod val="50000"/>
                  </a:schemeClr>
                </a:solidFill>
              </a:rPr>
              <a:t>Valor Cartera Total De Septiembre 2024 a Febrero 2025</a:t>
            </a:r>
            <a:endParaRPr lang="es-CO" sz="1600" b="0" kern="0">
              <a:solidFill>
                <a:schemeClr val="accent1">
                  <a:lumMod val="50000"/>
                </a:schemeClr>
              </a:solidFill>
            </a:endParaRPr>
          </a:p>
          <a:p>
            <a:pPr lvl="1" eaLnBrk="1" fontAlgn="auto" hangingPunct="1">
              <a:spcBef>
                <a:spcPts val="0"/>
              </a:spcBef>
              <a:spcAft>
                <a:spcPts val="0"/>
              </a:spcAft>
              <a:defRPr/>
            </a:pPr>
            <a:endParaRPr lang="es-CO" sz="1600" b="0" kern="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430448" y="1342946"/>
          <a:ext cx="8836182" cy="415907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a:t>
            </a:r>
            <a:r>
              <a:rPr lang="es-MX" sz="900">
                <a:solidFill>
                  <a:schemeClr val="accent1">
                    <a:lumMod val="50000"/>
                  </a:schemeClr>
                </a:solidFill>
              </a:rPr>
              <a:t>12 de febrero de 2018 y el 31 de diciembre de 2024</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2024</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2018 a 2024</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4705BB83-923D-5DCC-3828-5FAFED9332B9}"/>
              </a:ext>
            </a:extLst>
          </p:cNvPr>
          <p:cNvGraphicFramePr>
            <a:graphicFrameLocks noGrp="1"/>
          </p:cNvGraphicFramePr>
          <p:nvPr>
            <p:extLst>
              <p:ext uri="{D42A27DB-BD31-4B8C-83A1-F6EECF244321}">
                <p14:modId xmlns:p14="http://schemas.microsoft.com/office/powerpoint/2010/main" val="3623568148"/>
              </p:ext>
            </p:extLst>
          </p:nvPr>
        </p:nvGraphicFramePr>
        <p:xfrm>
          <a:off x="473887" y="2595011"/>
          <a:ext cx="11323268" cy="3366451"/>
        </p:xfrm>
        <a:graphic>
          <a:graphicData uri="http://schemas.openxmlformats.org/drawingml/2006/table">
            <a:tbl>
              <a:tblPr/>
              <a:tblGrid>
                <a:gridCol w="739102">
                  <a:extLst>
                    <a:ext uri="{9D8B030D-6E8A-4147-A177-3AD203B41FA5}">
                      <a16:colId xmlns:a16="http://schemas.microsoft.com/office/drawing/2014/main" val="373018477"/>
                    </a:ext>
                  </a:extLst>
                </a:gridCol>
                <a:gridCol w="923877">
                  <a:extLst>
                    <a:ext uri="{9D8B030D-6E8A-4147-A177-3AD203B41FA5}">
                      <a16:colId xmlns:a16="http://schemas.microsoft.com/office/drawing/2014/main" val="3089808800"/>
                    </a:ext>
                  </a:extLst>
                </a:gridCol>
                <a:gridCol w="265615">
                  <a:extLst>
                    <a:ext uri="{9D8B030D-6E8A-4147-A177-3AD203B41FA5}">
                      <a16:colId xmlns:a16="http://schemas.microsoft.com/office/drawing/2014/main" val="2165022854"/>
                    </a:ext>
                  </a:extLst>
                </a:gridCol>
                <a:gridCol w="822828">
                  <a:extLst>
                    <a:ext uri="{9D8B030D-6E8A-4147-A177-3AD203B41FA5}">
                      <a16:colId xmlns:a16="http://schemas.microsoft.com/office/drawing/2014/main" val="3610924475"/>
                    </a:ext>
                  </a:extLst>
                </a:gridCol>
                <a:gridCol w="843037">
                  <a:extLst>
                    <a:ext uri="{9D8B030D-6E8A-4147-A177-3AD203B41FA5}">
                      <a16:colId xmlns:a16="http://schemas.microsoft.com/office/drawing/2014/main" val="1686479817"/>
                    </a:ext>
                  </a:extLst>
                </a:gridCol>
                <a:gridCol w="265615">
                  <a:extLst>
                    <a:ext uri="{9D8B030D-6E8A-4147-A177-3AD203B41FA5}">
                      <a16:colId xmlns:a16="http://schemas.microsoft.com/office/drawing/2014/main" val="2247290861"/>
                    </a:ext>
                  </a:extLst>
                </a:gridCol>
                <a:gridCol w="808392">
                  <a:extLst>
                    <a:ext uri="{9D8B030D-6E8A-4147-A177-3AD203B41FA5}">
                      <a16:colId xmlns:a16="http://schemas.microsoft.com/office/drawing/2014/main" val="2589502438"/>
                    </a:ext>
                  </a:extLst>
                </a:gridCol>
                <a:gridCol w="808392">
                  <a:extLst>
                    <a:ext uri="{9D8B030D-6E8A-4147-A177-3AD203B41FA5}">
                      <a16:colId xmlns:a16="http://schemas.microsoft.com/office/drawing/2014/main" val="3672693279"/>
                    </a:ext>
                  </a:extLst>
                </a:gridCol>
                <a:gridCol w="265615">
                  <a:extLst>
                    <a:ext uri="{9D8B030D-6E8A-4147-A177-3AD203B41FA5}">
                      <a16:colId xmlns:a16="http://schemas.microsoft.com/office/drawing/2014/main" val="315178815"/>
                    </a:ext>
                  </a:extLst>
                </a:gridCol>
                <a:gridCol w="831489">
                  <a:extLst>
                    <a:ext uri="{9D8B030D-6E8A-4147-A177-3AD203B41FA5}">
                      <a16:colId xmlns:a16="http://schemas.microsoft.com/office/drawing/2014/main" val="3620268812"/>
                    </a:ext>
                  </a:extLst>
                </a:gridCol>
                <a:gridCol w="762199">
                  <a:extLst>
                    <a:ext uri="{9D8B030D-6E8A-4147-A177-3AD203B41FA5}">
                      <a16:colId xmlns:a16="http://schemas.microsoft.com/office/drawing/2014/main" val="2180624142"/>
                    </a:ext>
                  </a:extLst>
                </a:gridCol>
                <a:gridCol w="265615">
                  <a:extLst>
                    <a:ext uri="{9D8B030D-6E8A-4147-A177-3AD203B41FA5}">
                      <a16:colId xmlns:a16="http://schemas.microsoft.com/office/drawing/2014/main" val="4234512295"/>
                    </a:ext>
                  </a:extLst>
                </a:gridCol>
                <a:gridCol w="996055">
                  <a:extLst>
                    <a:ext uri="{9D8B030D-6E8A-4147-A177-3AD203B41FA5}">
                      <a16:colId xmlns:a16="http://schemas.microsoft.com/office/drawing/2014/main" val="1415959532"/>
                    </a:ext>
                  </a:extLst>
                </a:gridCol>
                <a:gridCol w="854586">
                  <a:extLst>
                    <a:ext uri="{9D8B030D-6E8A-4147-A177-3AD203B41FA5}">
                      <a16:colId xmlns:a16="http://schemas.microsoft.com/office/drawing/2014/main" val="1695426923"/>
                    </a:ext>
                  </a:extLst>
                </a:gridCol>
                <a:gridCol w="265615">
                  <a:extLst>
                    <a:ext uri="{9D8B030D-6E8A-4147-A177-3AD203B41FA5}">
                      <a16:colId xmlns:a16="http://schemas.microsoft.com/office/drawing/2014/main" val="2107574239"/>
                    </a:ext>
                  </a:extLst>
                </a:gridCol>
                <a:gridCol w="773747">
                  <a:extLst>
                    <a:ext uri="{9D8B030D-6E8A-4147-A177-3AD203B41FA5}">
                      <a16:colId xmlns:a16="http://schemas.microsoft.com/office/drawing/2014/main" val="3938817803"/>
                    </a:ext>
                  </a:extLst>
                </a:gridCol>
                <a:gridCol w="831489">
                  <a:extLst>
                    <a:ext uri="{9D8B030D-6E8A-4147-A177-3AD203B41FA5}">
                      <a16:colId xmlns:a16="http://schemas.microsoft.com/office/drawing/2014/main" val="605985020"/>
                    </a:ext>
                  </a:extLst>
                </a:gridCol>
              </a:tblGrid>
              <a:tr h="527559">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12105548"/>
                  </a:ext>
                </a:extLst>
              </a:tr>
              <a:tr h="176878">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95290112"/>
                  </a:ext>
                </a:extLst>
              </a:tr>
              <a:tr h="176878">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253.859,08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2.223.712,71</a:t>
                      </a:r>
                    </a:p>
                  </a:txBody>
                  <a:tcPr marL="0" marR="0" marT="0" marB="0" anchor="ctr">
                    <a:lnL>
                      <a:noFill/>
                    </a:lnL>
                    <a:lnR>
                      <a:noFill/>
                    </a:lnR>
                    <a:lnT>
                      <a:noFill/>
                    </a:lnT>
                    <a:lnB>
                      <a:noFill/>
                    </a:lnB>
                    <a:noFill/>
                  </a:tcPr>
                </a:tc>
                <a:extLst>
                  <a:ext uri="{0D108BD9-81ED-4DB2-BD59-A6C34878D82A}">
                    <a16:rowId xmlns:a16="http://schemas.microsoft.com/office/drawing/2014/main" val="2715140551"/>
                  </a:ext>
                </a:extLst>
              </a:tr>
              <a:tr h="176878">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69309618"/>
                  </a:ext>
                </a:extLst>
              </a:tr>
              <a:tr h="176878">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848823691"/>
                  </a:ext>
                </a:extLst>
              </a:tr>
              <a:tr h="176878">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331052"/>
                  </a:ext>
                </a:extLst>
              </a:tr>
              <a:tr h="176878">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1219029018"/>
                  </a:ext>
                </a:extLst>
              </a:tr>
              <a:tr h="176878">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414.486,95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3.545.547,61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99662890"/>
                  </a:ext>
                </a:extLst>
              </a:tr>
              <a:tr h="176878">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379.312,43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3.407.849,81</a:t>
                      </a:r>
                    </a:p>
                  </a:txBody>
                  <a:tcPr marL="0" marR="0" marT="0" marB="0" anchor="ctr">
                    <a:lnL>
                      <a:noFill/>
                    </a:lnL>
                    <a:lnR>
                      <a:noFill/>
                    </a:lnR>
                    <a:lnT>
                      <a:noFill/>
                    </a:lnT>
                    <a:lnB>
                      <a:noFill/>
                    </a:lnB>
                    <a:noFill/>
                  </a:tcPr>
                </a:tc>
                <a:extLst>
                  <a:ext uri="{0D108BD9-81ED-4DB2-BD59-A6C34878D82A}">
                    <a16:rowId xmlns:a16="http://schemas.microsoft.com/office/drawing/2014/main" val="2758063361"/>
                  </a:ext>
                </a:extLst>
              </a:tr>
              <a:tr h="176878">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375.141,53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3.341.284,53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0670012"/>
                  </a:ext>
                </a:extLst>
              </a:tr>
              <a:tr h="176878">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391.284,78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2.699.475,97</a:t>
                      </a:r>
                    </a:p>
                  </a:txBody>
                  <a:tcPr marL="0" marR="0" marT="0" marB="0" anchor="ctr">
                    <a:lnL>
                      <a:noFill/>
                    </a:lnL>
                    <a:lnR>
                      <a:noFill/>
                    </a:lnR>
                    <a:lnT>
                      <a:noFill/>
                    </a:lnT>
                    <a:lnB>
                      <a:noFill/>
                    </a:lnB>
                    <a:noFill/>
                  </a:tcPr>
                </a:tc>
                <a:extLst>
                  <a:ext uri="{0D108BD9-81ED-4DB2-BD59-A6C34878D82A}">
                    <a16:rowId xmlns:a16="http://schemas.microsoft.com/office/drawing/2014/main" val="1037094108"/>
                  </a:ext>
                </a:extLst>
              </a:tr>
              <a:tr h="176878">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380.371,66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285.885,76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2.500.992,71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6553700"/>
                  </a:ext>
                </a:extLst>
              </a:tr>
              <a:tr h="176878">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503.531,29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392.417,98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373.556,41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3.320.889,21</a:t>
                      </a:r>
                    </a:p>
                  </a:txBody>
                  <a:tcPr marL="0" marR="0" marT="0" marB="0" anchor="ctr">
                    <a:lnL>
                      <a:noFill/>
                    </a:lnL>
                    <a:lnR>
                      <a:noFill/>
                    </a:lnR>
                    <a:lnT>
                      <a:noFill/>
                    </a:lnT>
                    <a:lnB>
                      <a:noFill/>
                    </a:lnB>
                    <a:noFill/>
                  </a:tcPr>
                </a:tc>
                <a:extLst>
                  <a:ext uri="{0D108BD9-81ED-4DB2-BD59-A6C34878D82A}">
                    <a16:rowId xmlns:a16="http://schemas.microsoft.com/office/drawing/2014/main" val="1740780086"/>
                  </a:ext>
                </a:extLst>
              </a:tr>
              <a:tr h="176878">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1.242.870,16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1.212.688,02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620.467,96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488.779,88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505.441,51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4.070.247,52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1996608"/>
                  </a:ext>
                </a:extLst>
              </a:tr>
              <a:tr h="176878">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1.253.212,47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1.220.322,02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624.836,25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496.184,32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512.778,45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4.107.333,51</a:t>
                      </a:r>
                    </a:p>
                  </a:txBody>
                  <a:tcPr marL="0" marR="0" marT="0" marB="0" anchor="ctr">
                    <a:lnL>
                      <a:noFill/>
                    </a:lnL>
                    <a:lnR>
                      <a:noFill/>
                    </a:lnR>
                    <a:lnT>
                      <a:noFill/>
                    </a:lnT>
                    <a:lnB>
                      <a:noFill/>
                    </a:lnB>
                    <a:noFill/>
                  </a:tcPr>
                </a:tc>
                <a:extLst>
                  <a:ext uri="{0D108BD9-81ED-4DB2-BD59-A6C34878D82A}">
                    <a16:rowId xmlns:a16="http://schemas.microsoft.com/office/drawing/2014/main" val="857606536"/>
                  </a:ext>
                </a:extLst>
              </a:tr>
              <a:tr h="362600">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201.575,24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153.053,91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72.338,95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55.650,99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50.405,06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533.024,15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61525870"/>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a:defRPr/>
            </a:pPr>
            <a:r>
              <a:rPr lang="es-CO" sz="1600" b="0">
                <a:solidFill>
                  <a:schemeClr val="accent1">
                    <a:lumMod val="50000"/>
                  </a:schemeClr>
                </a:solidFill>
              </a:rPr>
              <a:t>Valor Cartera Total De Septiembre 2024 a Febrero 2025</a:t>
            </a:r>
            <a:endParaRPr lang="es-CO" sz="1600" b="0" kern="0">
              <a:solidFill>
                <a:schemeClr val="accent1">
                  <a:lumMod val="50000"/>
                </a:schemeClr>
              </a:solidFill>
            </a:endParaRPr>
          </a:p>
          <a:p>
            <a:pPr lvl="1" eaLnBrk="1" fontAlgn="auto" hangingPunct="1">
              <a:spcBef>
                <a:spcPts val="0"/>
              </a:spcBef>
              <a:spcAft>
                <a:spcPts val="0"/>
              </a:spcAft>
              <a:defRPr/>
            </a:pPr>
            <a:endParaRPr lang="es-CO" sz="1600" b="0" kern="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978294" y="5772299"/>
            <a:ext cx="9926637" cy="553998"/>
          </a:xfrm>
          <a:prstGeom prst="rect">
            <a:avLst/>
          </a:prstGeom>
          <a:noFill/>
        </p:spPr>
        <p:txBody>
          <a:bodyPr lIns="91440" tIns="45720" rIns="91440" bIns="45720" anchor="t">
            <a:spAutoFit/>
          </a:bodyPr>
          <a:lstStyle/>
          <a:p>
            <a:pPr algn="ctr">
              <a:defRPr/>
            </a:pPr>
            <a:r>
              <a:rPr lang="es-ES" sz="100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a:solidFill>
                  <a:schemeClr val="accent1">
                    <a:lumMod val="50000"/>
                  </a:schemeClr>
                </a:solidFill>
                <a:cs typeface="Arial"/>
              </a:rPr>
              <a:t>*El valor que se relaciona como cartera vigencia corresponde a cobros al usuario que están dentro de su plazo de pago.</a:t>
            </a:r>
            <a:endParaRPr lang="es-ES" sz="1000">
              <a:solidFill>
                <a:schemeClr val="accent1">
                  <a:lumMod val="50000"/>
                </a:schemeClr>
              </a:solidFill>
              <a:cs typeface="Arial"/>
            </a:endParaRPr>
          </a:p>
          <a:p>
            <a:pPr algn="ctr"/>
            <a:r>
              <a:rPr lang="es-ES" sz="1000">
                <a:solidFill>
                  <a:schemeClr val="accent1">
                    <a:lumMod val="50000"/>
                  </a:schemeClr>
                </a:solidFill>
                <a:cs typeface="Arial"/>
              </a:rPr>
              <a:t>*Información del archivo plano de cartera total a corte 28-feb-2025 descargado del SIGAB el 7-mar-2025.</a:t>
            </a:r>
            <a:endParaRPr lang="es-CO" sz="100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611517" y="1495727"/>
          <a:ext cx="8527094" cy="422547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a:solidFill>
                  <a:schemeClr val="accent1">
                    <a:lumMod val="50000"/>
                  </a:schemeClr>
                </a:solidFill>
              </a:rPr>
              <a:t>COMERCIAL Y FINANCIERO</a:t>
            </a:r>
          </a:p>
          <a:p>
            <a:pPr marL="0" lvl="1" eaLnBrk="1" fontAlgn="auto" hangingPunct="1">
              <a:spcBef>
                <a:spcPts val="0"/>
              </a:spcBef>
              <a:spcAft>
                <a:spcPts val="0"/>
              </a:spcAft>
              <a:defRPr/>
            </a:pPr>
            <a:r>
              <a:rPr lang="es-CO" sz="1600" b="0">
                <a:solidFill>
                  <a:schemeClr val="accent1">
                    <a:lumMod val="50000"/>
                  </a:schemeClr>
                </a:solidFill>
              </a:rPr>
              <a:t>PQR de febrero 2018 a Febrero 2025</a:t>
            </a:r>
            <a:endParaRPr lang="es-CO" sz="1600" kern="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20196" y="5916216"/>
            <a:ext cx="4886325" cy="615553"/>
          </a:xfrm>
          <a:prstGeom prst="rect">
            <a:avLst/>
          </a:prstGeom>
          <a:noFill/>
        </p:spPr>
        <p:txBody>
          <a:bodyPr>
            <a:spAutoFit/>
          </a:bodyPr>
          <a:lstStyle/>
          <a:p>
            <a:pPr algn="ctr" eaLnBrk="1" fontAlgn="t" hangingPunct="1">
              <a:spcBef>
                <a:spcPts val="0"/>
              </a:spcBef>
              <a:spcAft>
                <a:spcPts val="0"/>
              </a:spcAft>
              <a:defRPr/>
            </a:pPr>
            <a:r>
              <a:rPr lang="es-CO" sz="1600" b="1">
                <a:solidFill>
                  <a:schemeClr val="accent1">
                    <a:lumMod val="50000"/>
                  </a:schemeClr>
                </a:solidFill>
                <a:latin typeface="Candara" panose="020E0502030303020204" pitchFamily="34" charset="0"/>
              </a:rPr>
              <a:t>Total PQR de febrero_18 a febrero_25</a:t>
            </a:r>
            <a:endParaRPr lang="es-CO" sz="160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a:solidFill>
                  <a:schemeClr val="accent1">
                    <a:lumMod val="50000"/>
                  </a:schemeClr>
                </a:solidFill>
                <a:latin typeface="Candara" panose="020E0502030303020204" pitchFamily="34" charset="0"/>
              </a:rPr>
              <a:t>1.671.896</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1302D306-2667-4ADC-B9A6-987EDAA90EAE}"/>
              </a:ext>
            </a:extLst>
          </p:cNvPr>
          <p:cNvGraphicFramePr>
            <a:graphicFrameLocks/>
          </p:cNvGraphicFramePr>
          <p:nvPr/>
        </p:nvGraphicFramePr>
        <p:xfrm>
          <a:off x="2781460" y="1513714"/>
          <a:ext cx="8280327" cy="4333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4704541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2" y="1500405"/>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494507" y="16717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33175" y="2085319"/>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337943" y="1942179"/>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26077" y="1931799"/>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a:solidFill>
                  <a:schemeClr val="accent1">
                    <a:lumMod val="50000"/>
                  </a:schemeClr>
                </a:solidFill>
                <a:latin typeface="Candara" panose="020E0502030303020204" pitchFamily="34" charset="0"/>
              </a:rPr>
              <a:t>TOTAL</a:t>
            </a:r>
            <a:endParaRPr lang="es-CO" sz="140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a:solidFill>
                  <a:schemeClr val="accent1">
                    <a:lumMod val="50000"/>
                  </a:schemeClr>
                </a:solidFill>
              </a:rPr>
              <a:t>COMERCIAL Y FINANCIERO</a:t>
            </a:r>
          </a:p>
          <a:p>
            <a:pPr marL="0" lvl="1" eaLnBrk="1" fontAlgn="auto" hangingPunct="1">
              <a:spcBef>
                <a:spcPts val="0"/>
              </a:spcBef>
              <a:spcAft>
                <a:spcPts val="0"/>
              </a:spcAft>
              <a:defRPr/>
            </a:pPr>
            <a:r>
              <a:rPr lang="es-CO" sz="1600" b="0">
                <a:solidFill>
                  <a:schemeClr val="accent1">
                    <a:lumMod val="50000"/>
                  </a:schemeClr>
                </a:solidFill>
              </a:rPr>
              <a:t>PQR-solicitudes de escombros domiciliarios Febrero 2018 a Febrero 2025</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a:t>*</a:t>
            </a:r>
            <a:r>
              <a:rPr lang="es-ES" sz="1100" cap="small">
                <a:solidFill>
                  <a:schemeClr val="accent1">
                    <a:lumMod val="50000"/>
                  </a:schemeClr>
                </a:solidFill>
                <a:latin typeface="Candara" panose="020E0502030303020204" pitchFamily="34" charset="0"/>
              </a:rPr>
              <a:t>Nota. Año 2018: Información desde febrero de 2018</a:t>
            </a:r>
          </a:p>
          <a:p>
            <a:r>
              <a:rPr lang="es-ES" sz="1100" cap="small">
                <a:solidFill>
                  <a:schemeClr val="accent1">
                    <a:lumMod val="50000"/>
                  </a:schemeClr>
                </a:solidFill>
                <a:latin typeface="Candara" panose="020E0502030303020204" pitchFamily="34" charset="0"/>
              </a:rPr>
              <a:t>              </a:t>
            </a:r>
          </a:p>
          <a:p>
            <a:r>
              <a:rPr lang="es-ES" sz="1100" cap="small">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558454" y="15796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83C74E48-256B-0BC0-0F1C-AA385C9E0AF9}"/>
              </a:ext>
            </a:extLst>
          </p:cNvPr>
          <p:cNvGraphicFramePr>
            <a:graphicFrameLocks noGrp="1"/>
          </p:cNvGraphicFramePr>
          <p:nvPr/>
        </p:nvGraphicFramePr>
        <p:xfrm>
          <a:off x="855305" y="2792795"/>
          <a:ext cx="10799177" cy="2993075"/>
        </p:xfrm>
        <a:graphic>
          <a:graphicData uri="http://schemas.openxmlformats.org/drawingml/2006/table">
            <a:tbl>
              <a:tblPr/>
              <a:tblGrid>
                <a:gridCol w="774366">
                  <a:extLst>
                    <a:ext uri="{9D8B030D-6E8A-4147-A177-3AD203B41FA5}">
                      <a16:colId xmlns:a16="http://schemas.microsoft.com/office/drawing/2014/main" val="3333780844"/>
                    </a:ext>
                  </a:extLst>
                </a:gridCol>
                <a:gridCol w="774366">
                  <a:extLst>
                    <a:ext uri="{9D8B030D-6E8A-4147-A177-3AD203B41FA5}">
                      <a16:colId xmlns:a16="http://schemas.microsoft.com/office/drawing/2014/main" val="746630107"/>
                    </a:ext>
                  </a:extLst>
                </a:gridCol>
                <a:gridCol w="271028">
                  <a:extLst>
                    <a:ext uri="{9D8B030D-6E8A-4147-A177-3AD203B41FA5}">
                      <a16:colId xmlns:a16="http://schemas.microsoft.com/office/drawing/2014/main" val="573118555"/>
                    </a:ext>
                  </a:extLst>
                </a:gridCol>
                <a:gridCol w="774366">
                  <a:extLst>
                    <a:ext uri="{9D8B030D-6E8A-4147-A177-3AD203B41FA5}">
                      <a16:colId xmlns:a16="http://schemas.microsoft.com/office/drawing/2014/main" val="4047411649"/>
                    </a:ext>
                  </a:extLst>
                </a:gridCol>
                <a:gridCol w="774366">
                  <a:extLst>
                    <a:ext uri="{9D8B030D-6E8A-4147-A177-3AD203B41FA5}">
                      <a16:colId xmlns:a16="http://schemas.microsoft.com/office/drawing/2014/main" val="1514456800"/>
                    </a:ext>
                  </a:extLst>
                </a:gridCol>
                <a:gridCol w="300066">
                  <a:extLst>
                    <a:ext uri="{9D8B030D-6E8A-4147-A177-3AD203B41FA5}">
                      <a16:colId xmlns:a16="http://schemas.microsoft.com/office/drawing/2014/main" val="4259956328"/>
                    </a:ext>
                  </a:extLst>
                </a:gridCol>
                <a:gridCol w="774366">
                  <a:extLst>
                    <a:ext uri="{9D8B030D-6E8A-4147-A177-3AD203B41FA5}">
                      <a16:colId xmlns:a16="http://schemas.microsoft.com/office/drawing/2014/main" val="1715231550"/>
                    </a:ext>
                  </a:extLst>
                </a:gridCol>
                <a:gridCol w="774366">
                  <a:extLst>
                    <a:ext uri="{9D8B030D-6E8A-4147-A177-3AD203B41FA5}">
                      <a16:colId xmlns:a16="http://schemas.microsoft.com/office/drawing/2014/main" val="2736389324"/>
                    </a:ext>
                  </a:extLst>
                </a:gridCol>
                <a:gridCol w="300066">
                  <a:extLst>
                    <a:ext uri="{9D8B030D-6E8A-4147-A177-3AD203B41FA5}">
                      <a16:colId xmlns:a16="http://schemas.microsoft.com/office/drawing/2014/main" val="729509575"/>
                    </a:ext>
                  </a:extLst>
                </a:gridCol>
                <a:gridCol w="774366">
                  <a:extLst>
                    <a:ext uri="{9D8B030D-6E8A-4147-A177-3AD203B41FA5}">
                      <a16:colId xmlns:a16="http://schemas.microsoft.com/office/drawing/2014/main" val="373910511"/>
                    </a:ext>
                  </a:extLst>
                </a:gridCol>
                <a:gridCol w="774366">
                  <a:extLst>
                    <a:ext uri="{9D8B030D-6E8A-4147-A177-3AD203B41FA5}">
                      <a16:colId xmlns:a16="http://schemas.microsoft.com/office/drawing/2014/main" val="4159334518"/>
                    </a:ext>
                  </a:extLst>
                </a:gridCol>
                <a:gridCol w="338785">
                  <a:extLst>
                    <a:ext uri="{9D8B030D-6E8A-4147-A177-3AD203B41FA5}">
                      <a16:colId xmlns:a16="http://schemas.microsoft.com/office/drawing/2014/main" val="2861650562"/>
                    </a:ext>
                  </a:extLst>
                </a:gridCol>
                <a:gridCol w="774366">
                  <a:extLst>
                    <a:ext uri="{9D8B030D-6E8A-4147-A177-3AD203B41FA5}">
                      <a16:colId xmlns:a16="http://schemas.microsoft.com/office/drawing/2014/main" val="4035108283"/>
                    </a:ext>
                  </a:extLst>
                </a:gridCol>
                <a:gridCol w="774366">
                  <a:extLst>
                    <a:ext uri="{9D8B030D-6E8A-4147-A177-3AD203B41FA5}">
                      <a16:colId xmlns:a16="http://schemas.microsoft.com/office/drawing/2014/main" val="2234447902"/>
                    </a:ext>
                  </a:extLst>
                </a:gridCol>
                <a:gridCol w="296840">
                  <a:extLst>
                    <a:ext uri="{9D8B030D-6E8A-4147-A177-3AD203B41FA5}">
                      <a16:colId xmlns:a16="http://schemas.microsoft.com/office/drawing/2014/main" val="3585915189"/>
                    </a:ext>
                  </a:extLst>
                </a:gridCol>
                <a:gridCol w="774366">
                  <a:extLst>
                    <a:ext uri="{9D8B030D-6E8A-4147-A177-3AD203B41FA5}">
                      <a16:colId xmlns:a16="http://schemas.microsoft.com/office/drawing/2014/main" val="1479753510"/>
                    </a:ext>
                  </a:extLst>
                </a:gridCol>
                <a:gridCol w="774366">
                  <a:extLst>
                    <a:ext uri="{9D8B030D-6E8A-4147-A177-3AD203B41FA5}">
                      <a16:colId xmlns:a16="http://schemas.microsoft.com/office/drawing/2014/main" val="3687602738"/>
                    </a:ext>
                  </a:extLst>
                </a:gridCol>
              </a:tblGrid>
              <a:tr h="307970">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53802365"/>
                  </a:ext>
                </a:extLst>
              </a:tr>
              <a:tr h="298345">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834890063"/>
                  </a:ext>
                </a:extLst>
              </a:tr>
              <a:tr h="298345">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65273522"/>
                  </a:ext>
                </a:extLst>
              </a:tr>
              <a:tr h="298345">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13859829"/>
                  </a:ext>
                </a:extLst>
              </a:tr>
              <a:tr h="298345">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70635728"/>
                  </a:ext>
                </a:extLst>
              </a:tr>
              <a:tr h="298345">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99589264"/>
                  </a:ext>
                </a:extLst>
              </a:tr>
              <a:tr h="298345">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22725046"/>
                  </a:ext>
                </a:extLst>
              </a:tr>
              <a:tr h="298345">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3756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12.727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49222353"/>
                  </a:ext>
                </a:extLst>
              </a:tr>
              <a:tr h="298345">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677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675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47746265"/>
                  </a:ext>
                </a:extLst>
              </a:tr>
              <a:tr h="298345">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30.958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42.727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44.230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29.469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15.057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162.441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96387188"/>
                  </a:ext>
                </a:extLst>
              </a:tr>
            </a:tbl>
          </a:graphicData>
        </a:graphic>
      </p:graphicFrame>
    </p:spTree>
    <p:extLst>
      <p:ext uri="{BB962C8B-B14F-4D97-AF65-F5344CB8AC3E}">
        <p14:creationId xmlns:p14="http://schemas.microsoft.com/office/powerpoint/2010/main" val="247577220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a:solidFill>
                  <a:schemeClr val="accent1">
                    <a:lumMod val="50000"/>
                  </a:schemeClr>
                </a:solidFill>
              </a:rPr>
              <a:t>COMERCIAL Y FINANCIERO</a:t>
            </a:r>
          </a:p>
          <a:p>
            <a:pPr marL="0" lvl="1" eaLnBrk="1" fontAlgn="auto" hangingPunct="1">
              <a:spcBef>
                <a:spcPts val="0"/>
              </a:spcBef>
              <a:spcAft>
                <a:spcPts val="0"/>
              </a:spcAft>
              <a:defRPr/>
            </a:pPr>
            <a:r>
              <a:rPr lang="es-CO" sz="1600" b="0">
                <a:solidFill>
                  <a:schemeClr val="accent1">
                    <a:lumMod val="50000"/>
                  </a:schemeClr>
                </a:solidFill>
              </a:rPr>
              <a:t>PQR-Contenerización Febrero 2018 a Febrero 2025</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8176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61073"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41056"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021076"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9721569" y="2029895"/>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a:solidFill>
                  <a:schemeClr val="accent1">
                    <a:lumMod val="50000"/>
                  </a:schemeClr>
                </a:solidFill>
                <a:latin typeface="Candara" panose="020E0502030303020204" pitchFamily="34" charset="0"/>
              </a:rPr>
              <a:t>TOTAL</a:t>
            </a:r>
            <a:endParaRPr lang="es-CO" sz="140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a:t>*</a:t>
            </a:r>
            <a:r>
              <a:rPr lang="es-ES" sz="1100" cap="small">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509472" y="1535533"/>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2796EAC1-A28E-9974-FA11-245A0E8BEFA0}"/>
              </a:ext>
            </a:extLst>
          </p:cNvPr>
          <p:cNvGraphicFramePr>
            <a:graphicFrameLocks noGrp="1"/>
          </p:cNvGraphicFramePr>
          <p:nvPr/>
        </p:nvGraphicFramePr>
        <p:xfrm>
          <a:off x="491318" y="2588923"/>
          <a:ext cx="10946335" cy="3472366"/>
        </p:xfrm>
        <a:graphic>
          <a:graphicData uri="http://schemas.openxmlformats.org/drawingml/2006/table">
            <a:tbl>
              <a:tblPr/>
              <a:tblGrid>
                <a:gridCol w="784918">
                  <a:extLst>
                    <a:ext uri="{9D8B030D-6E8A-4147-A177-3AD203B41FA5}">
                      <a16:colId xmlns:a16="http://schemas.microsoft.com/office/drawing/2014/main" val="2486489902"/>
                    </a:ext>
                  </a:extLst>
                </a:gridCol>
                <a:gridCol w="784918">
                  <a:extLst>
                    <a:ext uri="{9D8B030D-6E8A-4147-A177-3AD203B41FA5}">
                      <a16:colId xmlns:a16="http://schemas.microsoft.com/office/drawing/2014/main" val="1774449226"/>
                    </a:ext>
                  </a:extLst>
                </a:gridCol>
                <a:gridCol w="274722">
                  <a:extLst>
                    <a:ext uri="{9D8B030D-6E8A-4147-A177-3AD203B41FA5}">
                      <a16:colId xmlns:a16="http://schemas.microsoft.com/office/drawing/2014/main" val="414965288"/>
                    </a:ext>
                  </a:extLst>
                </a:gridCol>
                <a:gridCol w="784918">
                  <a:extLst>
                    <a:ext uri="{9D8B030D-6E8A-4147-A177-3AD203B41FA5}">
                      <a16:colId xmlns:a16="http://schemas.microsoft.com/office/drawing/2014/main" val="3601760964"/>
                    </a:ext>
                  </a:extLst>
                </a:gridCol>
                <a:gridCol w="784918">
                  <a:extLst>
                    <a:ext uri="{9D8B030D-6E8A-4147-A177-3AD203B41FA5}">
                      <a16:colId xmlns:a16="http://schemas.microsoft.com/office/drawing/2014/main" val="1278475761"/>
                    </a:ext>
                  </a:extLst>
                </a:gridCol>
                <a:gridCol w="304155">
                  <a:extLst>
                    <a:ext uri="{9D8B030D-6E8A-4147-A177-3AD203B41FA5}">
                      <a16:colId xmlns:a16="http://schemas.microsoft.com/office/drawing/2014/main" val="2413996849"/>
                    </a:ext>
                  </a:extLst>
                </a:gridCol>
                <a:gridCol w="784918">
                  <a:extLst>
                    <a:ext uri="{9D8B030D-6E8A-4147-A177-3AD203B41FA5}">
                      <a16:colId xmlns:a16="http://schemas.microsoft.com/office/drawing/2014/main" val="3718081491"/>
                    </a:ext>
                  </a:extLst>
                </a:gridCol>
                <a:gridCol w="784918">
                  <a:extLst>
                    <a:ext uri="{9D8B030D-6E8A-4147-A177-3AD203B41FA5}">
                      <a16:colId xmlns:a16="http://schemas.microsoft.com/office/drawing/2014/main" val="178055985"/>
                    </a:ext>
                  </a:extLst>
                </a:gridCol>
                <a:gridCol w="304155">
                  <a:extLst>
                    <a:ext uri="{9D8B030D-6E8A-4147-A177-3AD203B41FA5}">
                      <a16:colId xmlns:a16="http://schemas.microsoft.com/office/drawing/2014/main" val="553680300"/>
                    </a:ext>
                  </a:extLst>
                </a:gridCol>
                <a:gridCol w="784918">
                  <a:extLst>
                    <a:ext uri="{9D8B030D-6E8A-4147-A177-3AD203B41FA5}">
                      <a16:colId xmlns:a16="http://schemas.microsoft.com/office/drawing/2014/main" val="2457361046"/>
                    </a:ext>
                  </a:extLst>
                </a:gridCol>
                <a:gridCol w="784918">
                  <a:extLst>
                    <a:ext uri="{9D8B030D-6E8A-4147-A177-3AD203B41FA5}">
                      <a16:colId xmlns:a16="http://schemas.microsoft.com/office/drawing/2014/main" val="1789542790"/>
                    </a:ext>
                  </a:extLst>
                </a:gridCol>
                <a:gridCol w="343402">
                  <a:extLst>
                    <a:ext uri="{9D8B030D-6E8A-4147-A177-3AD203B41FA5}">
                      <a16:colId xmlns:a16="http://schemas.microsoft.com/office/drawing/2014/main" val="2829247622"/>
                    </a:ext>
                  </a:extLst>
                </a:gridCol>
                <a:gridCol w="784918">
                  <a:extLst>
                    <a:ext uri="{9D8B030D-6E8A-4147-A177-3AD203B41FA5}">
                      <a16:colId xmlns:a16="http://schemas.microsoft.com/office/drawing/2014/main" val="3651497929"/>
                    </a:ext>
                  </a:extLst>
                </a:gridCol>
                <a:gridCol w="784918">
                  <a:extLst>
                    <a:ext uri="{9D8B030D-6E8A-4147-A177-3AD203B41FA5}">
                      <a16:colId xmlns:a16="http://schemas.microsoft.com/office/drawing/2014/main" val="4252531693"/>
                    </a:ext>
                  </a:extLst>
                </a:gridCol>
                <a:gridCol w="300885">
                  <a:extLst>
                    <a:ext uri="{9D8B030D-6E8A-4147-A177-3AD203B41FA5}">
                      <a16:colId xmlns:a16="http://schemas.microsoft.com/office/drawing/2014/main" val="436947034"/>
                    </a:ext>
                  </a:extLst>
                </a:gridCol>
                <a:gridCol w="784918">
                  <a:extLst>
                    <a:ext uri="{9D8B030D-6E8A-4147-A177-3AD203B41FA5}">
                      <a16:colId xmlns:a16="http://schemas.microsoft.com/office/drawing/2014/main" val="1604509128"/>
                    </a:ext>
                  </a:extLst>
                </a:gridCol>
                <a:gridCol w="784918">
                  <a:extLst>
                    <a:ext uri="{9D8B030D-6E8A-4147-A177-3AD203B41FA5}">
                      <a16:colId xmlns:a16="http://schemas.microsoft.com/office/drawing/2014/main" val="3877111112"/>
                    </a:ext>
                  </a:extLst>
                </a:gridCol>
              </a:tblGrid>
              <a:tr h="357286">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91697169"/>
                  </a:ext>
                </a:extLst>
              </a:tr>
              <a:tr h="346120">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26941694"/>
                  </a:ext>
                </a:extLst>
              </a:tr>
              <a:tr h="346120">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781438566"/>
                  </a:ext>
                </a:extLst>
              </a:tr>
              <a:tr h="346120">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980616497"/>
                  </a:ext>
                </a:extLst>
              </a:tr>
              <a:tr h="346120">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23182123"/>
                  </a:ext>
                </a:extLst>
              </a:tr>
              <a:tr h="346120">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380466838"/>
                  </a:ext>
                </a:extLst>
              </a:tr>
              <a:tr h="346120">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23920912"/>
                  </a:ext>
                </a:extLst>
              </a:tr>
              <a:tr h="346120">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1.474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153761881"/>
                  </a:ext>
                </a:extLst>
              </a:tr>
              <a:tr h="346120">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425546869"/>
                  </a:ext>
                </a:extLst>
              </a:tr>
              <a:tr h="346120">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12.814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22391654"/>
                  </a:ext>
                </a:extLst>
              </a:tr>
            </a:tbl>
          </a:graphicData>
        </a:graphic>
      </p:graphicFrame>
    </p:spTree>
    <p:extLst>
      <p:ext uri="{BB962C8B-B14F-4D97-AF65-F5344CB8AC3E}">
        <p14:creationId xmlns:p14="http://schemas.microsoft.com/office/powerpoint/2010/main" val="330864014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2241"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46566" y="1778900"/>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03631" y="2279423"/>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05989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873737"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a:solidFill>
                  <a:schemeClr val="accent1">
                    <a:lumMod val="50000"/>
                  </a:schemeClr>
                </a:solidFill>
                <a:latin typeface="Candara" panose="020E0502030303020204" pitchFamily="34" charset="0"/>
              </a:rPr>
              <a:t>TOTAL</a:t>
            </a:r>
            <a:endParaRPr lang="es-CO" sz="140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a:solidFill>
                  <a:schemeClr val="accent1">
                    <a:lumMod val="50000"/>
                  </a:schemeClr>
                </a:solidFill>
              </a:rPr>
              <a:t>COMERCIAL Y FINANCIERO</a:t>
            </a:r>
          </a:p>
          <a:p>
            <a:pPr marL="0" lvl="1" eaLnBrk="1" fontAlgn="auto" hangingPunct="1">
              <a:spcBef>
                <a:spcPts val="0"/>
              </a:spcBef>
              <a:spcAft>
                <a:spcPts val="0"/>
              </a:spcAft>
              <a:defRPr/>
            </a:pPr>
            <a:r>
              <a:rPr lang="es-ES" sz="1600" b="0">
                <a:solidFill>
                  <a:schemeClr val="accent1">
                    <a:lumMod val="50000"/>
                  </a:schemeClr>
                </a:solidFill>
              </a:rPr>
              <a:t>PQR-Cestas Publicas </a:t>
            </a:r>
            <a:r>
              <a:rPr lang="es-CO" sz="1600" b="0">
                <a:solidFill>
                  <a:schemeClr val="accent1">
                    <a:lumMod val="50000"/>
                  </a:schemeClr>
                </a:solidFill>
              </a:rPr>
              <a:t>Febrero 2018 a Febrero 2025</a:t>
            </a:r>
            <a:endParaRPr lang="es-ES" sz="1600" b="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a:t>*</a:t>
            </a:r>
            <a:r>
              <a:rPr lang="es-ES" sz="1100" cap="small">
                <a:solidFill>
                  <a:schemeClr val="accent1">
                    <a:lumMod val="50000"/>
                  </a:schemeClr>
                </a:solidFill>
                <a:latin typeface="Candara" panose="020E0502030303020204" pitchFamily="34" charset="0"/>
              </a:rPr>
              <a:t>Nota. Año 2018: Información desde febrero de 2018</a:t>
            </a:r>
          </a:p>
          <a:p>
            <a:r>
              <a:rPr lang="es-ES" sz="1100" cap="small">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484938" y="1725012"/>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63E5C212-8F1B-8E6F-D43A-F5CB6CB9F9BD}"/>
              </a:ext>
            </a:extLst>
          </p:cNvPr>
          <p:cNvGraphicFramePr>
            <a:graphicFrameLocks noGrp="1"/>
          </p:cNvGraphicFramePr>
          <p:nvPr/>
        </p:nvGraphicFramePr>
        <p:xfrm>
          <a:off x="603251" y="2752699"/>
          <a:ext cx="10848978" cy="3283187"/>
        </p:xfrm>
        <a:graphic>
          <a:graphicData uri="http://schemas.openxmlformats.org/drawingml/2006/table">
            <a:tbl>
              <a:tblPr/>
              <a:tblGrid>
                <a:gridCol w="777937">
                  <a:extLst>
                    <a:ext uri="{9D8B030D-6E8A-4147-A177-3AD203B41FA5}">
                      <a16:colId xmlns:a16="http://schemas.microsoft.com/office/drawing/2014/main" val="2210671669"/>
                    </a:ext>
                  </a:extLst>
                </a:gridCol>
                <a:gridCol w="777937">
                  <a:extLst>
                    <a:ext uri="{9D8B030D-6E8A-4147-A177-3AD203B41FA5}">
                      <a16:colId xmlns:a16="http://schemas.microsoft.com/office/drawing/2014/main" val="2161324402"/>
                    </a:ext>
                  </a:extLst>
                </a:gridCol>
                <a:gridCol w="272278">
                  <a:extLst>
                    <a:ext uri="{9D8B030D-6E8A-4147-A177-3AD203B41FA5}">
                      <a16:colId xmlns:a16="http://schemas.microsoft.com/office/drawing/2014/main" val="425031927"/>
                    </a:ext>
                  </a:extLst>
                </a:gridCol>
                <a:gridCol w="777937">
                  <a:extLst>
                    <a:ext uri="{9D8B030D-6E8A-4147-A177-3AD203B41FA5}">
                      <a16:colId xmlns:a16="http://schemas.microsoft.com/office/drawing/2014/main" val="247801281"/>
                    </a:ext>
                  </a:extLst>
                </a:gridCol>
                <a:gridCol w="777937">
                  <a:extLst>
                    <a:ext uri="{9D8B030D-6E8A-4147-A177-3AD203B41FA5}">
                      <a16:colId xmlns:a16="http://schemas.microsoft.com/office/drawing/2014/main" val="3250117317"/>
                    </a:ext>
                  </a:extLst>
                </a:gridCol>
                <a:gridCol w="301450">
                  <a:extLst>
                    <a:ext uri="{9D8B030D-6E8A-4147-A177-3AD203B41FA5}">
                      <a16:colId xmlns:a16="http://schemas.microsoft.com/office/drawing/2014/main" val="2428037475"/>
                    </a:ext>
                  </a:extLst>
                </a:gridCol>
                <a:gridCol w="777937">
                  <a:extLst>
                    <a:ext uri="{9D8B030D-6E8A-4147-A177-3AD203B41FA5}">
                      <a16:colId xmlns:a16="http://schemas.microsoft.com/office/drawing/2014/main" val="2435495836"/>
                    </a:ext>
                  </a:extLst>
                </a:gridCol>
                <a:gridCol w="777937">
                  <a:extLst>
                    <a:ext uri="{9D8B030D-6E8A-4147-A177-3AD203B41FA5}">
                      <a16:colId xmlns:a16="http://schemas.microsoft.com/office/drawing/2014/main" val="428285759"/>
                    </a:ext>
                  </a:extLst>
                </a:gridCol>
                <a:gridCol w="301450">
                  <a:extLst>
                    <a:ext uri="{9D8B030D-6E8A-4147-A177-3AD203B41FA5}">
                      <a16:colId xmlns:a16="http://schemas.microsoft.com/office/drawing/2014/main" val="558384586"/>
                    </a:ext>
                  </a:extLst>
                </a:gridCol>
                <a:gridCol w="777937">
                  <a:extLst>
                    <a:ext uri="{9D8B030D-6E8A-4147-A177-3AD203B41FA5}">
                      <a16:colId xmlns:a16="http://schemas.microsoft.com/office/drawing/2014/main" val="1472791024"/>
                    </a:ext>
                  </a:extLst>
                </a:gridCol>
                <a:gridCol w="777937">
                  <a:extLst>
                    <a:ext uri="{9D8B030D-6E8A-4147-A177-3AD203B41FA5}">
                      <a16:colId xmlns:a16="http://schemas.microsoft.com/office/drawing/2014/main" val="781226036"/>
                    </a:ext>
                  </a:extLst>
                </a:gridCol>
                <a:gridCol w="340348">
                  <a:extLst>
                    <a:ext uri="{9D8B030D-6E8A-4147-A177-3AD203B41FA5}">
                      <a16:colId xmlns:a16="http://schemas.microsoft.com/office/drawing/2014/main" val="3716128416"/>
                    </a:ext>
                  </a:extLst>
                </a:gridCol>
                <a:gridCol w="777937">
                  <a:extLst>
                    <a:ext uri="{9D8B030D-6E8A-4147-A177-3AD203B41FA5}">
                      <a16:colId xmlns:a16="http://schemas.microsoft.com/office/drawing/2014/main" val="3686127224"/>
                    </a:ext>
                  </a:extLst>
                </a:gridCol>
                <a:gridCol w="777937">
                  <a:extLst>
                    <a:ext uri="{9D8B030D-6E8A-4147-A177-3AD203B41FA5}">
                      <a16:colId xmlns:a16="http://schemas.microsoft.com/office/drawing/2014/main" val="1744273774"/>
                    </a:ext>
                  </a:extLst>
                </a:gridCol>
                <a:gridCol w="298208">
                  <a:extLst>
                    <a:ext uri="{9D8B030D-6E8A-4147-A177-3AD203B41FA5}">
                      <a16:colId xmlns:a16="http://schemas.microsoft.com/office/drawing/2014/main" val="575432120"/>
                    </a:ext>
                  </a:extLst>
                </a:gridCol>
                <a:gridCol w="777937">
                  <a:extLst>
                    <a:ext uri="{9D8B030D-6E8A-4147-A177-3AD203B41FA5}">
                      <a16:colId xmlns:a16="http://schemas.microsoft.com/office/drawing/2014/main" val="2539150392"/>
                    </a:ext>
                  </a:extLst>
                </a:gridCol>
                <a:gridCol w="777937">
                  <a:extLst>
                    <a:ext uri="{9D8B030D-6E8A-4147-A177-3AD203B41FA5}">
                      <a16:colId xmlns:a16="http://schemas.microsoft.com/office/drawing/2014/main" val="2728418075"/>
                    </a:ext>
                  </a:extLst>
                </a:gridCol>
              </a:tblGrid>
              <a:tr h="337820">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25083329"/>
                  </a:ext>
                </a:extLst>
              </a:tr>
              <a:tr h="327263">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821868655"/>
                  </a:ext>
                </a:extLst>
              </a:tr>
              <a:tr h="327263">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237120323"/>
                  </a:ext>
                </a:extLst>
              </a:tr>
              <a:tr h="327263">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839489490"/>
                  </a:ext>
                </a:extLst>
              </a:tr>
              <a:tr h="327263">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62756745"/>
                  </a:ext>
                </a:extLst>
              </a:tr>
              <a:tr h="327263">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33966634"/>
                  </a:ext>
                </a:extLst>
              </a:tr>
              <a:tr h="327263">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43933980"/>
                  </a:ext>
                </a:extLst>
              </a:tr>
              <a:tr h="327263">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87790317"/>
                  </a:ext>
                </a:extLst>
              </a:tr>
              <a:tr h="327263">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009535698"/>
                  </a:ext>
                </a:extLst>
              </a:tr>
              <a:tr h="32726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672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7634232"/>
                  </a:ext>
                </a:extLst>
              </a:tr>
            </a:tbl>
          </a:graphicData>
        </a:graphic>
      </p:graphicFrame>
    </p:spTree>
    <p:extLst>
      <p:ext uri="{BB962C8B-B14F-4D97-AF65-F5344CB8AC3E}">
        <p14:creationId xmlns:p14="http://schemas.microsoft.com/office/powerpoint/2010/main" val="55114321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a:solidFill>
                  <a:schemeClr val="accent1">
                    <a:lumMod val="50000"/>
                  </a:schemeClr>
                </a:solidFill>
              </a:rPr>
              <a:t>COMERCIAL Y FINANCIERO</a:t>
            </a:r>
          </a:p>
          <a:p>
            <a:pPr marL="0" lvl="1" eaLnBrk="1" fontAlgn="auto" hangingPunct="1">
              <a:spcBef>
                <a:spcPts val="0"/>
              </a:spcBef>
              <a:spcAft>
                <a:spcPts val="0"/>
              </a:spcAft>
              <a:defRPr/>
            </a:pPr>
            <a:r>
              <a:rPr lang="es-ES" sz="1600" b="0">
                <a:solidFill>
                  <a:schemeClr val="accent1">
                    <a:lumMod val="50000"/>
                  </a:schemeClr>
                </a:solidFill>
              </a:rPr>
              <a:t>PQR-Facturación </a:t>
            </a:r>
            <a:r>
              <a:rPr lang="es-CO" sz="1600" b="0">
                <a:solidFill>
                  <a:schemeClr val="accent1">
                    <a:lumMod val="50000"/>
                  </a:schemeClr>
                </a:solidFill>
              </a:rPr>
              <a:t>Febrero 2018 a Febrero 2025</a:t>
            </a:r>
            <a:endParaRPr lang="es-ES" sz="1600" b="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3812"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89126"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68309" y="2275681"/>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08028" y="2085986"/>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20492" y="2195179"/>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a:solidFill>
                  <a:schemeClr val="accent1">
                    <a:lumMod val="50000"/>
                  </a:schemeClr>
                </a:solidFill>
                <a:latin typeface="Candara" panose="020E0502030303020204" pitchFamily="34" charset="0"/>
              </a:rPr>
              <a:t>TOTAL</a:t>
            </a:r>
            <a:endParaRPr lang="es-CO" sz="140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a:t>*</a:t>
            </a:r>
            <a:r>
              <a:rPr lang="es-ES" sz="1100" cap="small">
                <a:solidFill>
                  <a:schemeClr val="accent1">
                    <a:lumMod val="50000"/>
                  </a:schemeClr>
                </a:solidFill>
                <a:latin typeface="Candara" panose="020E0502030303020204" pitchFamily="34" charset="0"/>
              </a:rPr>
              <a:t>Nota. Año 2018: Información desde febrero de 2018</a:t>
            </a:r>
          </a:p>
          <a:p>
            <a:r>
              <a:rPr lang="es-ES" sz="1100" cap="small">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1" name="Tabla 10">
            <a:extLst>
              <a:ext uri="{FF2B5EF4-FFF2-40B4-BE49-F238E27FC236}">
                <a16:creationId xmlns:a16="http://schemas.microsoft.com/office/drawing/2014/main" id="{45120F18-D52C-2DD8-74AF-527D4D763E29}"/>
              </a:ext>
            </a:extLst>
          </p:cNvPr>
          <p:cNvGraphicFramePr>
            <a:graphicFrameLocks noGrp="1"/>
          </p:cNvGraphicFramePr>
          <p:nvPr/>
        </p:nvGraphicFramePr>
        <p:xfrm>
          <a:off x="600501" y="2834579"/>
          <a:ext cx="10753298" cy="3228039"/>
        </p:xfrm>
        <a:graphic>
          <a:graphicData uri="http://schemas.openxmlformats.org/drawingml/2006/table">
            <a:tbl>
              <a:tblPr/>
              <a:tblGrid>
                <a:gridCol w="771076">
                  <a:extLst>
                    <a:ext uri="{9D8B030D-6E8A-4147-A177-3AD203B41FA5}">
                      <a16:colId xmlns:a16="http://schemas.microsoft.com/office/drawing/2014/main" val="3588307905"/>
                    </a:ext>
                  </a:extLst>
                </a:gridCol>
                <a:gridCol w="771076">
                  <a:extLst>
                    <a:ext uri="{9D8B030D-6E8A-4147-A177-3AD203B41FA5}">
                      <a16:colId xmlns:a16="http://schemas.microsoft.com/office/drawing/2014/main" val="1933428179"/>
                    </a:ext>
                  </a:extLst>
                </a:gridCol>
                <a:gridCol w="269877">
                  <a:extLst>
                    <a:ext uri="{9D8B030D-6E8A-4147-A177-3AD203B41FA5}">
                      <a16:colId xmlns:a16="http://schemas.microsoft.com/office/drawing/2014/main" val="3369687726"/>
                    </a:ext>
                  </a:extLst>
                </a:gridCol>
                <a:gridCol w="771076">
                  <a:extLst>
                    <a:ext uri="{9D8B030D-6E8A-4147-A177-3AD203B41FA5}">
                      <a16:colId xmlns:a16="http://schemas.microsoft.com/office/drawing/2014/main" val="2999488357"/>
                    </a:ext>
                  </a:extLst>
                </a:gridCol>
                <a:gridCol w="771076">
                  <a:extLst>
                    <a:ext uri="{9D8B030D-6E8A-4147-A177-3AD203B41FA5}">
                      <a16:colId xmlns:a16="http://schemas.microsoft.com/office/drawing/2014/main" val="4126786048"/>
                    </a:ext>
                  </a:extLst>
                </a:gridCol>
                <a:gridCol w="298792">
                  <a:extLst>
                    <a:ext uri="{9D8B030D-6E8A-4147-A177-3AD203B41FA5}">
                      <a16:colId xmlns:a16="http://schemas.microsoft.com/office/drawing/2014/main" val="2529321644"/>
                    </a:ext>
                  </a:extLst>
                </a:gridCol>
                <a:gridCol w="771076">
                  <a:extLst>
                    <a:ext uri="{9D8B030D-6E8A-4147-A177-3AD203B41FA5}">
                      <a16:colId xmlns:a16="http://schemas.microsoft.com/office/drawing/2014/main" val="4226536398"/>
                    </a:ext>
                  </a:extLst>
                </a:gridCol>
                <a:gridCol w="771076">
                  <a:extLst>
                    <a:ext uri="{9D8B030D-6E8A-4147-A177-3AD203B41FA5}">
                      <a16:colId xmlns:a16="http://schemas.microsoft.com/office/drawing/2014/main" val="1381810172"/>
                    </a:ext>
                  </a:extLst>
                </a:gridCol>
                <a:gridCol w="298792">
                  <a:extLst>
                    <a:ext uri="{9D8B030D-6E8A-4147-A177-3AD203B41FA5}">
                      <a16:colId xmlns:a16="http://schemas.microsoft.com/office/drawing/2014/main" val="2972967737"/>
                    </a:ext>
                  </a:extLst>
                </a:gridCol>
                <a:gridCol w="771076">
                  <a:extLst>
                    <a:ext uri="{9D8B030D-6E8A-4147-A177-3AD203B41FA5}">
                      <a16:colId xmlns:a16="http://schemas.microsoft.com/office/drawing/2014/main" val="1742675779"/>
                    </a:ext>
                  </a:extLst>
                </a:gridCol>
                <a:gridCol w="771076">
                  <a:extLst>
                    <a:ext uri="{9D8B030D-6E8A-4147-A177-3AD203B41FA5}">
                      <a16:colId xmlns:a16="http://schemas.microsoft.com/office/drawing/2014/main" val="3258483608"/>
                    </a:ext>
                  </a:extLst>
                </a:gridCol>
                <a:gridCol w="337346">
                  <a:extLst>
                    <a:ext uri="{9D8B030D-6E8A-4147-A177-3AD203B41FA5}">
                      <a16:colId xmlns:a16="http://schemas.microsoft.com/office/drawing/2014/main" val="2767067946"/>
                    </a:ext>
                  </a:extLst>
                </a:gridCol>
                <a:gridCol w="771076">
                  <a:extLst>
                    <a:ext uri="{9D8B030D-6E8A-4147-A177-3AD203B41FA5}">
                      <a16:colId xmlns:a16="http://schemas.microsoft.com/office/drawing/2014/main" val="1456368378"/>
                    </a:ext>
                  </a:extLst>
                </a:gridCol>
                <a:gridCol w="771076">
                  <a:extLst>
                    <a:ext uri="{9D8B030D-6E8A-4147-A177-3AD203B41FA5}">
                      <a16:colId xmlns:a16="http://schemas.microsoft.com/office/drawing/2014/main" val="976287732"/>
                    </a:ext>
                  </a:extLst>
                </a:gridCol>
                <a:gridCol w="295579">
                  <a:extLst>
                    <a:ext uri="{9D8B030D-6E8A-4147-A177-3AD203B41FA5}">
                      <a16:colId xmlns:a16="http://schemas.microsoft.com/office/drawing/2014/main" val="644860389"/>
                    </a:ext>
                  </a:extLst>
                </a:gridCol>
                <a:gridCol w="771076">
                  <a:extLst>
                    <a:ext uri="{9D8B030D-6E8A-4147-A177-3AD203B41FA5}">
                      <a16:colId xmlns:a16="http://schemas.microsoft.com/office/drawing/2014/main" val="1132388697"/>
                    </a:ext>
                  </a:extLst>
                </a:gridCol>
                <a:gridCol w="771076">
                  <a:extLst>
                    <a:ext uri="{9D8B030D-6E8A-4147-A177-3AD203B41FA5}">
                      <a16:colId xmlns:a16="http://schemas.microsoft.com/office/drawing/2014/main" val="1492245429"/>
                    </a:ext>
                  </a:extLst>
                </a:gridCol>
              </a:tblGrid>
              <a:tr h="332145">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66194450"/>
                  </a:ext>
                </a:extLst>
              </a:tr>
              <a:tr h="321766">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58597669"/>
                  </a:ext>
                </a:extLst>
              </a:tr>
              <a:tr h="321766">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866310037"/>
                  </a:ext>
                </a:extLst>
              </a:tr>
              <a:tr h="321766">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316886628"/>
                  </a:ext>
                </a:extLst>
              </a:tr>
              <a:tr h="321766">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309426340"/>
                  </a:ext>
                </a:extLst>
              </a:tr>
              <a:tr h="321766">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662328004"/>
                  </a:ext>
                </a:extLst>
              </a:tr>
              <a:tr h="321766">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49744080"/>
                  </a:ext>
                </a:extLst>
              </a:tr>
              <a:tr h="321766">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28.100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62.590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20.518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153.176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366158811"/>
                  </a:ext>
                </a:extLst>
              </a:tr>
              <a:tr h="321766">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4.764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8.807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3.840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2.245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22.929</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107894437"/>
                  </a:ext>
                </a:extLst>
              </a:tr>
              <a:tr h="32176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237.782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308.349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170.379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181.441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126.735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1.024.686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254326701"/>
                  </a:ext>
                </a:extLst>
              </a:tr>
            </a:tbl>
          </a:graphicData>
        </a:graphic>
      </p:graphicFrame>
    </p:spTree>
    <p:extLst>
      <p:ext uri="{BB962C8B-B14F-4D97-AF65-F5344CB8AC3E}">
        <p14:creationId xmlns:p14="http://schemas.microsoft.com/office/powerpoint/2010/main" val="1380479951"/>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A Febrero 2025</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3" name="Gráfico 2">
            <a:extLst>
              <a:ext uri="{FF2B5EF4-FFF2-40B4-BE49-F238E27FC236}">
                <a16:creationId xmlns:a16="http://schemas.microsoft.com/office/drawing/2014/main" id="{2CD3EBBF-38FA-3DF1-73BA-2AA1A325F2D7}"/>
              </a:ext>
            </a:extLst>
          </p:cNvPr>
          <p:cNvGraphicFramePr>
            <a:graphicFrameLocks/>
          </p:cNvGraphicFramePr>
          <p:nvPr/>
        </p:nvGraphicFramePr>
        <p:xfrm>
          <a:off x="2203534" y="1877477"/>
          <a:ext cx="7592316" cy="407970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A Febrero 2025</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031325"/>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a:solidFill>
                  <a:schemeClr val="accent1">
                    <a:lumMod val="50000"/>
                  </a:schemeClr>
                </a:solidFill>
                <a:latin typeface="+mn-lt"/>
              </a:rPr>
              <a:t>Las toneladas de los comités son las reportadas en SUI de febrero 2025.</a:t>
            </a:r>
          </a:p>
          <a:p>
            <a:pPr marL="285750" indent="-285750" eaLnBrk="1" fontAlgn="ctr" hangingPunct="1">
              <a:spcBef>
                <a:spcPts val="0"/>
              </a:spcBef>
              <a:spcAft>
                <a:spcPts val="0"/>
              </a:spcAft>
              <a:buFont typeface="Arial" panose="020B0604020202020204" pitchFamily="34" charset="0"/>
              <a:buChar char="•"/>
              <a:defRPr/>
            </a:pPr>
            <a:endParaRPr lang="es-ES" sz="140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a:solidFill>
                  <a:schemeClr val="accent1">
                    <a:lumMod val="50000"/>
                  </a:schemeClr>
                </a:solidFill>
                <a:latin typeface="+mn-lt"/>
              </a:rPr>
              <a:t>Las toneladas a </a:t>
            </a:r>
            <a:r>
              <a:rPr lang="es-ES" sz="1400">
                <a:solidFill>
                  <a:schemeClr val="accent1">
                    <a:lumMod val="50000"/>
                  </a:schemeClr>
                </a:solidFill>
              </a:rPr>
              <a:t>febrero 2025 </a:t>
            </a:r>
            <a:r>
              <a:rPr lang="es-ES" sz="1400">
                <a:solidFill>
                  <a:schemeClr val="accent1">
                    <a:lumMod val="50000"/>
                  </a:schemeClr>
                </a:solidFill>
                <a:latin typeface="+mn-lt"/>
              </a:rPr>
              <a:t>corresponden a la sumatoria de las toneladas SUI </a:t>
            </a:r>
            <a:r>
              <a:rPr lang="es-ES" sz="1400" u="sng">
                <a:solidFill>
                  <a:schemeClr val="accent1">
                    <a:lumMod val="50000"/>
                  </a:schemeClr>
                </a:solidFill>
                <a:latin typeface="+mn-lt"/>
              </a:rPr>
              <a:t>desde febrero 2018 hasta enero </a:t>
            </a:r>
            <a:r>
              <a:rPr lang="es-ES" sz="1400" u="sng">
                <a:solidFill>
                  <a:schemeClr val="accent1">
                    <a:lumMod val="50000"/>
                  </a:schemeClr>
                </a:solidFill>
              </a:rPr>
              <a:t>2024.</a:t>
            </a:r>
          </a:p>
          <a:p>
            <a:pPr marL="285750" indent="-285750" eaLnBrk="1" fontAlgn="ctr" hangingPunct="1">
              <a:spcBef>
                <a:spcPts val="0"/>
              </a:spcBef>
              <a:spcAft>
                <a:spcPts val="0"/>
              </a:spcAft>
              <a:buFont typeface="Arial" panose="020B0604020202020204" pitchFamily="34" charset="0"/>
              <a:buChar char="•"/>
              <a:defRPr/>
            </a:pPr>
            <a:endParaRPr lang="es-ES" sz="140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a:solidFill>
                  <a:schemeClr val="accent1">
                    <a:lumMod val="50000"/>
                  </a:schemeClr>
                </a:solidFill>
                <a:latin typeface="+mn-lt"/>
              </a:rPr>
              <a:t>El </a:t>
            </a:r>
            <a:r>
              <a:rPr lang="es-ES" sz="1400">
                <a:solidFill>
                  <a:schemeClr val="accent1">
                    <a:lumMod val="50000"/>
                  </a:schemeClr>
                </a:solidFill>
              </a:rPr>
              <a:t>máximo número de</a:t>
            </a:r>
            <a:r>
              <a:rPr lang="es-ES" sz="1400">
                <a:solidFill>
                  <a:schemeClr val="accent1">
                    <a:lumMod val="50000"/>
                  </a:schemeClr>
                </a:solidFill>
                <a:latin typeface="+mn-lt"/>
              </a:rPr>
              <a:t> asociaciones reconocidas por comité corresponde al máximo número de organizaciones reconocidas </a:t>
            </a:r>
            <a:r>
              <a:rPr lang="es-ES" sz="1400" u="sng">
                <a:solidFill>
                  <a:schemeClr val="accent1">
                    <a:lumMod val="50000"/>
                  </a:schemeClr>
                </a:solidFill>
                <a:latin typeface="+mn-lt"/>
              </a:rPr>
              <a:t>desde febrero 2018 hasta febrero 2025</a:t>
            </a:r>
            <a:r>
              <a:rPr lang="es-ES" sz="140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a:solidFill>
                  <a:schemeClr val="accent1">
                    <a:lumMod val="50000"/>
                  </a:schemeClr>
                </a:solidFill>
                <a:latin typeface="+mn-lt"/>
              </a:rPr>
              <a:t>Fuente: </a:t>
            </a:r>
            <a:r>
              <a:rPr lang="es-CO" sz="1400">
                <a:solidFill>
                  <a:schemeClr val="accent1">
                    <a:lumMod val="50000"/>
                  </a:schemeClr>
                </a:solidFill>
                <a:latin typeface="+mn-lt"/>
                <a:hlinkClick r:id="rId5"/>
              </a:rPr>
              <a:t>http://www.sui.gov.co/web/noticias/</a:t>
            </a:r>
            <a:endParaRPr lang="es-CO" sz="140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59FD77E3-68B4-5907-2D41-9CEA3DE142EC}"/>
              </a:ext>
            </a:extLst>
          </p:cNvPr>
          <p:cNvGraphicFramePr>
            <a:graphicFrameLocks noGrp="1"/>
          </p:cNvGraphicFramePr>
          <p:nvPr/>
        </p:nvGraphicFramePr>
        <p:xfrm>
          <a:off x="814136" y="1857952"/>
          <a:ext cx="9601199" cy="2306955"/>
        </p:xfrm>
        <a:graphic>
          <a:graphicData uri="http://schemas.openxmlformats.org/drawingml/2006/table">
            <a:tbl>
              <a:tblPr/>
              <a:tblGrid>
                <a:gridCol w="1762386">
                  <a:extLst>
                    <a:ext uri="{9D8B030D-6E8A-4147-A177-3AD203B41FA5}">
                      <a16:colId xmlns:a16="http://schemas.microsoft.com/office/drawing/2014/main" val="3455390535"/>
                    </a:ext>
                  </a:extLst>
                </a:gridCol>
                <a:gridCol w="1207678">
                  <a:extLst>
                    <a:ext uri="{9D8B030D-6E8A-4147-A177-3AD203B41FA5}">
                      <a16:colId xmlns:a16="http://schemas.microsoft.com/office/drawing/2014/main" val="4015103243"/>
                    </a:ext>
                  </a:extLst>
                </a:gridCol>
                <a:gridCol w="1435901">
                  <a:extLst>
                    <a:ext uri="{9D8B030D-6E8A-4147-A177-3AD203B41FA5}">
                      <a16:colId xmlns:a16="http://schemas.microsoft.com/office/drawing/2014/main" val="4284789404"/>
                    </a:ext>
                  </a:extLst>
                </a:gridCol>
                <a:gridCol w="1207678">
                  <a:extLst>
                    <a:ext uri="{9D8B030D-6E8A-4147-A177-3AD203B41FA5}">
                      <a16:colId xmlns:a16="http://schemas.microsoft.com/office/drawing/2014/main" val="3368137568"/>
                    </a:ext>
                  </a:extLst>
                </a:gridCol>
                <a:gridCol w="1207678">
                  <a:extLst>
                    <a:ext uri="{9D8B030D-6E8A-4147-A177-3AD203B41FA5}">
                      <a16:colId xmlns:a16="http://schemas.microsoft.com/office/drawing/2014/main" val="2902072439"/>
                    </a:ext>
                  </a:extLst>
                </a:gridCol>
                <a:gridCol w="1572200">
                  <a:extLst>
                    <a:ext uri="{9D8B030D-6E8A-4147-A177-3AD203B41FA5}">
                      <a16:colId xmlns:a16="http://schemas.microsoft.com/office/drawing/2014/main" val="3689889266"/>
                    </a:ext>
                  </a:extLst>
                </a:gridCol>
                <a:gridCol w="1207678">
                  <a:extLst>
                    <a:ext uri="{9D8B030D-6E8A-4147-A177-3AD203B41FA5}">
                      <a16:colId xmlns:a16="http://schemas.microsoft.com/office/drawing/2014/main" val="537885027"/>
                    </a:ext>
                  </a:extLst>
                </a:gridCol>
              </a:tblGrid>
              <a:tr h="342900">
                <a:tc>
                  <a:txBody>
                    <a:bodyPr/>
                    <a:lstStyle/>
                    <a:p>
                      <a:pPr algn="l"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43707930"/>
                  </a:ext>
                </a:extLst>
              </a:tr>
              <a:tr h="0">
                <a:tc>
                  <a:txBody>
                    <a:bodyPr/>
                    <a:lstStyle/>
                    <a:p>
                      <a:pPr algn="l" rtl="0" fontAlgn="ctr"/>
                      <a:r>
                        <a:rPr lang="es-CO" sz="1200" b="1" i="0" u="none" strike="noStrike">
                          <a:solidFill>
                            <a:srgbClr val="203864"/>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febrero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de asociaciones que se reconocieron en febrero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reconocido a asociaciones en febrero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febrero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máximo de Asociaciones reconocidas por comité a febrero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reconocido a las asociaciones a febrero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70001925"/>
                  </a:ext>
                </a:extLst>
              </a:tr>
              <a:tr h="200025">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153.747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360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6.910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13.599.630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497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285.501</a:t>
                      </a:r>
                    </a:p>
                  </a:txBody>
                  <a:tcPr marL="0" marR="0" marT="0" marB="0" anchor="ctr">
                    <a:lnL>
                      <a:noFill/>
                    </a:lnL>
                    <a:lnR>
                      <a:noFill/>
                    </a:lnR>
                    <a:lnT>
                      <a:noFill/>
                    </a:lnT>
                    <a:lnB>
                      <a:noFill/>
                    </a:lnB>
                    <a:noFill/>
                  </a:tcPr>
                </a:tc>
                <a:extLst>
                  <a:ext uri="{0D108BD9-81ED-4DB2-BD59-A6C34878D82A}">
                    <a16:rowId xmlns:a16="http://schemas.microsoft.com/office/drawing/2014/main" val="2590398126"/>
                  </a:ext>
                </a:extLst>
              </a:tr>
              <a:tr h="200025">
                <a:tc>
                  <a:txBody>
                    <a:bodyPr/>
                    <a:lstStyle/>
                    <a:p>
                      <a:pPr algn="l" rtl="0" fontAlgn="ctr"/>
                      <a:r>
                        <a:rPr lang="es-CO" sz="1200" b="1" i="0" u="none" strike="noStrike">
                          <a:solidFill>
                            <a:srgbClr val="203864"/>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153.747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429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5.631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13.599.630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360.313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06865569"/>
                  </a:ext>
                </a:extLst>
              </a:tr>
              <a:tr h="200025">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153.747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4.387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13.599.630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214.468</a:t>
                      </a:r>
                    </a:p>
                  </a:txBody>
                  <a:tcPr marL="0" marR="0" marT="0" marB="0" anchor="ctr">
                    <a:lnL>
                      <a:noFill/>
                    </a:lnL>
                    <a:lnR>
                      <a:noFill/>
                    </a:lnR>
                    <a:lnT>
                      <a:noFill/>
                    </a:lnT>
                    <a:lnB>
                      <a:noFill/>
                    </a:lnB>
                    <a:noFill/>
                  </a:tcPr>
                </a:tc>
                <a:extLst>
                  <a:ext uri="{0D108BD9-81ED-4DB2-BD59-A6C34878D82A}">
                    <a16:rowId xmlns:a16="http://schemas.microsoft.com/office/drawing/2014/main" val="1342848806"/>
                  </a:ext>
                </a:extLst>
              </a:tr>
              <a:tr h="200025">
                <a:tc>
                  <a:txBody>
                    <a:bodyPr/>
                    <a:lstStyle/>
                    <a:p>
                      <a:pPr algn="l" rtl="0" fontAlgn="ctr"/>
                      <a:r>
                        <a:rPr lang="es-CO" sz="1200" b="1" i="0" u="none" strike="noStrike">
                          <a:solidFill>
                            <a:srgbClr val="203864"/>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153.747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429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3.745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13.599.630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429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155.978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15826302"/>
                  </a:ext>
                </a:extLst>
              </a:tr>
              <a:tr h="200025">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153.747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501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2.529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13.599.630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501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178.193</a:t>
                      </a:r>
                    </a:p>
                  </a:txBody>
                  <a:tcPr marL="0" marR="0" marT="0" marB="0" anchor="ctr">
                    <a:lnL>
                      <a:noFill/>
                    </a:lnL>
                    <a:lnR>
                      <a:noFill/>
                    </a:lnR>
                    <a:lnT>
                      <a:noFill/>
                    </a:lnT>
                    <a:lnB>
                      <a:noFill/>
                    </a:lnB>
                    <a:noFill/>
                  </a:tcPr>
                </a:tc>
                <a:extLst>
                  <a:ext uri="{0D108BD9-81ED-4DB2-BD59-A6C34878D82A}">
                    <a16:rowId xmlns:a16="http://schemas.microsoft.com/office/drawing/2014/main" val="3307190086"/>
                  </a:ext>
                </a:extLst>
              </a:tr>
              <a:tr h="209550">
                <a:tc>
                  <a:txBody>
                    <a:bodyPr/>
                    <a:lstStyle/>
                    <a:p>
                      <a:pPr algn="l"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153.747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501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23.202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13.599.630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501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1.194.454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733642236"/>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 Promoambiental Distrito a Febrero 2025</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647E6AD-D6E4-DAF2-D5A7-FA6824718BC0}"/>
              </a:ext>
            </a:extLst>
          </p:cNvPr>
          <p:cNvGraphicFramePr>
            <a:graphicFrameLocks noGrp="1"/>
          </p:cNvGraphicFramePr>
          <p:nvPr/>
        </p:nvGraphicFramePr>
        <p:xfrm>
          <a:off x="2782973" y="1372414"/>
          <a:ext cx="5779913" cy="5281552"/>
        </p:xfrm>
        <a:graphic>
          <a:graphicData uri="http://schemas.openxmlformats.org/drawingml/2006/table">
            <a:tbl>
              <a:tblPr/>
              <a:tblGrid>
                <a:gridCol w="1332781">
                  <a:extLst>
                    <a:ext uri="{9D8B030D-6E8A-4147-A177-3AD203B41FA5}">
                      <a16:colId xmlns:a16="http://schemas.microsoft.com/office/drawing/2014/main" val="3700394444"/>
                    </a:ext>
                  </a:extLst>
                </a:gridCol>
                <a:gridCol w="815987">
                  <a:extLst>
                    <a:ext uri="{9D8B030D-6E8A-4147-A177-3AD203B41FA5}">
                      <a16:colId xmlns:a16="http://schemas.microsoft.com/office/drawing/2014/main" val="3277639023"/>
                    </a:ext>
                  </a:extLst>
                </a:gridCol>
                <a:gridCol w="992785">
                  <a:extLst>
                    <a:ext uri="{9D8B030D-6E8A-4147-A177-3AD203B41FA5}">
                      <a16:colId xmlns:a16="http://schemas.microsoft.com/office/drawing/2014/main" val="3290283366"/>
                    </a:ext>
                  </a:extLst>
                </a:gridCol>
                <a:gridCol w="1319180">
                  <a:extLst>
                    <a:ext uri="{9D8B030D-6E8A-4147-A177-3AD203B41FA5}">
                      <a16:colId xmlns:a16="http://schemas.microsoft.com/office/drawing/2014/main" val="2306168453"/>
                    </a:ext>
                  </a:extLst>
                </a:gridCol>
                <a:gridCol w="1319180">
                  <a:extLst>
                    <a:ext uri="{9D8B030D-6E8A-4147-A177-3AD203B41FA5}">
                      <a16:colId xmlns:a16="http://schemas.microsoft.com/office/drawing/2014/main" val="2999289925"/>
                    </a:ext>
                  </a:extLst>
                </a:gridCol>
              </a:tblGrid>
              <a:tr h="152400">
                <a:tc gridSpan="5">
                  <a:txBody>
                    <a:bodyPr/>
                    <a:lstStyle/>
                    <a:p>
                      <a:pPr algn="ctr" rtl="0" fontAlgn="ctr"/>
                      <a:r>
                        <a:rPr lang="es-MX"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7277010"/>
                  </a:ext>
                </a:extLst>
              </a:tr>
              <a:tr h="152400">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36593072"/>
                  </a:ext>
                </a:extLst>
              </a:tr>
              <a:tr h="152400">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31765032"/>
                  </a:ext>
                </a:extLst>
              </a:tr>
              <a:tr h="196424">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96261061"/>
                  </a:ext>
                </a:extLst>
              </a:tr>
              <a:tr h="208328">
                <a:tc rowSpan="29">
                  <a:txBody>
                    <a:bodyPr/>
                    <a:lstStyle/>
                    <a:p>
                      <a:pPr algn="ctr" rtl="0" fontAlgn="ctr"/>
                      <a:r>
                        <a:rPr lang="pt-BR" sz="1000" b="1"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11307493"/>
                  </a:ext>
                </a:extLst>
              </a:tr>
              <a:tr h="1233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0000112"/>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285503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22860890"/>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12159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5350388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9328151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580328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74155992"/>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5870512"/>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08751687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00586474"/>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61487441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5239634"/>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57321490"/>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41193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395031284"/>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611807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9769422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0905925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3249057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$ 2.369.781.079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2898796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$ 2.712.905.841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4207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2277154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0937616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3359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4714217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3072381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$ 3.089.488.655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64054589"/>
                  </a:ext>
                </a:extLst>
              </a:tr>
              <a:tr h="152400">
                <a:tc gridSpan="5">
                  <a:txBody>
                    <a:bodyPr/>
                    <a:lstStyle/>
                    <a:p>
                      <a:pPr algn="r" rtl="0" fontAlgn="ctr"/>
                      <a:r>
                        <a:rPr lang="es-CO" sz="1000" b="1" i="0" u="none" strike="noStrike">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44871239"/>
                  </a:ext>
                </a:extLst>
              </a:tr>
            </a:tbl>
          </a:graphicData>
        </a:graphic>
      </p:graphicFrame>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 Promoambiental Distrito a Febrero 2025</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CD2E7EB1-CF92-48AA-6B2D-056E1DCD8B4A}"/>
              </a:ext>
            </a:extLst>
          </p:cNvPr>
          <p:cNvGraphicFramePr>
            <a:graphicFrameLocks noGrp="1"/>
          </p:cNvGraphicFramePr>
          <p:nvPr/>
        </p:nvGraphicFramePr>
        <p:xfrm>
          <a:off x="2977790" y="1180670"/>
          <a:ext cx="5495650" cy="5437346"/>
        </p:xfrm>
        <a:graphic>
          <a:graphicData uri="http://schemas.openxmlformats.org/drawingml/2006/table">
            <a:tbl>
              <a:tblPr/>
              <a:tblGrid>
                <a:gridCol w="1267233">
                  <a:extLst>
                    <a:ext uri="{9D8B030D-6E8A-4147-A177-3AD203B41FA5}">
                      <a16:colId xmlns:a16="http://schemas.microsoft.com/office/drawing/2014/main" val="3440897509"/>
                    </a:ext>
                  </a:extLst>
                </a:gridCol>
                <a:gridCol w="775856">
                  <a:extLst>
                    <a:ext uri="{9D8B030D-6E8A-4147-A177-3AD203B41FA5}">
                      <a16:colId xmlns:a16="http://schemas.microsoft.com/office/drawing/2014/main" val="1755095551"/>
                    </a:ext>
                  </a:extLst>
                </a:gridCol>
                <a:gridCol w="943959">
                  <a:extLst>
                    <a:ext uri="{9D8B030D-6E8A-4147-A177-3AD203B41FA5}">
                      <a16:colId xmlns:a16="http://schemas.microsoft.com/office/drawing/2014/main" val="3928712554"/>
                    </a:ext>
                  </a:extLst>
                </a:gridCol>
                <a:gridCol w="1254301">
                  <a:extLst>
                    <a:ext uri="{9D8B030D-6E8A-4147-A177-3AD203B41FA5}">
                      <a16:colId xmlns:a16="http://schemas.microsoft.com/office/drawing/2014/main" val="1020212638"/>
                    </a:ext>
                  </a:extLst>
                </a:gridCol>
                <a:gridCol w="1254301">
                  <a:extLst>
                    <a:ext uri="{9D8B030D-6E8A-4147-A177-3AD203B41FA5}">
                      <a16:colId xmlns:a16="http://schemas.microsoft.com/office/drawing/2014/main" val="1933697919"/>
                    </a:ext>
                  </a:extLst>
                </a:gridCol>
              </a:tblGrid>
              <a:tr h="126241">
                <a:tc gridSpan="5">
                  <a:txBody>
                    <a:bodyPr/>
                    <a:lstStyle/>
                    <a:p>
                      <a:pPr algn="ctr" rtl="0" fontAlgn="ctr"/>
                      <a:r>
                        <a:rPr lang="es-MX"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27232379"/>
                  </a:ext>
                </a:extLst>
              </a:tr>
              <a:tr h="126241">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70388610"/>
                  </a:ext>
                </a:extLst>
              </a:tr>
              <a:tr h="126241">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112741"/>
                  </a:ext>
                </a:extLst>
              </a:tr>
              <a:tr h="25248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20302815"/>
                  </a:ext>
                </a:extLst>
              </a:tr>
              <a:tr h="177566">
                <a:tc rowSpan="29">
                  <a:txBody>
                    <a:bodyPr/>
                    <a:lstStyle/>
                    <a:p>
                      <a:pPr algn="ctr" rtl="0" fontAlgn="ctr"/>
                      <a:r>
                        <a:rPr lang="pt-BR" sz="1000" b="1"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$ 3.417.690.177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5126688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2787728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4205354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06610099"/>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728911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32869078"/>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61453999"/>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936424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4805806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058467"/>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2713120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308760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4864243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0651535"/>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05865921"/>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04864590"/>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27624141"/>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284544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8554950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9297244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00354649"/>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31874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47928865"/>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484815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0855972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$ 3.284.145.144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56511045"/>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$ 3.161.766.706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81009148"/>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$ 3.711.152.934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68107804"/>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$ 3.432.659.232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58091708"/>
                  </a:ext>
                </a:extLst>
              </a:tr>
              <a:tr h="126241">
                <a:tc gridSpan="5">
                  <a:txBody>
                    <a:bodyPr/>
                    <a:lstStyle/>
                    <a:p>
                      <a:pPr algn="r" rtl="0" fontAlgn="ctr"/>
                      <a:r>
                        <a:rPr lang="es-CO" sz="1000" b="1" i="0" u="none" strike="noStrike">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36538740"/>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52380" y="6252806"/>
            <a:ext cx="1195546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Informe del Concesionario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 de enero y el 31 de enero de 2025.</a:t>
            </a:r>
            <a:endPar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Histórico – barrido y limpieza consolidado (km) 2025</a:t>
            </a: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E1D12D5-DBB3-90AF-6AAA-4A837A0B4D11}"/>
              </a:ext>
            </a:extLst>
          </p:cNvPr>
          <p:cNvGraphicFramePr>
            <a:graphicFrameLocks noGrp="1"/>
          </p:cNvGraphicFramePr>
          <p:nvPr>
            <p:extLst>
              <p:ext uri="{D42A27DB-BD31-4B8C-83A1-F6EECF244321}">
                <p14:modId xmlns:p14="http://schemas.microsoft.com/office/powerpoint/2010/main" val="3115639909"/>
              </p:ext>
            </p:extLst>
          </p:nvPr>
        </p:nvGraphicFramePr>
        <p:xfrm>
          <a:off x="398563" y="2480915"/>
          <a:ext cx="11204643" cy="1310979"/>
        </p:xfrm>
        <a:graphic>
          <a:graphicData uri="http://schemas.openxmlformats.org/drawingml/2006/table">
            <a:tbl>
              <a:tblPr/>
              <a:tblGrid>
                <a:gridCol w="731359">
                  <a:extLst>
                    <a:ext uri="{9D8B030D-6E8A-4147-A177-3AD203B41FA5}">
                      <a16:colId xmlns:a16="http://schemas.microsoft.com/office/drawing/2014/main" val="3993971791"/>
                    </a:ext>
                  </a:extLst>
                </a:gridCol>
                <a:gridCol w="914199">
                  <a:extLst>
                    <a:ext uri="{9D8B030D-6E8A-4147-A177-3AD203B41FA5}">
                      <a16:colId xmlns:a16="http://schemas.microsoft.com/office/drawing/2014/main" val="1257755685"/>
                    </a:ext>
                  </a:extLst>
                </a:gridCol>
                <a:gridCol w="262832">
                  <a:extLst>
                    <a:ext uri="{9D8B030D-6E8A-4147-A177-3AD203B41FA5}">
                      <a16:colId xmlns:a16="http://schemas.microsoft.com/office/drawing/2014/main" val="1785954122"/>
                    </a:ext>
                  </a:extLst>
                </a:gridCol>
                <a:gridCol w="814208">
                  <a:extLst>
                    <a:ext uri="{9D8B030D-6E8A-4147-A177-3AD203B41FA5}">
                      <a16:colId xmlns:a16="http://schemas.microsoft.com/office/drawing/2014/main" val="2042658472"/>
                    </a:ext>
                  </a:extLst>
                </a:gridCol>
                <a:gridCol w="834205">
                  <a:extLst>
                    <a:ext uri="{9D8B030D-6E8A-4147-A177-3AD203B41FA5}">
                      <a16:colId xmlns:a16="http://schemas.microsoft.com/office/drawing/2014/main" val="4085735886"/>
                    </a:ext>
                  </a:extLst>
                </a:gridCol>
                <a:gridCol w="262832">
                  <a:extLst>
                    <a:ext uri="{9D8B030D-6E8A-4147-A177-3AD203B41FA5}">
                      <a16:colId xmlns:a16="http://schemas.microsoft.com/office/drawing/2014/main" val="1626586392"/>
                    </a:ext>
                  </a:extLst>
                </a:gridCol>
                <a:gridCol w="799923">
                  <a:extLst>
                    <a:ext uri="{9D8B030D-6E8A-4147-A177-3AD203B41FA5}">
                      <a16:colId xmlns:a16="http://schemas.microsoft.com/office/drawing/2014/main" val="595508635"/>
                    </a:ext>
                  </a:extLst>
                </a:gridCol>
                <a:gridCol w="799923">
                  <a:extLst>
                    <a:ext uri="{9D8B030D-6E8A-4147-A177-3AD203B41FA5}">
                      <a16:colId xmlns:a16="http://schemas.microsoft.com/office/drawing/2014/main" val="3644121475"/>
                    </a:ext>
                  </a:extLst>
                </a:gridCol>
                <a:gridCol w="262832">
                  <a:extLst>
                    <a:ext uri="{9D8B030D-6E8A-4147-A177-3AD203B41FA5}">
                      <a16:colId xmlns:a16="http://schemas.microsoft.com/office/drawing/2014/main" val="3220409737"/>
                    </a:ext>
                  </a:extLst>
                </a:gridCol>
                <a:gridCol w="822779">
                  <a:extLst>
                    <a:ext uri="{9D8B030D-6E8A-4147-A177-3AD203B41FA5}">
                      <a16:colId xmlns:a16="http://schemas.microsoft.com/office/drawing/2014/main" val="1477174236"/>
                    </a:ext>
                  </a:extLst>
                </a:gridCol>
                <a:gridCol w="754214">
                  <a:extLst>
                    <a:ext uri="{9D8B030D-6E8A-4147-A177-3AD203B41FA5}">
                      <a16:colId xmlns:a16="http://schemas.microsoft.com/office/drawing/2014/main" val="1500409872"/>
                    </a:ext>
                  </a:extLst>
                </a:gridCol>
                <a:gridCol w="262832">
                  <a:extLst>
                    <a:ext uri="{9D8B030D-6E8A-4147-A177-3AD203B41FA5}">
                      <a16:colId xmlns:a16="http://schemas.microsoft.com/office/drawing/2014/main" val="3399138913"/>
                    </a:ext>
                  </a:extLst>
                </a:gridCol>
                <a:gridCol w="985620">
                  <a:extLst>
                    <a:ext uri="{9D8B030D-6E8A-4147-A177-3AD203B41FA5}">
                      <a16:colId xmlns:a16="http://schemas.microsoft.com/office/drawing/2014/main" val="3785566441"/>
                    </a:ext>
                  </a:extLst>
                </a:gridCol>
                <a:gridCol w="845633">
                  <a:extLst>
                    <a:ext uri="{9D8B030D-6E8A-4147-A177-3AD203B41FA5}">
                      <a16:colId xmlns:a16="http://schemas.microsoft.com/office/drawing/2014/main" val="2364391675"/>
                    </a:ext>
                  </a:extLst>
                </a:gridCol>
                <a:gridCol w="262832">
                  <a:extLst>
                    <a:ext uri="{9D8B030D-6E8A-4147-A177-3AD203B41FA5}">
                      <a16:colId xmlns:a16="http://schemas.microsoft.com/office/drawing/2014/main" val="3493891071"/>
                    </a:ext>
                  </a:extLst>
                </a:gridCol>
                <a:gridCol w="765641">
                  <a:extLst>
                    <a:ext uri="{9D8B030D-6E8A-4147-A177-3AD203B41FA5}">
                      <a16:colId xmlns:a16="http://schemas.microsoft.com/office/drawing/2014/main" val="1881834345"/>
                    </a:ext>
                  </a:extLst>
                </a:gridCol>
                <a:gridCol w="822779">
                  <a:extLst>
                    <a:ext uri="{9D8B030D-6E8A-4147-A177-3AD203B41FA5}">
                      <a16:colId xmlns:a16="http://schemas.microsoft.com/office/drawing/2014/main" val="4086277180"/>
                    </a:ext>
                  </a:extLst>
                </a:gridCol>
              </a:tblGrid>
              <a:tr h="648167">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69545349"/>
                  </a:ext>
                </a:extLst>
              </a:tr>
              <a:tr h="217315">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210.166,22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206.860,62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105.518,17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84.523,64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87.555,78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694.624,43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47192223"/>
                  </a:ext>
                </a:extLst>
              </a:tr>
              <a:tr h="445497">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210.166,22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206.860,62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105.518,17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84.523,64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87.555,78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694.624,43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502627692"/>
                  </a:ext>
                </a:extLst>
              </a:tr>
            </a:tbl>
          </a:graphicData>
        </a:graphic>
      </p:graphicFrame>
    </p:spTree>
    <p:extLst>
      <p:ext uri="{BB962C8B-B14F-4D97-AF65-F5344CB8AC3E}">
        <p14:creationId xmlns:p14="http://schemas.microsoft.com/office/powerpoint/2010/main" val="156139288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 Promoambiental Distrito a Febrero 2025</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638B4C12-47AD-8A11-37C5-63D66AE1A777}"/>
              </a:ext>
            </a:extLst>
          </p:cNvPr>
          <p:cNvGraphicFramePr>
            <a:graphicFrameLocks noGrp="1"/>
          </p:cNvGraphicFramePr>
          <p:nvPr/>
        </p:nvGraphicFramePr>
        <p:xfrm>
          <a:off x="2194456" y="1316038"/>
          <a:ext cx="6651161" cy="5094377"/>
        </p:xfrm>
        <a:graphic>
          <a:graphicData uri="http://schemas.openxmlformats.org/drawingml/2006/table">
            <a:tbl>
              <a:tblPr/>
              <a:tblGrid>
                <a:gridCol w="1533681">
                  <a:extLst>
                    <a:ext uri="{9D8B030D-6E8A-4147-A177-3AD203B41FA5}">
                      <a16:colId xmlns:a16="http://schemas.microsoft.com/office/drawing/2014/main" val="1833865781"/>
                    </a:ext>
                  </a:extLst>
                </a:gridCol>
                <a:gridCol w="938987">
                  <a:extLst>
                    <a:ext uri="{9D8B030D-6E8A-4147-A177-3AD203B41FA5}">
                      <a16:colId xmlns:a16="http://schemas.microsoft.com/office/drawing/2014/main" val="822177389"/>
                    </a:ext>
                  </a:extLst>
                </a:gridCol>
                <a:gridCol w="1142435">
                  <a:extLst>
                    <a:ext uri="{9D8B030D-6E8A-4147-A177-3AD203B41FA5}">
                      <a16:colId xmlns:a16="http://schemas.microsoft.com/office/drawing/2014/main" val="1479734976"/>
                    </a:ext>
                  </a:extLst>
                </a:gridCol>
                <a:gridCol w="1518029">
                  <a:extLst>
                    <a:ext uri="{9D8B030D-6E8A-4147-A177-3AD203B41FA5}">
                      <a16:colId xmlns:a16="http://schemas.microsoft.com/office/drawing/2014/main" val="1992921257"/>
                    </a:ext>
                  </a:extLst>
                </a:gridCol>
                <a:gridCol w="1518029">
                  <a:extLst>
                    <a:ext uri="{9D8B030D-6E8A-4147-A177-3AD203B41FA5}">
                      <a16:colId xmlns:a16="http://schemas.microsoft.com/office/drawing/2014/main" val="72110478"/>
                    </a:ext>
                  </a:extLst>
                </a:gridCol>
              </a:tblGrid>
              <a:tr h="172454">
                <a:tc gridSpan="5">
                  <a:txBody>
                    <a:bodyPr/>
                    <a:lstStyle/>
                    <a:p>
                      <a:pPr algn="ctr" rtl="0" fontAlgn="ctr"/>
                      <a:r>
                        <a:rPr lang="es-MX"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11344778"/>
                  </a:ext>
                </a:extLst>
              </a:tr>
              <a:tr h="165799">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01639478"/>
                  </a:ext>
                </a:extLst>
              </a:tr>
              <a:tr h="199685">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4662899"/>
                  </a:ext>
                </a:extLst>
              </a:tr>
              <a:tr h="299526">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36627466"/>
                  </a:ext>
                </a:extLst>
              </a:tr>
              <a:tr h="154302">
                <a:tc rowSpan="21">
                  <a:txBody>
                    <a:bodyPr/>
                    <a:lstStyle/>
                    <a:p>
                      <a:pPr algn="ctr" rtl="0" fontAlgn="ctr"/>
                      <a:r>
                        <a:rPr lang="es-CO" sz="1000" b="1"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48596173"/>
                  </a:ext>
                </a:extLst>
              </a:tr>
              <a:tr h="2904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$ 4.427.531.902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75656072"/>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14596449"/>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$ 5.144.263.488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06875802"/>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03421666"/>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$ 4.958.480.885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97056490"/>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$ 4.137.564.238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79559844"/>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$ 4.093.841.253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9205300"/>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32644762"/>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73988710"/>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$ 4.308.127.880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12467248"/>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$ 4.410.201.436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11945796"/>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$ 5.493.345.276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89438701"/>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$ 4.426.924.558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49150676"/>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$ 5.269.603.103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71513792"/>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$ 5.463.604.264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23905574"/>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$ 5.863.808.903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55620889"/>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$ 5.402.650.845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83807661"/>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$ 5.086.970.663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47867336"/>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$ 5.451.099.435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99222869"/>
                  </a:ext>
                </a:extLst>
              </a:tr>
              <a:tr h="19060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$ 6.910.060.785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67943549"/>
                  </a:ext>
                </a:extLst>
              </a:tr>
              <a:tr h="190608">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a:solidFill>
                            <a:srgbClr val="203864"/>
                          </a:solidFill>
                          <a:effectLst/>
                          <a:latin typeface="Calibri" panose="020F0502020204030204" pitchFamily="34" charset="0"/>
                        </a:rPr>
                        <a:t>$ 285.501.403.785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87396227"/>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 Limpieza Metropolitana A Febrero 2025</a:t>
            </a:r>
          </a:p>
        </p:txBody>
      </p:sp>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078BEACA-D1BD-6C52-0A1F-C81F4FD9CE1E}"/>
              </a:ext>
            </a:extLst>
          </p:cNvPr>
          <p:cNvGraphicFramePr>
            <a:graphicFrameLocks noGrp="1"/>
          </p:cNvGraphicFramePr>
          <p:nvPr/>
        </p:nvGraphicFramePr>
        <p:xfrm>
          <a:off x="2289664" y="1239838"/>
          <a:ext cx="6203705" cy="5453493"/>
        </p:xfrm>
        <a:graphic>
          <a:graphicData uri="http://schemas.openxmlformats.org/drawingml/2006/table">
            <a:tbl>
              <a:tblPr/>
              <a:tblGrid>
                <a:gridCol w="1820540">
                  <a:extLst>
                    <a:ext uri="{9D8B030D-6E8A-4147-A177-3AD203B41FA5}">
                      <a16:colId xmlns:a16="http://schemas.microsoft.com/office/drawing/2014/main" val="3792316643"/>
                    </a:ext>
                  </a:extLst>
                </a:gridCol>
                <a:gridCol w="1095791">
                  <a:extLst>
                    <a:ext uri="{9D8B030D-6E8A-4147-A177-3AD203B41FA5}">
                      <a16:colId xmlns:a16="http://schemas.microsoft.com/office/drawing/2014/main" val="2233318059"/>
                    </a:ext>
                  </a:extLst>
                </a:gridCol>
                <a:gridCol w="984826">
                  <a:extLst>
                    <a:ext uri="{9D8B030D-6E8A-4147-A177-3AD203B41FA5}">
                      <a16:colId xmlns:a16="http://schemas.microsoft.com/office/drawing/2014/main" val="1731940578"/>
                    </a:ext>
                  </a:extLst>
                </a:gridCol>
                <a:gridCol w="1151274">
                  <a:extLst>
                    <a:ext uri="{9D8B030D-6E8A-4147-A177-3AD203B41FA5}">
                      <a16:colId xmlns:a16="http://schemas.microsoft.com/office/drawing/2014/main" val="4279601740"/>
                    </a:ext>
                  </a:extLst>
                </a:gridCol>
                <a:gridCol w="1151274">
                  <a:extLst>
                    <a:ext uri="{9D8B030D-6E8A-4147-A177-3AD203B41FA5}">
                      <a16:colId xmlns:a16="http://schemas.microsoft.com/office/drawing/2014/main" val="179654904"/>
                    </a:ext>
                  </a:extLst>
                </a:gridCol>
              </a:tblGrid>
              <a:tr h="154165">
                <a:tc gridSpan="5">
                  <a:txBody>
                    <a:bodyPr/>
                    <a:lstStyle/>
                    <a:p>
                      <a:pPr algn="ctr" rtl="0" fontAlgn="ctr"/>
                      <a:r>
                        <a:rPr lang="es-MX"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04286265"/>
                  </a:ext>
                </a:extLst>
              </a:tr>
              <a:tr h="102614">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7752937"/>
                  </a:ext>
                </a:extLst>
              </a:tr>
              <a:tr h="110260">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53878727"/>
                  </a:ext>
                </a:extLst>
              </a:tr>
              <a:tr h="199192">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73542059"/>
                  </a:ext>
                </a:extLst>
              </a:tr>
              <a:tr h="211264">
                <a:tc rowSpan="29">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54142726"/>
                  </a:ext>
                </a:extLst>
              </a:tr>
              <a:tr h="21126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6175730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842368"/>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669463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7967726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2007205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99672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220631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93571420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0756176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3985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09274358"/>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017190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604512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5779543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225350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0691614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2633897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18819413"/>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722241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8867332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460255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548111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7775252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21284439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5665464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86752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1025560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149577894"/>
                  </a:ext>
                </a:extLst>
              </a:tr>
              <a:tr h="114686">
                <a:tc gridSpan="5">
                  <a:txBody>
                    <a:bodyPr/>
                    <a:lstStyle/>
                    <a:p>
                      <a:pPr algn="r" rtl="0" fontAlgn="ctr"/>
                      <a:r>
                        <a:rPr lang="es-CO" sz="1000" b="1" i="0" u="none" strike="noStrike">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49520124"/>
                  </a:ext>
                </a:extLst>
              </a:tr>
            </a:tbl>
          </a:graphicData>
        </a:graphic>
      </p:graphicFrame>
      <p:pic>
        <p:nvPicPr>
          <p:cNvPr id="10" name="Imagen 10">
            <a:extLst>
              <a:ext uri="{FF2B5EF4-FFF2-40B4-BE49-F238E27FC236}">
                <a16:creationId xmlns:a16="http://schemas.microsoft.com/office/drawing/2014/main" id="{09CA8D99-127C-444A-9B4B-395D3277B75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 Limpieza Metropolitana a Febrero 2025</a:t>
            </a:r>
          </a:p>
        </p:txBody>
      </p:sp>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BC3E4273-0740-3D87-6AEC-3AECCA16DB0E}"/>
              </a:ext>
            </a:extLst>
          </p:cNvPr>
          <p:cNvGraphicFramePr>
            <a:graphicFrameLocks noGrp="1"/>
          </p:cNvGraphicFramePr>
          <p:nvPr/>
        </p:nvGraphicFramePr>
        <p:xfrm>
          <a:off x="2724483" y="1225551"/>
          <a:ext cx="6240054" cy="5513289"/>
        </p:xfrm>
        <a:graphic>
          <a:graphicData uri="http://schemas.openxmlformats.org/drawingml/2006/table">
            <a:tbl>
              <a:tblPr/>
              <a:tblGrid>
                <a:gridCol w="1831206">
                  <a:extLst>
                    <a:ext uri="{9D8B030D-6E8A-4147-A177-3AD203B41FA5}">
                      <a16:colId xmlns:a16="http://schemas.microsoft.com/office/drawing/2014/main" val="1858377827"/>
                    </a:ext>
                  </a:extLst>
                </a:gridCol>
                <a:gridCol w="1102212">
                  <a:extLst>
                    <a:ext uri="{9D8B030D-6E8A-4147-A177-3AD203B41FA5}">
                      <a16:colId xmlns:a16="http://schemas.microsoft.com/office/drawing/2014/main" val="1460289737"/>
                    </a:ext>
                  </a:extLst>
                </a:gridCol>
                <a:gridCol w="990596">
                  <a:extLst>
                    <a:ext uri="{9D8B030D-6E8A-4147-A177-3AD203B41FA5}">
                      <a16:colId xmlns:a16="http://schemas.microsoft.com/office/drawing/2014/main" val="3297794690"/>
                    </a:ext>
                  </a:extLst>
                </a:gridCol>
                <a:gridCol w="1158020">
                  <a:extLst>
                    <a:ext uri="{9D8B030D-6E8A-4147-A177-3AD203B41FA5}">
                      <a16:colId xmlns:a16="http://schemas.microsoft.com/office/drawing/2014/main" val="3488348627"/>
                    </a:ext>
                  </a:extLst>
                </a:gridCol>
                <a:gridCol w="1158020">
                  <a:extLst>
                    <a:ext uri="{9D8B030D-6E8A-4147-A177-3AD203B41FA5}">
                      <a16:colId xmlns:a16="http://schemas.microsoft.com/office/drawing/2014/main" val="1012847510"/>
                    </a:ext>
                  </a:extLst>
                </a:gridCol>
              </a:tblGrid>
              <a:tr h="136433">
                <a:tc gridSpan="5">
                  <a:txBody>
                    <a:bodyPr/>
                    <a:lstStyle/>
                    <a:p>
                      <a:pPr algn="ctr" rtl="0" fontAlgn="ctr"/>
                      <a:r>
                        <a:rPr lang="es-MX"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87245667"/>
                  </a:ext>
                </a:extLst>
              </a:tr>
              <a:tr h="136433">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30517371"/>
                  </a:ext>
                </a:extLst>
              </a:tr>
              <a:tr h="146599">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752198"/>
                  </a:ext>
                </a:extLst>
              </a:tr>
              <a:tr h="28303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52758426"/>
                  </a:ext>
                </a:extLst>
              </a:tr>
              <a:tr h="146599">
                <a:tc rowSpan="29">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922121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8045065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3425290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456195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042980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3015559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$ 5.327.878.181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595753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359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6944338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2689406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$ 8.353.500.666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917518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1727977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130054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$ 4.542.618.071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322347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$ 5.322.077.738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77264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$ 3.670.288.940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944522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$ 3.076.658.792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5528686"/>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$ 3.475.026.697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0061698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$ 4.265.286.119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9906148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$ 5.370.187.006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5887897"/>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$ 6.152.303.597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5941792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$ 3.621.466.983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5579355"/>
                  </a:ext>
                </a:extLst>
              </a:tr>
              <a:tr h="1364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$ 5.127.494.875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8223741"/>
                  </a:ext>
                </a:extLst>
              </a:tr>
              <a:tr h="1605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396625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0913327"/>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$ 5.952.107.006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915861"/>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$ 5.556.989.685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186260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$ 5.084.213.020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70452964"/>
                  </a:ext>
                </a:extLst>
              </a:tr>
              <a:tr h="2429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$ 6.335.339.842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201961"/>
                  </a:ext>
                </a:extLst>
              </a:tr>
              <a:tr h="168535">
                <a:tc gridSpan="5">
                  <a:txBody>
                    <a:bodyPr/>
                    <a:lstStyle/>
                    <a:p>
                      <a:pPr algn="r" rtl="0" fontAlgn="ctr"/>
                      <a:r>
                        <a:rPr lang="es-CO" sz="1000" b="1" i="0" u="none" strike="noStrike">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07238120"/>
                  </a:ext>
                </a:extLst>
              </a:tr>
            </a:tbl>
          </a:graphicData>
        </a:graphic>
      </p:graphicFrame>
      <p:pic>
        <p:nvPicPr>
          <p:cNvPr id="9" name="Imagen 10">
            <a:extLst>
              <a:ext uri="{FF2B5EF4-FFF2-40B4-BE49-F238E27FC236}">
                <a16:creationId xmlns:a16="http://schemas.microsoft.com/office/drawing/2014/main" id="{1F2357EB-ACEA-4D1F-B930-33D37326056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 Limpieza Metropolitana a Febrero 2025</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6AC3D3F9-DE4D-EB09-D451-1DDEA792F6BB}"/>
              </a:ext>
            </a:extLst>
          </p:cNvPr>
          <p:cNvGraphicFramePr>
            <a:graphicFrameLocks noGrp="1"/>
          </p:cNvGraphicFramePr>
          <p:nvPr/>
        </p:nvGraphicFramePr>
        <p:xfrm>
          <a:off x="2272781" y="1478701"/>
          <a:ext cx="6303326" cy="4860314"/>
        </p:xfrm>
        <a:graphic>
          <a:graphicData uri="http://schemas.openxmlformats.org/drawingml/2006/table">
            <a:tbl>
              <a:tblPr/>
              <a:tblGrid>
                <a:gridCol w="1849775">
                  <a:extLst>
                    <a:ext uri="{9D8B030D-6E8A-4147-A177-3AD203B41FA5}">
                      <a16:colId xmlns:a16="http://schemas.microsoft.com/office/drawing/2014/main" val="2275839122"/>
                    </a:ext>
                  </a:extLst>
                </a:gridCol>
                <a:gridCol w="1113388">
                  <a:extLst>
                    <a:ext uri="{9D8B030D-6E8A-4147-A177-3AD203B41FA5}">
                      <a16:colId xmlns:a16="http://schemas.microsoft.com/office/drawing/2014/main" val="2002689223"/>
                    </a:ext>
                  </a:extLst>
                </a:gridCol>
                <a:gridCol w="1000641">
                  <a:extLst>
                    <a:ext uri="{9D8B030D-6E8A-4147-A177-3AD203B41FA5}">
                      <a16:colId xmlns:a16="http://schemas.microsoft.com/office/drawing/2014/main" val="81580748"/>
                    </a:ext>
                  </a:extLst>
                </a:gridCol>
                <a:gridCol w="1169761">
                  <a:extLst>
                    <a:ext uri="{9D8B030D-6E8A-4147-A177-3AD203B41FA5}">
                      <a16:colId xmlns:a16="http://schemas.microsoft.com/office/drawing/2014/main" val="286258935"/>
                    </a:ext>
                  </a:extLst>
                </a:gridCol>
                <a:gridCol w="1169761">
                  <a:extLst>
                    <a:ext uri="{9D8B030D-6E8A-4147-A177-3AD203B41FA5}">
                      <a16:colId xmlns:a16="http://schemas.microsoft.com/office/drawing/2014/main" val="2979410752"/>
                    </a:ext>
                  </a:extLst>
                </a:gridCol>
              </a:tblGrid>
              <a:tr h="277221">
                <a:tc gridSpan="5">
                  <a:txBody>
                    <a:bodyPr/>
                    <a:lstStyle/>
                    <a:p>
                      <a:pPr algn="ctr" rtl="0" fontAlgn="ctr"/>
                      <a:r>
                        <a:rPr lang="es-MX"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35731399"/>
                  </a:ext>
                </a:extLst>
              </a:tr>
              <a:tr h="142810">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05042208"/>
                  </a:ext>
                </a:extLst>
              </a:tr>
              <a:tr h="268820">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30181288"/>
                  </a:ext>
                </a:extLst>
              </a:tr>
              <a:tr h="269742">
                <a:tc>
                  <a:txBody>
                    <a:bodyPr/>
                    <a:lstStyle/>
                    <a:p>
                      <a:pPr algn="ctr" rtl="0" fontAlgn="ctr"/>
                      <a:r>
                        <a:rPr lang="es-CO" sz="7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E2EFDA"/>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5309467"/>
                  </a:ext>
                </a:extLst>
              </a:tr>
              <a:tr h="176413">
                <a:tc rowSpan="21">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07809395"/>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75124174"/>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30097977"/>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73870869"/>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61269119"/>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85579777"/>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21213955"/>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74952391"/>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74614648"/>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7266129"/>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27346460"/>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71888506"/>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$ 6.019.611.679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18028604"/>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$ 6.300.829.012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97511612"/>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$ 7.126.223.985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85090941"/>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$ 6.453.417.751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65740513"/>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$ 7.411.679.049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96274524"/>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$ 8.836.922.291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64746843"/>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$ 4.782.028.189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1538690"/>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$ 8.071.600.287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8500258"/>
                  </a:ext>
                </a:extLst>
              </a:tr>
              <a:tr h="17641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$ 5.630.671.939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47209971"/>
                  </a:ext>
                </a:extLst>
              </a:tr>
              <a:tr h="151211">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a:solidFill>
                            <a:srgbClr val="203864"/>
                          </a:solidFill>
                          <a:effectLst/>
                          <a:latin typeface="Calibri" panose="020F0502020204030204" pitchFamily="34" charset="0"/>
                        </a:rPr>
                        <a:t>$ 365.943.952.600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44456903"/>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Ciudad Limpia a Febrero 2025</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Ciudad Limpia a Febrero 2025</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6457950" cy="5345980"/>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792877">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377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Ciudad Limpia a Febrero 2025</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D22C96CF-C008-6943-232F-A237462FFE77}"/>
              </a:ext>
            </a:extLst>
          </p:cNvPr>
          <p:cNvGraphicFramePr>
            <a:graphicFrameLocks noGrp="1"/>
          </p:cNvGraphicFramePr>
          <p:nvPr/>
        </p:nvGraphicFramePr>
        <p:xfrm>
          <a:off x="2343971" y="1316038"/>
          <a:ext cx="6261014" cy="5017129"/>
        </p:xfrm>
        <a:graphic>
          <a:graphicData uri="http://schemas.openxmlformats.org/drawingml/2006/table">
            <a:tbl>
              <a:tblPr/>
              <a:tblGrid>
                <a:gridCol w="1848618">
                  <a:extLst>
                    <a:ext uri="{9D8B030D-6E8A-4147-A177-3AD203B41FA5}">
                      <a16:colId xmlns:a16="http://schemas.microsoft.com/office/drawing/2014/main" val="3301494553"/>
                    </a:ext>
                  </a:extLst>
                </a:gridCol>
                <a:gridCol w="944550">
                  <a:extLst>
                    <a:ext uri="{9D8B030D-6E8A-4147-A177-3AD203B41FA5}">
                      <a16:colId xmlns:a16="http://schemas.microsoft.com/office/drawing/2014/main" val="1974747863"/>
                    </a:ext>
                  </a:extLst>
                </a:gridCol>
                <a:gridCol w="958044">
                  <a:extLst>
                    <a:ext uri="{9D8B030D-6E8A-4147-A177-3AD203B41FA5}">
                      <a16:colId xmlns:a16="http://schemas.microsoft.com/office/drawing/2014/main" val="3739115548"/>
                    </a:ext>
                  </a:extLst>
                </a:gridCol>
                <a:gridCol w="1254901">
                  <a:extLst>
                    <a:ext uri="{9D8B030D-6E8A-4147-A177-3AD203B41FA5}">
                      <a16:colId xmlns:a16="http://schemas.microsoft.com/office/drawing/2014/main" val="1741742207"/>
                    </a:ext>
                  </a:extLst>
                </a:gridCol>
                <a:gridCol w="1254901">
                  <a:extLst>
                    <a:ext uri="{9D8B030D-6E8A-4147-A177-3AD203B41FA5}">
                      <a16:colId xmlns:a16="http://schemas.microsoft.com/office/drawing/2014/main" val="4112340877"/>
                    </a:ext>
                  </a:extLst>
                </a:gridCol>
              </a:tblGrid>
              <a:tr h="255894">
                <a:tc gridSpan="5">
                  <a:txBody>
                    <a:bodyPr/>
                    <a:lstStyle/>
                    <a:p>
                      <a:pPr algn="ctr" rtl="0" fontAlgn="ctr"/>
                      <a:r>
                        <a:rPr lang="es-MX"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80859046"/>
                  </a:ext>
                </a:extLst>
              </a:tr>
              <a:tr h="165896">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85871471"/>
                  </a:ext>
                </a:extLst>
              </a:tr>
              <a:tr h="265996">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90987825"/>
                  </a:ext>
                </a:extLst>
              </a:tr>
              <a:tr h="33179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45662401"/>
                  </a:ext>
                </a:extLst>
              </a:tr>
              <a:tr h="174560">
                <a:tc rowSpan="22">
                  <a:txBody>
                    <a:bodyPr/>
                    <a:lstStyle/>
                    <a:p>
                      <a:pPr algn="ctr" rtl="0" fontAlgn="ctr"/>
                      <a:r>
                        <a:rPr lang="es-MX" sz="1000" b="1"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53314200"/>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15711118"/>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51624800"/>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65622045"/>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4011678"/>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33545955"/>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22700713"/>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01331273"/>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67506792"/>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51953315"/>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19434307"/>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0957302"/>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20768069"/>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$ 3.550.814.272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59129938"/>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$ 3.256.896.125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42592724"/>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$ 4.476.808.248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11879156"/>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$ 4.038.385.881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61621391"/>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$ 4.494.063.039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2790845"/>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$ 4.318.034.136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0393032"/>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$ 3.961.618.623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70020167"/>
                  </a:ext>
                </a:extLst>
              </a:tr>
              <a:tr h="1745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$ 4.276.570.854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74225417"/>
                  </a:ext>
                </a:extLst>
              </a:tr>
              <a:tr h="1658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$ 4.386.836.155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93714644"/>
                  </a:ext>
                </a:extLst>
              </a:tr>
              <a:tr h="165896">
                <a:tc>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1" i="0" u="none" strike="noStrike">
                          <a:solidFill>
                            <a:srgbClr val="203864"/>
                          </a:solidFill>
                          <a:effectLst/>
                          <a:latin typeface="Calibri" panose="020F0502020204030204" pitchFamily="34" charset="0"/>
                        </a:rPr>
                        <a:t>$ 214.468.016.824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40054285"/>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Bogotá Limpia a Febrero 2025</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Bogotá Limpia a Febrero 2025</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670048" y="1147575"/>
          <a:ext cx="5917678" cy="5554602"/>
        </p:xfrm>
        <a:graphic>
          <a:graphicData uri="http://schemas.openxmlformats.org/drawingml/2006/table">
            <a:tbl>
              <a:tblPr/>
              <a:tblGrid>
                <a:gridCol w="1363855">
                  <a:extLst>
                    <a:ext uri="{9D8B030D-6E8A-4147-A177-3AD203B41FA5}">
                      <a16:colId xmlns:a16="http://schemas.microsoft.com/office/drawing/2014/main" val="3925368715"/>
                    </a:ext>
                  </a:extLst>
                </a:gridCol>
                <a:gridCol w="916877">
                  <a:extLst>
                    <a:ext uri="{9D8B030D-6E8A-4147-A177-3AD203B41FA5}">
                      <a16:colId xmlns:a16="http://schemas.microsoft.com/office/drawing/2014/main" val="3720536943"/>
                    </a:ext>
                  </a:extLst>
                </a:gridCol>
                <a:gridCol w="1039128">
                  <a:extLst>
                    <a:ext uri="{9D8B030D-6E8A-4147-A177-3AD203B41FA5}">
                      <a16:colId xmlns:a16="http://schemas.microsoft.com/office/drawing/2014/main" val="519814218"/>
                    </a:ext>
                  </a:extLst>
                </a:gridCol>
                <a:gridCol w="1298909">
                  <a:extLst>
                    <a:ext uri="{9D8B030D-6E8A-4147-A177-3AD203B41FA5}">
                      <a16:colId xmlns:a16="http://schemas.microsoft.com/office/drawing/2014/main" val="99722607"/>
                    </a:ext>
                  </a:extLst>
                </a:gridCol>
                <a:gridCol w="1298909">
                  <a:extLst>
                    <a:ext uri="{9D8B030D-6E8A-4147-A177-3AD203B41FA5}">
                      <a16:colId xmlns:a16="http://schemas.microsoft.com/office/drawing/2014/main" val="2957327751"/>
                    </a:ext>
                  </a:extLst>
                </a:gridCol>
              </a:tblGrid>
              <a:tr h="152936">
                <a:tc gridSpan="5">
                  <a:txBody>
                    <a:bodyPr/>
                    <a:lstStyle/>
                    <a:p>
                      <a:pPr algn="ctr" rtl="0" fontAlgn="ctr"/>
                      <a:r>
                        <a:rPr lang="es-MX" sz="1000" b="1" i="0" u="none" strike="noStrike">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708">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2936">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942">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2936">
                <a:tc rowSpan="29">
                  <a:txBody>
                    <a:bodyPr/>
                    <a:lstStyle/>
                    <a:p>
                      <a:pPr algn="ctr" rtl="0" fontAlgn="ctr"/>
                      <a:r>
                        <a:rPr lang="it-IT" sz="1000" b="1" i="0" u="none" strike="noStrike">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71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40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966">
                <a:tc gridSpan="5">
                  <a:txBody>
                    <a:bodyPr/>
                    <a:lstStyle/>
                    <a:p>
                      <a:pPr algn="r" rtl="0" fontAlgn="ctr"/>
                      <a:r>
                        <a:rPr lang="es-CO" sz="1000" b="0" i="0" u="none" strike="noStrike">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Bogotá Limpia a Febrero 2025</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B6484D28-E28B-76EF-4261-16EFBA4A82C5}"/>
              </a:ext>
            </a:extLst>
          </p:cNvPr>
          <p:cNvGraphicFramePr>
            <a:graphicFrameLocks noGrp="1"/>
          </p:cNvGraphicFramePr>
          <p:nvPr/>
        </p:nvGraphicFramePr>
        <p:xfrm>
          <a:off x="2251645" y="1442206"/>
          <a:ext cx="6228211" cy="4813079"/>
        </p:xfrm>
        <a:graphic>
          <a:graphicData uri="http://schemas.openxmlformats.org/drawingml/2006/table">
            <a:tbl>
              <a:tblPr/>
              <a:tblGrid>
                <a:gridCol w="1435424">
                  <a:extLst>
                    <a:ext uri="{9D8B030D-6E8A-4147-A177-3AD203B41FA5}">
                      <a16:colId xmlns:a16="http://schemas.microsoft.com/office/drawing/2014/main" val="188137284"/>
                    </a:ext>
                  </a:extLst>
                </a:gridCol>
                <a:gridCol w="964991">
                  <a:extLst>
                    <a:ext uri="{9D8B030D-6E8A-4147-A177-3AD203B41FA5}">
                      <a16:colId xmlns:a16="http://schemas.microsoft.com/office/drawing/2014/main" val="1154827901"/>
                    </a:ext>
                  </a:extLst>
                </a:gridCol>
                <a:gridCol w="1093656">
                  <a:extLst>
                    <a:ext uri="{9D8B030D-6E8A-4147-A177-3AD203B41FA5}">
                      <a16:colId xmlns:a16="http://schemas.microsoft.com/office/drawing/2014/main" val="2609943189"/>
                    </a:ext>
                  </a:extLst>
                </a:gridCol>
                <a:gridCol w="1367070">
                  <a:extLst>
                    <a:ext uri="{9D8B030D-6E8A-4147-A177-3AD203B41FA5}">
                      <a16:colId xmlns:a16="http://schemas.microsoft.com/office/drawing/2014/main" val="2054937203"/>
                    </a:ext>
                  </a:extLst>
                </a:gridCol>
                <a:gridCol w="1367070">
                  <a:extLst>
                    <a:ext uri="{9D8B030D-6E8A-4147-A177-3AD203B41FA5}">
                      <a16:colId xmlns:a16="http://schemas.microsoft.com/office/drawing/2014/main" val="1448336956"/>
                    </a:ext>
                  </a:extLst>
                </a:gridCol>
              </a:tblGrid>
              <a:tr h="251840">
                <a:tc grid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06137431"/>
                  </a:ext>
                </a:extLst>
              </a:tr>
              <a:tr h="152108">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64815767"/>
                  </a:ext>
                </a:extLst>
              </a:tr>
              <a:tr h="269656">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714424442"/>
                  </a:ext>
                </a:extLst>
              </a:tr>
              <a:tr h="27058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01757690"/>
                  </a:ext>
                </a:extLst>
              </a:tr>
              <a:tr h="176962">
                <a:tc rowSpan="21">
                  <a:txBody>
                    <a:bodyPr/>
                    <a:lstStyle/>
                    <a:p>
                      <a:pPr algn="ctr" rtl="0" fontAlgn="ctr"/>
                      <a:r>
                        <a:rPr lang="it-IT" sz="1000" b="1" i="0" u="none" strike="noStrike">
                          <a:solidFill>
                            <a:srgbClr val="203864"/>
                          </a:solidFill>
                          <a:effectLs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9642414"/>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17473971"/>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98617031"/>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76780577"/>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37181440"/>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71963147"/>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0100146"/>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48272056"/>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16361716"/>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42844512"/>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06948579"/>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01968752"/>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$ 2.761.352.216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71060225"/>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$ 2.198.824.130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62668738"/>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$ 3.408.935.332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58152318"/>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$ 2.388.771.532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200717"/>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$ 3.443.892.787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35243302"/>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$ 2.923.244.256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31490963"/>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$ 3.145.421.527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5157364"/>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$ 3.406.710.296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75735286"/>
                  </a:ext>
                </a:extLst>
              </a:tr>
              <a:tr h="17696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$ 3.745.076.867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30490500"/>
                  </a:ext>
                </a:extLst>
              </a:tr>
              <a:tr h="152108">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a:solidFill>
                            <a:srgbClr val="203864"/>
                          </a:solidFill>
                          <a:effectLst/>
                          <a:latin typeface="Calibri" panose="020F0502020204030204" pitchFamily="34" charset="0"/>
                        </a:rPr>
                        <a:t>$ 155.978.333.395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03143021"/>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a:t>
            </a:r>
            <a:r>
              <a:rPr lang="es-MX" sz="900">
                <a:solidFill>
                  <a:schemeClr val="accent1">
                    <a:lumMod val="50000"/>
                  </a:schemeClr>
                </a:solidFill>
              </a:rPr>
              <a:t>12 de febrero de 2018 y el 31 de diciembre de 2024</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43DA306-F7A2-D532-B2CE-FEE860F36088}"/>
              </a:ext>
            </a:extLst>
          </p:cNvPr>
          <p:cNvGraphicFramePr>
            <a:graphicFrameLocks noGrp="1"/>
          </p:cNvGraphicFramePr>
          <p:nvPr>
            <p:extLst>
              <p:ext uri="{D42A27DB-BD31-4B8C-83A1-F6EECF244321}">
                <p14:modId xmlns:p14="http://schemas.microsoft.com/office/powerpoint/2010/main" val="3673091488"/>
              </p:ext>
            </p:extLst>
          </p:nvPr>
        </p:nvGraphicFramePr>
        <p:xfrm>
          <a:off x="241261" y="2690420"/>
          <a:ext cx="11709471" cy="3487568"/>
        </p:xfrm>
        <a:graphic>
          <a:graphicData uri="http://schemas.openxmlformats.org/drawingml/2006/table">
            <a:tbl>
              <a:tblPr/>
              <a:tblGrid>
                <a:gridCol w="547468">
                  <a:extLst>
                    <a:ext uri="{9D8B030D-6E8A-4147-A177-3AD203B41FA5}">
                      <a16:colId xmlns:a16="http://schemas.microsoft.com/office/drawing/2014/main" val="3118711625"/>
                    </a:ext>
                  </a:extLst>
                </a:gridCol>
                <a:gridCol w="733217">
                  <a:extLst>
                    <a:ext uri="{9D8B030D-6E8A-4147-A177-3AD203B41FA5}">
                      <a16:colId xmlns:a16="http://schemas.microsoft.com/office/drawing/2014/main" val="3877261002"/>
                    </a:ext>
                  </a:extLst>
                </a:gridCol>
                <a:gridCol w="549913">
                  <a:extLst>
                    <a:ext uri="{9D8B030D-6E8A-4147-A177-3AD203B41FA5}">
                      <a16:colId xmlns:a16="http://schemas.microsoft.com/office/drawing/2014/main" val="4125709763"/>
                    </a:ext>
                  </a:extLst>
                </a:gridCol>
                <a:gridCol w="139310">
                  <a:extLst>
                    <a:ext uri="{9D8B030D-6E8A-4147-A177-3AD203B41FA5}">
                      <a16:colId xmlns:a16="http://schemas.microsoft.com/office/drawing/2014/main" val="1544274751"/>
                    </a:ext>
                  </a:extLst>
                </a:gridCol>
                <a:gridCol w="549913">
                  <a:extLst>
                    <a:ext uri="{9D8B030D-6E8A-4147-A177-3AD203B41FA5}">
                      <a16:colId xmlns:a16="http://schemas.microsoft.com/office/drawing/2014/main" val="1763917612"/>
                    </a:ext>
                  </a:extLst>
                </a:gridCol>
                <a:gridCol w="733217">
                  <a:extLst>
                    <a:ext uri="{9D8B030D-6E8A-4147-A177-3AD203B41FA5}">
                      <a16:colId xmlns:a16="http://schemas.microsoft.com/office/drawing/2014/main" val="777135623"/>
                    </a:ext>
                  </a:extLst>
                </a:gridCol>
                <a:gridCol w="549913">
                  <a:extLst>
                    <a:ext uri="{9D8B030D-6E8A-4147-A177-3AD203B41FA5}">
                      <a16:colId xmlns:a16="http://schemas.microsoft.com/office/drawing/2014/main" val="2051244087"/>
                    </a:ext>
                  </a:extLst>
                </a:gridCol>
                <a:gridCol w="139310">
                  <a:extLst>
                    <a:ext uri="{9D8B030D-6E8A-4147-A177-3AD203B41FA5}">
                      <a16:colId xmlns:a16="http://schemas.microsoft.com/office/drawing/2014/main" val="2905121889"/>
                    </a:ext>
                  </a:extLst>
                </a:gridCol>
                <a:gridCol w="549913">
                  <a:extLst>
                    <a:ext uri="{9D8B030D-6E8A-4147-A177-3AD203B41FA5}">
                      <a16:colId xmlns:a16="http://schemas.microsoft.com/office/drawing/2014/main" val="2378518493"/>
                    </a:ext>
                  </a:extLst>
                </a:gridCol>
                <a:gridCol w="733217">
                  <a:extLst>
                    <a:ext uri="{9D8B030D-6E8A-4147-A177-3AD203B41FA5}">
                      <a16:colId xmlns:a16="http://schemas.microsoft.com/office/drawing/2014/main" val="2481587758"/>
                    </a:ext>
                  </a:extLst>
                </a:gridCol>
                <a:gridCol w="549913">
                  <a:extLst>
                    <a:ext uri="{9D8B030D-6E8A-4147-A177-3AD203B41FA5}">
                      <a16:colId xmlns:a16="http://schemas.microsoft.com/office/drawing/2014/main" val="163755354"/>
                    </a:ext>
                  </a:extLst>
                </a:gridCol>
                <a:gridCol w="139310">
                  <a:extLst>
                    <a:ext uri="{9D8B030D-6E8A-4147-A177-3AD203B41FA5}">
                      <a16:colId xmlns:a16="http://schemas.microsoft.com/office/drawing/2014/main" val="3273081929"/>
                    </a:ext>
                  </a:extLst>
                </a:gridCol>
                <a:gridCol w="549913">
                  <a:extLst>
                    <a:ext uri="{9D8B030D-6E8A-4147-A177-3AD203B41FA5}">
                      <a16:colId xmlns:a16="http://schemas.microsoft.com/office/drawing/2014/main" val="590522752"/>
                    </a:ext>
                  </a:extLst>
                </a:gridCol>
                <a:gridCol w="733217">
                  <a:extLst>
                    <a:ext uri="{9D8B030D-6E8A-4147-A177-3AD203B41FA5}">
                      <a16:colId xmlns:a16="http://schemas.microsoft.com/office/drawing/2014/main" val="1555720021"/>
                    </a:ext>
                  </a:extLst>
                </a:gridCol>
                <a:gridCol w="549913">
                  <a:extLst>
                    <a:ext uri="{9D8B030D-6E8A-4147-A177-3AD203B41FA5}">
                      <a16:colId xmlns:a16="http://schemas.microsoft.com/office/drawing/2014/main" val="1548071535"/>
                    </a:ext>
                  </a:extLst>
                </a:gridCol>
                <a:gridCol w="139310">
                  <a:extLst>
                    <a:ext uri="{9D8B030D-6E8A-4147-A177-3AD203B41FA5}">
                      <a16:colId xmlns:a16="http://schemas.microsoft.com/office/drawing/2014/main" val="3614513113"/>
                    </a:ext>
                  </a:extLst>
                </a:gridCol>
                <a:gridCol w="549913">
                  <a:extLst>
                    <a:ext uri="{9D8B030D-6E8A-4147-A177-3AD203B41FA5}">
                      <a16:colId xmlns:a16="http://schemas.microsoft.com/office/drawing/2014/main" val="1399026545"/>
                    </a:ext>
                  </a:extLst>
                </a:gridCol>
                <a:gridCol w="733217">
                  <a:extLst>
                    <a:ext uri="{9D8B030D-6E8A-4147-A177-3AD203B41FA5}">
                      <a16:colId xmlns:a16="http://schemas.microsoft.com/office/drawing/2014/main" val="3601320612"/>
                    </a:ext>
                  </a:extLst>
                </a:gridCol>
                <a:gridCol w="549913">
                  <a:extLst>
                    <a:ext uri="{9D8B030D-6E8A-4147-A177-3AD203B41FA5}">
                      <a16:colId xmlns:a16="http://schemas.microsoft.com/office/drawing/2014/main" val="3097315504"/>
                    </a:ext>
                  </a:extLst>
                </a:gridCol>
                <a:gridCol w="139310">
                  <a:extLst>
                    <a:ext uri="{9D8B030D-6E8A-4147-A177-3AD203B41FA5}">
                      <a16:colId xmlns:a16="http://schemas.microsoft.com/office/drawing/2014/main" val="680151523"/>
                    </a:ext>
                  </a:extLst>
                </a:gridCol>
                <a:gridCol w="567021">
                  <a:extLst>
                    <a:ext uri="{9D8B030D-6E8A-4147-A177-3AD203B41FA5}">
                      <a16:colId xmlns:a16="http://schemas.microsoft.com/office/drawing/2014/main" val="1897992835"/>
                    </a:ext>
                  </a:extLst>
                </a:gridCol>
                <a:gridCol w="733217">
                  <a:extLst>
                    <a:ext uri="{9D8B030D-6E8A-4147-A177-3AD203B41FA5}">
                      <a16:colId xmlns:a16="http://schemas.microsoft.com/office/drawing/2014/main" val="1649717940"/>
                    </a:ext>
                  </a:extLst>
                </a:gridCol>
                <a:gridCol w="549913">
                  <a:extLst>
                    <a:ext uri="{9D8B030D-6E8A-4147-A177-3AD203B41FA5}">
                      <a16:colId xmlns:a16="http://schemas.microsoft.com/office/drawing/2014/main" val="4179543236"/>
                    </a:ext>
                  </a:extLst>
                </a:gridCol>
              </a:tblGrid>
              <a:tr h="217973">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855544851"/>
                  </a:ext>
                </a:extLst>
              </a:tr>
              <a:tr h="217973">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39.079.808,7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47.786.941,7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18.435.075,5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35.870.235,2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29.770.339,8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170.942.400,9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55219851"/>
                  </a:ext>
                </a:extLst>
              </a:tr>
              <a:tr h="217973">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60.087.784,1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69.042.114,9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34.538.803,4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48.956.417,8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34.975.507,3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247.600.627,5</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4238679642"/>
                  </a:ext>
                </a:extLst>
              </a:tr>
              <a:tr h="217973">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59.253.454,0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67.085.850,7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35.348.523,3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35.720.885,6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35.032.540,5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232.441.254,0</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60866001"/>
                  </a:ext>
                </a:extLst>
              </a:tr>
              <a:tr h="217973">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60.137.275,6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64.775.375,0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38.558.588,6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34.307.898,0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33.974.928,1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231.754.065,2</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3758607913"/>
                  </a:ext>
                </a:extLst>
              </a:tr>
              <a:tr h="217973">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60.059.217,7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67.766.064,6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41.512.647,8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34.255.441,0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38.631.538,5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242.224.909,7</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46412093"/>
                  </a:ext>
                </a:extLst>
              </a:tr>
              <a:tr h="217973">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60.886.640,2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67.842.915,0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38.521.949,3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34.267.434,6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37.573.766,3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239.092.705,4</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3119956358"/>
                  </a:ext>
                </a:extLst>
              </a:tr>
              <a:tr h="217973">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60.211.899,4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63.477.843,7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36.228.613,9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33.333.473,6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36.454.973,0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229.706.803,5</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58746434"/>
                  </a:ext>
                </a:extLst>
              </a:tr>
              <a:tr h="217973">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61.511.171,8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56.627.847,2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37.781.116,2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33.609.671,4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37.513.675,9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227.043.482,5</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2332730761"/>
                  </a:ext>
                </a:extLst>
              </a:tr>
              <a:tr h="217973">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56.902.444,3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58.124.124,3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38.274.688,5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33.770.336,5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44.270.381,2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231.341.974,7</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92650762"/>
                  </a:ext>
                </a:extLst>
              </a:tr>
              <a:tr h="217973">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67.659.347,8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57.656.506,5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36.455.216,4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33.293.749,6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43.674.970,8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238.739.791,1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4114104472"/>
                  </a:ext>
                </a:extLst>
              </a:tr>
              <a:tr h="217973">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58.699.539,9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62.294.977,7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40.586.329,6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33.501.160,8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42.646.033,1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237.728.041,1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24366846"/>
                  </a:ext>
                </a:extLst>
              </a:tr>
              <a:tr h="217973">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63.370.517,8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67.431.357,1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41.912.943,4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33.397.011,1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46.337.620,8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252.449.450,3</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288.890</a:t>
                      </a:r>
                    </a:p>
                  </a:txBody>
                  <a:tcPr marL="0" marR="0" marT="0" marB="0" anchor="ctr">
                    <a:lnL>
                      <a:noFill/>
                    </a:lnL>
                    <a:lnR>
                      <a:noFill/>
                    </a:lnR>
                    <a:lnT>
                      <a:noFill/>
                    </a:lnT>
                    <a:lnB>
                      <a:noFill/>
                    </a:lnB>
                    <a:noFill/>
                  </a:tcPr>
                </a:tc>
                <a:extLst>
                  <a:ext uri="{0D108BD9-81ED-4DB2-BD59-A6C34878D82A}">
                    <a16:rowId xmlns:a16="http://schemas.microsoft.com/office/drawing/2014/main" val="139887811"/>
                  </a:ext>
                </a:extLst>
              </a:tr>
              <a:tr h="217973">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59.352.750,5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13.643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63.320.041,0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172.890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45.098.335,6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29.277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32.363.537,0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5.162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45.409.055,3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49.837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245.543.719,3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270.809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96291359"/>
                  </a:ext>
                </a:extLst>
              </a:tr>
              <a:tr h="217973">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59.699.854,4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13.350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64.052.285,9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182.294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50.935.598,9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28.613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33.334.565,2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5.343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49.220.829,0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55.816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257.243.133,3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285.416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29925521"/>
                  </a:ext>
                </a:extLst>
              </a:tr>
              <a:tr h="217973">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826.911.705,9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186.518,0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877.284.245,4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1.807.764,0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534.188.430,2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358.254,0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489.981.817,4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75.757,0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555.486.159,6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275.563,0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3.283.852.358,6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2.703.856,0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14579994"/>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Área Limpia a Febrero 2025</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1626181B-4BF7-57BA-4A5F-5FAEAF302D0B}"/>
              </a:ext>
            </a:extLst>
          </p:cNvPr>
          <p:cNvGraphicFramePr>
            <a:graphicFrameLocks noGrp="1"/>
          </p:cNvGraphicFramePr>
          <p:nvPr/>
        </p:nvGraphicFramePr>
        <p:xfrm>
          <a:off x="2307705" y="1230493"/>
          <a:ext cx="6579920" cy="5401125"/>
        </p:xfrm>
        <a:graphic>
          <a:graphicData uri="http://schemas.openxmlformats.org/drawingml/2006/table">
            <a:tbl>
              <a:tblPr/>
              <a:tblGrid>
                <a:gridCol w="1530410">
                  <a:extLst>
                    <a:ext uri="{9D8B030D-6E8A-4147-A177-3AD203B41FA5}">
                      <a16:colId xmlns:a16="http://schemas.microsoft.com/office/drawing/2014/main" val="1973342008"/>
                    </a:ext>
                  </a:extLst>
                </a:gridCol>
                <a:gridCol w="1009060">
                  <a:extLst>
                    <a:ext uri="{9D8B030D-6E8A-4147-A177-3AD203B41FA5}">
                      <a16:colId xmlns:a16="http://schemas.microsoft.com/office/drawing/2014/main" val="3142950891"/>
                    </a:ext>
                  </a:extLst>
                </a:gridCol>
                <a:gridCol w="1244509">
                  <a:extLst>
                    <a:ext uri="{9D8B030D-6E8A-4147-A177-3AD203B41FA5}">
                      <a16:colId xmlns:a16="http://schemas.microsoft.com/office/drawing/2014/main" val="2519116338"/>
                    </a:ext>
                  </a:extLst>
                </a:gridCol>
                <a:gridCol w="1395867">
                  <a:extLst>
                    <a:ext uri="{9D8B030D-6E8A-4147-A177-3AD203B41FA5}">
                      <a16:colId xmlns:a16="http://schemas.microsoft.com/office/drawing/2014/main" val="1758606747"/>
                    </a:ext>
                  </a:extLst>
                </a:gridCol>
                <a:gridCol w="1400074">
                  <a:extLst>
                    <a:ext uri="{9D8B030D-6E8A-4147-A177-3AD203B41FA5}">
                      <a16:colId xmlns:a16="http://schemas.microsoft.com/office/drawing/2014/main" val="3472477590"/>
                    </a:ext>
                  </a:extLst>
                </a:gridCol>
              </a:tblGrid>
              <a:tr h="111693">
                <a:tc gridSpan="5">
                  <a:txBody>
                    <a:bodyPr/>
                    <a:lstStyle/>
                    <a:p>
                      <a:pPr algn="ctr" rtl="0" fontAlgn="ctr"/>
                      <a:r>
                        <a:rPr lang="es-MX"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9217895"/>
                  </a:ext>
                </a:extLst>
              </a:tr>
              <a:tr h="120014">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0917721"/>
                  </a:ext>
                </a:extLst>
              </a:tr>
              <a:tr h="216815">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82216645"/>
                  </a:ext>
                </a:extLst>
              </a:tr>
              <a:tr h="229955">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9293779"/>
                  </a:ext>
                </a:extLst>
              </a:tr>
              <a:tr h="229955">
                <a:tc rowSpan="29">
                  <a:txBody>
                    <a:bodyPr/>
                    <a:lstStyle/>
                    <a:p>
                      <a:pPr algn="ctr" rtl="0" fontAlgn="ctr"/>
                      <a:r>
                        <a:rPr lang="pt-BR" sz="10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72520838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076919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6262904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827975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3530388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8342655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4978980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938518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4172872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154201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48273273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418170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215303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64631745"/>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4750384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972114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$ 1.715.655.879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81049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132400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$ 1.725.380.560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3184482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5495866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78674218"/>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$ 1.768.104.162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89506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$ 1.610.222.138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36212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$ 1.832.983.327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817936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$ 1.680.619.105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3717021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$ 1.948.095.990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23674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$ 1.735.609.877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63177295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$ 1.735.444.021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2142662"/>
                  </a:ext>
                </a:extLst>
              </a:tr>
              <a:tr h="1248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$ 2.431.929.743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564336415"/>
                  </a:ext>
                </a:extLst>
              </a:tr>
              <a:tr h="118262">
                <a:tc gridSpan="5">
                  <a:txBody>
                    <a:bodyPr/>
                    <a:lstStyle/>
                    <a:p>
                      <a:pPr algn="r" rtl="0" fontAlgn="ctr"/>
                      <a:r>
                        <a:rPr lang="es-CO" sz="1000" b="1" i="0" u="none" strike="noStrike">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844281"/>
                  </a:ext>
                </a:extLst>
              </a:tr>
            </a:tbl>
          </a:graphicData>
        </a:graphic>
      </p:graphicFrame>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Área Limpia a Febrero 2025</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8A697E5-8292-3EEA-442D-9B3C47C273FD}"/>
              </a:ext>
            </a:extLst>
          </p:cNvPr>
          <p:cNvGraphicFramePr>
            <a:graphicFrameLocks noGrp="1"/>
          </p:cNvGraphicFramePr>
          <p:nvPr/>
        </p:nvGraphicFramePr>
        <p:xfrm>
          <a:off x="2862489" y="1184629"/>
          <a:ext cx="5263369" cy="5390338"/>
        </p:xfrm>
        <a:graphic>
          <a:graphicData uri="http://schemas.openxmlformats.org/drawingml/2006/table">
            <a:tbl>
              <a:tblPr/>
              <a:tblGrid>
                <a:gridCol w="1224196">
                  <a:extLst>
                    <a:ext uri="{9D8B030D-6E8A-4147-A177-3AD203B41FA5}">
                      <a16:colId xmlns:a16="http://schemas.microsoft.com/office/drawing/2014/main" val="4225886339"/>
                    </a:ext>
                  </a:extLst>
                </a:gridCol>
                <a:gridCol w="807162">
                  <a:extLst>
                    <a:ext uri="{9D8B030D-6E8A-4147-A177-3AD203B41FA5}">
                      <a16:colId xmlns:a16="http://schemas.microsoft.com/office/drawing/2014/main" val="2865731860"/>
                    </a:ext>
                  </a:extLst>
                </a:gridCol>
                <a:gridCol w="995499">
                  <a:extLst>
                    <a:ext uri="{9D8B030D-6E8A-4147-A177-3AD203B41FA5}">
                      <a16:colId xmlns:a16="http://schemas.microsoft.com/office/drawing/2014/main" val="2493750064"/>
                    </a:ext>
                  </a:extLst>
                </a:gridCol>
                <a:gridCol w="1116574">
                  <a:extLst>
                    <a:ext uri="{9D8B030D-6E8A-4147-A177-3AD203B41FA5}">
                      <a16:colId xmlns:a16="http://schemas.microsoft.com/office/drawing/2014/main" val="2677256893"/>
                    </a:ext>
                  </a:extLst>
                </a:gridCol>
                <a:gridCol w="1119938">
                  <a:extLst>
                    <a:ext uri="{9D8B030D-6E8A-4147-A177-3AD203B41FA5}">
                      <a16:colId xmlns:a16="http://schemas.microsoft.com/office/drawing/2014/main" val="1227161297"/>
                    </a:ext>
                  </a:extLst>
                </a:gridCol>
              </a:tblGrid>
              <a:tr h="111173">
                <a:tc gridSpan="5">
                  <a:txBody>
                    <a:bodyPr/>
                    <a:lstStyle/>
                    <a:p>
                      <a:pPr algn="ctr" rtl="0" fontAlgn="ctr"/>
                      <a:r>
                        <a:rPr lang="es-MX"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56523459"/>
                  </a:ext>
                </a:extLst>
              </a:tr>
              <a:tr h="125978">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546300"/>
                  </a:ext>
                </a:extLst>
              </a:tr>
              <a:tr h="85874">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354682"/>
                  </a:ext>
                </a:extLst>
              </a:tr>
              <a:tr h="228733">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3423499"/>
                  </a:ext>
                </a:extLst>
              </a:tr>
              <a:tr h="125978">
                <a:tc rowSpan="29">
                  <a:txBody>
                    <a:bodyPr/>
                    <a:lstStyle/>
                    <a:p>
                      <a:pPr algn="ctr" rtl="0" fontAlgn="ctr"/>
                      <a:r>
                        <a:rPr lang="pt-BR" sz="10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$ 1.976.119.896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741335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6012056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$ 2.037.250.121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4093515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929450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$ 2.847.925.520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186583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8652426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$ 2.852.776.951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462408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914619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3662758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21124772"/>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816328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107806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$ 2.264.863.234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6613063"/>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$ 2.437.898.608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13450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$ 2.477.657.971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57245682"/>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54975022"/>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$ 2.551.947.479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59118996"/>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$ 1.645.033.328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0345781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$ 1.790.512.338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8256044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$ 1.868.938.735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89362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$ 2.519.257.113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02845150"/>
                  </a:ext>
                </a:extLst>
              </a:tr>
              <a:tr h="1172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$ 5.442.661.782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04991011"/>
                  </a:ext>
                </a:extLst>
              </a:tr>
              <a:tr h="1379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$ 1.652.379.782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4431379"/>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$ 1.558.248.450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869180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$ 1.618.484.533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0955425"/>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$ 1.925.203.000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3012192"/>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$ 2.120.206.024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5898326"/>
                  </a:ext>
                </a:extLst>
              </a:tr>
              <a:tr h="20873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$ 2.014.139.531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1120438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$ 2.402.066.890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601251"/>
                  </a:ext>
                </a:extLst>
              </a:tr>
              <a:tr h="117242">
                <a:tc gridSpan="5">
                  <a:txBody>
                    <a:bodyPr/>
                    <a:lstStyle/>
                    <a:p>
                      <a:pPr algn="r" rtl="0" fontAlgn="ctr"/>
                      <a:r>
                        <a:rPr lang="es-CO" sz="1000" b="1" i="0" u="none" strike="noStrike">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000333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Área Limpia a Febrero 2025</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a:t>
            </a:r>
          </a:p>
        </p:txBody>
      </p:sp>
      <p:graphicFrame>
        <p:nvGraphicFramePr>
          <p:cNvPr id="5" name="Tabla 4">
            <a:extLst>
              <a:ext uri="{FF2B5EF4-FFF2-40B4-BE49-F238E27FC236}">
                <a16:creationId xmlns:a16="http://schemas.microsoft.com/office/drawing/2014/main" id="{A5D2A58C-3D1B-48CE-2560-3374A3B7A0E0}"/>
              </a:ext>
            </a:extLst>
          </p:cNvPr>
          <p:cNvGraphicFramePr>
            <a:graphicFrameLocks noGrp="1"/>
          </p:cNvGraphicFramePr>
          <p:nvPr/>
        </p:nvGraphicFramePr>
        <p:xfrm>
          <a:off x="1908174" y="1316039"/>
          <a:ext cx="5888289" cy="4819371"/>
        </p:xfrm>
        <a:graphic>
          <a:graphicData uri="http://schemas.openxmlformats.org/drawingml/2006/table">
            <a:tbl>
              <a:tblPr/>
              <a:tblGrid>
                <a:gridCol w="1266747">
                  <a:extLst>
                    <a:ext uri="{9D8B030D-6E8A-4147-A177-3AD203B41FA5}">
                      <a16:colId xmlns:a16="http://schemas.microsoft.com/office/drawing/2014/main" val="2636932866"/>
                    </a:ext>
                  </a:extLst>
                </a:gridCol>
                <a:gridCol w="835219">
                  <a:extLst>
                    <a:ext uri="{9D8B030D-6E8A-4147-A177-3AD203B41FA5}">
                      <a16:colId xmlns:a16="http://schemas.microsoft.com/office/drawing/2014/main" val="822889632"/>
                    </a:ext>
                  </a:extLst>
                </a:gridCol>
                <a:gridCol w="1030103">
                  <a:extLst>
                    <a:ext uri="{9D8B030D-6E8A-4147-A177-3AD203B41FA5}">
                      <a16:colId xmlns:a16="http://schemas.microsoft.com/office/drawing/2014/main" val="1128902395"/>
                    </a:ext>
                  </a:extLst>
                </a:gridCol>
                <a:gridCol w="1378110">
                  <a:extLst>
                    <a:ext uri="{9D8B030D-6E8A-4147-A177-3AD203B41FA5}">
                      <a16:colId xmlns:a16="http://schemas.microsoft.com/office/drawing/2014/main" val="2720598281"/>
                    </a:ext>
                  </a:extLst>
                </a:gridCol>
                <a:gridCol w="1378110">
                  <a:extLst>
                    <a:ext uri="{9D8B030D-6E8A-4147-A177-3AD203B41FA5}">
                      <a16:colId xmlns:a16="http://schemas.microsoft.com/office/drawing/2014/main" val="3023878954"/>
                    </a:ext>
                  </a:extLst>
                </a:gridCol>
              </a:tblGrid>
              <a:tr h="156813">
                <a:tc gridSpan="5">
                  <a:txBody>
                    <a:bodyPr/>
                    <a:lstStyle/>
                    <a:p>
                      <a:pPr algn="ctr" rtl="0" fontAlgn="ctr"/>
                      <a:r>
                        <a:rPr lang="es-MX" sz="10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95825866"/>
                  </a:ext>
                </a:extLst>
              </a:tr>
              <a:tr h="152400">
                <a:tc gridSpan="5">
                  <a:txBody>
                    <a:bodyPr/>
                    <a:lstStyle/>
                    <a:p>
                      <a:pPr algn="ctr" rtl="0" fontAlgn="ctr"/>
                      <a:r>
                        <a:rPr lang="es-MX" sz="1000" b="1" i="0" u="none" strike="noStrike">
                          <a:solidFill>
                            <a:srgbClr val="203864"/>
                          </a:solidFill>
                          <a:effectLst/>
                          <a:latin typeface="Calibri" panose="020F0502020204030204" pitchFamily="34" charset="0"/>
                        </a:rPr>
                        <a:t>AL 28 DE FEBRERO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6039798"/>
                  </a:ext>
                </a:extLst>
              </a:tr>
              <a:tr h="181573">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46767418"/>
                  </a:ext>
                </a:extLst>
              </a:tr>
              <a:tr h="272359">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35323658"/>
                  </a:ext>
                </a:extLst>
              </a:tr>
              <a:tr h="152400">
                <a:tc rowSpan="22">
                  <a:txBody>
                    <a:bodyPr/>
                    <a:lstStyle/>
                    <a:p>
                      <a:pPr algn="ctr" rtl="0" fontAlgn="ctr"/>
                      <a:r>
                        <a:rPr lang="pt-BR" sz="10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44321266"/>
                  </a:ext>
                </a:extLst>
              </a:tr>
              <a:tr h="26410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$ 2.618.981.826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4927461"/>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$ 3.175.734.422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08450629"/>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$ 2.754.650.378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43939951"/>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$ 2.982.091.888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30152980"/>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$ 2.023.924.497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14318317"/>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$ 3.572.688.683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2302569"/>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$ 3.691.701.205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04879392"/>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$ 2.580.741.519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37937003"/>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$ 2.529.002.750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27011940"/>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$ 2.794.510.755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51678078"/>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$ 2.560.631.249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22877296"/>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$ 2.869.811.550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71218881"/>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$ 3.244.877.629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85222154"/>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$ 2.652.393.241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04330831"/>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$ 3.369.321.761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41723394"/>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$ 3.092.051.876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95176992"/>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$ 3.381.262.148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66224500"/>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$ 3.425.396.850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922118"/>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$ 4.106.550.058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14787075"/>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$ 3.699.989.945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18670586"/>
                  </a:ext>
                </a:extLst>
              </a:tr>
              <a:tr h="1733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$ 3.498.970.417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37996560"/>
                  </a:ext>
                </a:extLst>
              </a:tr>
              <a:tr h="173320">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a:solidFill>
                            <a:srgbClr val="203864"/>
                          </a:solidFill>
                          <a:effectLst/>
                          <a:latin typeface="Calibri" panose="020F0502020204030204" pitchFamily="34" charset="0"/>
                        </a:rPr>
                        <a:t>$ 178.192.964.271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90502917"/>
                  </a:ext>
                </a:extLst>
              </a:tr>
            </a:tbl>
          </a:graphicData>
        </a:graphic>
      </p:graphicFrame>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 pagos aprovechamiento a Febrero 2025</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23833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a:solidFill>
                  <a:schemeClr val="accent1">
                    <a:lumMod val="50000"/>
                  </a:schemeClr>
                </a:solidFill>
                <a:latin typeface="+mn-lt"/>
              </a:rPr>
              <a:t>* Cifras en millones de pesos</a:t>
            </a:r>
            <a:endParaRPr lang="es-CO" sz="1100" i="1">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0C37E1F2-3E08-9E6C-12D4-C0B7740B7361}"/>
              </a:ext>
            </a:extLst>
          </p:cNvPr>
          <p:cNvGraphicFramePr>
            <a:graphicFrameLocks/>
          </p:cNvGraphicFramePr>
          <p:nvPr/>
        </p:nvGraphicFramePr>
        <p:xfrm>
          <a:off x="1622425" y="1884579"/>
          <a:ext cx="8451058" cy="3819104"/>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Comités de Conciliación de Cuentas – Aprovechamiento a Febrero 2025</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a:solidFill>
                  <a:schemeClr val="accent1">
                    <a:lumMod val="50000"/>
                  </a:schemeClr>
                </a:solidFill>
                <a:latin typeface="+mn-lt"/>
              </a:rPr>
              <a:t>* Cifras en millones de pesos</a:t>
            </a:r>
            <a:endParaRPr lang="es-CO" sz="1100" i="1">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49213" y="6064577"/>
            <a:ext cx="530946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fontAlgn="ctr" hangingPunct="1">
              <a:lnSpc>
                <a:spcPct val="100000"/>
              </a:lnSpc>
              <a:spcBef>
                <a:spcPct val="0"/>
              </a:spcBef>
              <a:buFontTx/>
              <a:buNone/>
            </a:pPr>
            <a:r>
              <a:rPr lang="es-ES" altLang="es-CO" sz="1100">
                <a:solidFill>
                  <a:schemeClr val="accent1">
                    <a:lumMod val="50000"/>
                  </a:schemeClr>
                </a:solidFill>
              </a:rPr>
              <a:t>En el Anexo N° 5.1 de cada informe, se puede ver el detalle de la información presentada.</a:t>
            </a:r>
          </a:p>
        </p:txBody>
      </p:sp>
      <p:graphicFrame>
        <p:nvGraphicFramePr>
          <p:cNvPr id="2" name="Tabla 1">
            <a:extLst>
              <a:ext uri="{FF2B5EF4-FFF2-40B4-BE49-F238E27FC236}">
                <a16:creationId xmlns:a16="http://schemas.microsoft.com/office/drawing/2014/main" id="{891AA843-DE3B-117D-2F0F-11BF1251E141}"/>
              </a:ext>
            </a:extLst>
          </p:cNvPr>
          <p:cNvGraphicFramePr>
            <a:graphicFrameLocks noGrp="1"/>
          </p:cNvGraphicFramePr>
          <p:nvPr/>
        </p:nvGraphicFramePr>
        <p:xfrm>
          <a:off x="985838" y="2577470"/>
          <a:ext cx="9711160" cy="2156490"/>
        </p:xfrm>
        <a:graphic>
          <a:graphicData uri="http://schemas.openxmlformats.org/drawingml/2006/table">
            <a:tbl>
              <a:tblPr/>
              <a:tblGrid>
                <a:gridCol w="1709420">
                  <a:extLst>
                    <a:ext uri="{9D8B030D-6E8A-4147-A177-3AD203B41FA5}">
                      <a16:colId xmlns:a16="http://schemas.microsoft.com/office/drawing/2014/main" val="1039716045"/>
                    </a:ext>
                  </a:extLst>
                </a:gridCol>
                <a:gridCol w="1215091">
                  <a:extLst>
                    <a:ext uri="{9D8B030D-6E8A-4147-A177-3AD203B41FA5}">
                      <a16:colId xmlns:a16="http://schemas.microsoft.com/office/drawing/2014/main" val="3680094139"/>
                    </a:ext>
                  </a:extLst>
                </a:gridCol>
                <a:gridCol w="1326713">
                  <a:extLst>
                    <a:ext uri="{9D8B030D-6E8A-4147-A177-3AD203B41FA5}">
                      <a16:colId xmlns:a16="http://schemas.microsoft.com/office/drawing/2014/main" val="4225693616"/>
                    </a:ext>
                  </a:extLst>
                </a:gridCol>
                <a:gridCol w="1023738">
                  <a:extLst>
                    <a:ext uri="{9D8B030D-6E8A-4147-A177-3AD203B41FA5}">
                      <a16:colId xmlns:a16="http://schemas.microsoft.com/office/drawing/2014/main" val="15001908"/>
                    </a:ext>
                  </a:extLst>
                </a:gridCol>
                <a:gridCol w="1023738">
                  <a:extLst>
                    <a:ext uri="{9D8B030D-6E8A-4147-A177-3AD203B41FA5}">
                      <a16:colId xmlns:a16="http://schemas.microsoft.com/office/drawing/2014/main" val="90586516"/>
                    </a:ext>
                  </a:extLst>
                </a:gridCol>
                <a:gridCol w="1023738">
                  <a:extLst>
                    <a:ext uri="{9D8B030D-6E8A-4147-A177-3AD203B41FA5}">
                      <a16:colId xmlns:a16="http://schemas.microsoft.com/office/drawing/2014/main" val="3969678514"/>
                    </a:ext>
                  </a:extLst>
                </a:gridCol>
                <a:gridCol w="1253361">
                  <a:extLst>
                    <a:ext uri="{9D8B030D-6E8A-4147-A177-3AD203B41FA5}">
                      <a16:colId xmlns:a16="http://schemas.microsoft.com/office/drawing/2014/main" val="937159235"/>
                    </a:ext>
                  </a:extLst>
                </a:gridCol>
                <a:gridCol w="1135361">
                  <a:extLst>
                    <a:ext uri="{9D8B030D-6E8A-4147-A177-3AD203B41FA5}">
                      <a16:colId xmlns:a16="http://schemas.microsoft.com/office/drawing/2014/main" val="4050884168"/>
                    </a:ext>
                  </a:extLst>
                </a:gridCol>
              </a:tblGrid>
              <a:tr h="835686">
                <a:tc>
                  <a:txBody>
                    <a:bodyPr/>
                    <a:lstStyle/>
                    <a:p>
                      <a:pPr algn="ctr" rtl="0" fontAlgn="ctr"/>
                      <a:r>
                        <a:rPr lang="es-CO" sz="11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de Pagos en febrero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Numero de asociaciones pagadas en febrero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Bruto asociaciones en febrero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neto asociaciones en febrero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total de Pagos efectuados al 28 de febrero de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bruto asociaciones al 28 de febrero de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neto asociaciones al 28 de febrero de 2025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79256186"/>
                  </a:ext>
                </a:extLst>
              </a:tr>
              <a:tr h="220134">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272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$ 6.718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$ 6.629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18.074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$ 285.261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$ 282.121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62497240"/>
                  </a:ext>
                </a:extLst>
              </a:tr>
              <a:tr h="220134">
                <a:tc>
                  <a:txBody>
                    <a:bodyPr/>
                    <a:lstStyle/>
                    <a:p>
                      <a:pPr algn="l" rtl="0" fontAlgn="ctr"/>
                      <a:r>
                        <a:rPr lang="es-CO" sz="11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$ 6.941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$ 6.849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16.910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$ 376.513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$ 368.841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051970967"/>
                  </a:ext>
                </a:extLst>
              </a:tr>
              <a:tr h="220134">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$ 4.113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$ 4.066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14.177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$ 209.580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$ 207.319</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62363627"/>
                  </a:ext>
                </a:extLst>
              </a:tr>
              <a:tr h="220134">
                <a:tc>
                  <a:txBody>
                    <a:bodyPr/>
                    <a:lstStyle/>
                    <a:p>
                      <a:pPr algn="l" rtl="0" fontAlgn="ctr"/>
                      <a:r>
                        <a:rPr lang="es-CO" sz="11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$ 3.177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$ 3.133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17.118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$ 155.506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$ 153.760</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707031815"/>
                  </a:ext>
                </a:extLst>
              </a:tr>
              <a:tr h="220134">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$ 2.960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$ 2.925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14.116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$ 176.840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$ 174.856</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37666356"/>
                  </a:ext>
                </a:extLst>
              </a:tr>
              <a:tr h="220134">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1325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$ 23.907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$ 23.602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80.395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$ 1.203.699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$ 1.186.897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16594671"/>
                  </a:ext>
                </a:extLst>
              </a:tr>
            </a:tbl>
          </a:graphicData>
        </a:graphic>
      </p:graphicFrame>
    </p:spTree>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23219" y="293688"/>
            <a:ext cx="89455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ES" sz="1600" b="0">
                <a:solidFill>
                  <a:schemeClr val="accent1">
                    <a:lumMod val="50000"/>
                  </a:schemeClr>
                </a:solidFill>
              </a:rPr>
              <a:t>Saldos de las Subbolsas a 28 de febrero de 2025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a:solidFill>
                  <a:schemeClr val="accent1">
                    <a:lumMod val="50000"/>
                  </a:schemeClr>
                </a:solidFill>
                <a:latin typeface="+mn-lt"/>
              </a:rPr>
              <a:t>* Cifras en millones de pesos</a:t>
            </a:r>
            <a:endParaRPr lang="es-CO" sz="1100" i="1">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975475" y="1782761"/>
            <a:ext cx="1835150" cy="261938"/>
          </a:xfrm>
          <a:prstGeom prst="rect">
            <a:avLst/>
          </a:prstGeom>
          <a:noFill/>
        </p:spPr>
        <p:txBody>
          <a:bodyPr wrap="none">
            <a:spAutoFit/>
          </a:bodyPr>
          <a:lstStyle/>
          <a:p>
            <a:pPr eaLnBrk="1" fontAlgn="auto" hangingPunct="1">
              <a:spcBef>
                <a:spcPts val="0"/>
              </a:spcBef>
              <a:spcAft>
                <a:spcPts val="0"/>
              </a:spcAft>
              <a:defRPr/>
            </a:pPr>
            <a:r>
              <a:rPr lang="es-ES" sz="1100" i="1">
                <a:solidFill>
                  <a:schemeClr val="accent1">
                    <a:lumMod val="50000"/>
                  </a:schemeClr>
                </a:solidFill>
                <a:latin typeface="+mn-lt"/>
              </a:rPr>
              <a:t>* Cifras en millones de pesos</a:t>
            </a:r>
            <a:endParaRPr lang="es-CO" sz="1100" i="1">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78246028-DA7D-A5C5-11E2-A32F7C334146}"/>
              </a:ext>
            </a:extLst>
          </p:cNvPr>
          <p:cNvGraphicFramePr>
            <a:graphicFrameLocks noGrp="1"/>
          </p:cNvGraphicFramePr>
          <p:nvPr/>
        </p:nvGraphicFramePr>
        <p:xfrm>
          <a:off x="838200" y="2311283"/>
          <a:ext cx="10515600" cy="3380022"/>
        </p:xfrm>
        <a:graphic>
          <a:graphicData uri="http://schemas.openxmlformats.org/drawingml/2006/table">
            <a:tbl>
              <a:tblPr/>
              <a:tblGrid>
                <a:gridCol w="2866340">
                  <a:extLst>
                    <a:ext uri="{9D8B030D-6E8A-4147-A177-3AD203B41FA5}">
                      <a16:colId xmlns:a16="http://schemas.microsoft.com/office/drawing/2014/main" val="2022606166"/>
                    </a:ext>
                  </a:extLst>
                </a:gridCol>
                <a:gridCol w="1854021">
                  <a:extLst>
                    <a:ext uri="{9D8B030D-6E8A-4147-A177-3AD203B41FA5}">
                      <a16:colId xmlns:a16="http://schemas.microsoft.com/office/drawing/2014/main" val="70430735"/>
                    </a:ext>
                  </a:extLst>
                </a:gridCol>
                <a:gridCol w="912793">
                  <a:extLst>
                    <a:ext uri="{9D8B030D-6E8A-4147-A177-3AD203B41FA5}">
                      <a16:colId xmlns:a16="http://schemas.microsoft.com/office/drawing/2014/main" val="2235434898"/>
                    </a:ext>
                  </a:extLst>
                </a:gridCol>
                <a:gridCol w="807580">
                  <a:extLst>
                    <a:ext uri="{9D8B030D-6E8A-4147-A177-3AD203B41FA5}">
                      <a16:colId xmlns:a16="http://schemas.microsoft.com/office/drawing/2014/main" val="481571231"/>
                    </a:ext>
                  </a:extLst>
                </a:gridCol>
                <a:gridCol w="2448332">
                  <a:extLst>
                    <a:ext uri="{9D8B030D-6E8A-4147-A177-3AD203B41FA5}">
                      <a16:colId xmlns:a16="http://schemas.microsoft.com/office/drawing/2014/main" val="3268328856"/>
                    </a:ext>
                  </a:extLst>
                </a:gridCol>
                <a:gridCol w="1626534">
                  <a:extLst>
                    <a:ext uri="{9D8B030D-6E8A-4147-A177-3AD203B41FA5}">
                      <a16:colId xmlns:a16="http://schemas.microsoft.com/office/drawing/2014/main" val="3384538963"/>
                    </a:ext>
                  </a:extLst>
                </a:gridCol>
              </a:tblGrid>
              <a:tr h="187779">
                <a:tc>
                  <a:txBody>
                    <a:bodyPr/>
                    <a:lstStyle/>
                    <a:p>
                      <a:pPr algn="ctr" rtl="0" fontAlgn="ctr"/>
                      <a:r>
                        <a:rPr lang="es-CO" sz="11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 VALOR A 28-FEB-2025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VALOR A 28-FEB-2025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0711125"/>
                  </a:ext>
                </a:extLst>
              </a:tr>
              <a:tr h="187779">
                <a:tc>
                  <a:txBody>
                    <a:bodyPr/>
                    <a:lstStyle/>
                    <a:p>
                      <a:pPr algn="l" rtl="0" fontAlgn="ctr"/>
                      <a:r>
                        <a:rPr lang="es-CO" sz="11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5.893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7396751"/>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4.633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2.267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83155529"/>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1.247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7.339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05721128"/>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2.863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1.211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08164789"/>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723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3.730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2366954"/>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2.750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10803295"/>
                  </a:ext>
                </a:extLst>
              </a:tr>
              <a:tr h="187779">
                <a:tc>
                  <a:txBody>
                    <a:bodyPr/>
                    <a:lstStyle/>
                    <a:p>
                      <a:pPr algn="l" rtl="0" fontAlgn="ctr"/>
                      <a:r>
                        <a:rPr lang="es-CO" sz="11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428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81930372"/>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1.434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524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22003938"/>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288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365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16418474"/>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850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252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86216473"/>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326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265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87714253"/>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1.096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79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9352092"/>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40.697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19680673"/>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5.581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89118028"/>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2.572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98241014"/>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2832287"/>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a:noFill/>
                    </a:lnR>
                    <a:lnT w="12700" cap="flat" cmpd="sng" algn="ctr">
                      <a:solidFill>
                        <a:srgbClr val="A9D18E"/>
                      </a:solidFill>
                      <a:prstDash val="solid"/>
                      <a:round/>
                      <a:headEnd type="none" w="med" len="med"/>
                      <a:tailEnd type="none" w="med" len="med"/>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a:noFill/>
                    </a:lnR>
                    <a:lnT w="12700" cap="flat" cmpd="sng" algn="ctr">
                      <a:solidFill>
                        <a:srgbClr val="A9D18E"/>
                      </a:solidFill>
                      <a:prstDash val="solid"/>
                      <a:round/>
                      <a:headEnd type="none" w="med" len="med"/>
                      <a:tailEnd type="none" w="med" len="med"/>
                    </a:lnT>
                    <a:lnB>
                      <a:noFill/>
                    </a:lnB>
                    <a:noFill/>
                  </a:tcPr>
                </a:tc>
                <a:extLst>
                  <a:ext uri="{0D108BD9-81ED-4DB2-BD59-A6C34878D82A}">
                    <a16:rowId xmlns:a16="http://schemas.microsoft.com/office/drawing/2014/main" val="636286643"/>
                  </a:ext>
                </a:extLst>
              </a:tr>
            </a:tbl>
          </a:graphicData>
        </a:graphic>
      </p:graphicFrame>
    </p:spTree>
  </p:cSld>
  <p:clrMapOvr>
    <a:masterClrMapping/>
  </p:clrMapOvr>
  <p:transition spd="slow"/>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ES" sz="1600" b="0">
                <a:solidFill>
                  <a:schemeClr val="accent1">
                    <a:lumMod val="50000"/>
                  </a:schemeClr>
                </a:solidFill>
              </a:rPr>
              <a:t>Traslados Incentivo al Aprovechamiento y Tratamiento de Residuos Solidos (IAT) al 28 de febrero de 2025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7772142" y="1348211"/>
            <a:ext cx="1833562" cy="261938"/>
          </a:xfrm>
          <a:prstGeom prst="rect">
            <a:avLst/>
          </a:prstGeom>
          <a:noFill/>
        </p:spPr>
        <p:txBody>
          <a:bodyPr wrap="none">
            <a:spAutoFit/>
          </a:bodyPr>
          <a:lstStyle/>
          <a:p>
            <a:pPr eaLnBrk="1" fontAlgn="auto" hangingPunct="1">
              <a:spcBef>
                <a:spcPts val="0"/>
              </a:spcBef>
              <a:spcAft>
                <a:spcPts val="0"/>
              </a:spcAft>
              <a:defRPr/>
            </a:pPr>
            <a:r>
              <a:rPr lang="es-ES" sz="1100" i="1">
                <a:solidFill>
                  <a:schemeClr val="accent1">
                    <a:lumMod val="50000"/>
                  </a:schemeClr>
                </a:solidFill>
                <a:latin typeface="+mn-lt"/>
              </a:rPr>
              <a:t>* Cifras en millones de pesos</a:t>
            </a:r>
            <a:endParaRPr lang="es-CO" sz="1100" i="1">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BCD8273A-917F-4563-90FA-AD8F80861682}"/>
              </a:ext>
            </a:extLst>
          </p:cNvPr>
          <p:cNvGraphicFramePr>
            <a:graphicFrameLocks/>
          </p:cNvGraphicFramePr>
          <p:nvPr/>
        </p:nvGraphicFramePr>
        <p:xfrm>
          <a:off x="1771403" y="1649848"/>
          <a:ext cx="7979179" cy="209081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la 4">
            <a:extLst>
              <a:ext uri="{FF2B5EF4-FFF2-40B4-BE49-F238E27FC236}">
                <a16:creationId xmlns:a16="http://schemas.microsoft.com/office/drawing/2014/main" id="{3AD97B51-067C-302D-C488-2793C1E12F20}"/>
              </a:ext>
            </a:extLst>
          </p:cNvPr>
          <p:cNvGraphicFramePr>
            <a:graphicFrameLocks noGrp="1"/>
          </p:cNvGraphicFramePr>
          <p:nvPr/>
        </p:nvGraphicFramePr>
        <p:xfrm>
          <a:off x="1010766" y="3740658"/>
          <a:ext cx="9989193" cy="2189361"/>
        </p:xfrm>
        <a:graphic>
          <a:graphicData uri="http://schemas.openxmlformats.org/drawingml/2006/table">
            <a:tbl>
              <a:tblPr/>
              <a:tblGrid>
                <a:gridCol w="2760918">
                  <a:extLst>
                    <a:ext uri="{9D8B030D-6E8A-4147-A177-3AD203B41FA5}">
                      <a16:colId xmlns:a16="http://schemas.microsoft.com/office/drawing/2014/main" val="474836280"/>
                    </a:ext>
                  </a:extLst>
                </a:gridCol>
                <a:gridCol w="2623260">
                  <a:extLst>
                    <a:ext uri="{9D8B030D-6E8A-4147-A177-3AD203B41FA5}">
                      <a16:colId xmlns:a16="http://schemas.microsoft.com/office/drawing/2014/main" val="1010100534"/>
                    </a:ext>
                  </a:extLst>
                </a:gridCol>
                <a:gridCol w="3587332">
                  <a:extLst>
                    <a:ext uri="{9D8B030D-6E8A-4147-A177-3AD203B41FA5}">
                      <a16:colId xmlns:a16="http://schemas.microsoft.com/office/drawing/2014/main" val="4132242807"/>
                    </a:ext>
                  </a:extLst>
                </a:gridCol>
                <a:gridCol w="1017683">
                  <a:extLst>
                    <a:ext uri="{9D8B030D-6E8A-4147-A177-3AD203B41FA5}">
                      <a16:colId xmlns:a16="http://schemas.microsoft.com/office/drawing/2014/main" val="2971527968"/>
                    </a:ext>
                  </a:extLst>
                </a:gridCol>
              </a:tblGrid>
              <a:tr h="200198">
                <a:tc gridSpan="4">
                  <a:txBody>
                    <a:bodyPr/>
                    <a:lstStyle/>
                    <a:p>
                      <a:pPr algn="ctr" rtl="0" fontAlgn="ctr"/>
                      <a:r>
                        <a:rPr lang="es-MX" sz="1200" b="1" i="0" u="none" strike="noStrike">
                          <a:solidFill>
                            <a:srgbClr val="203864"/>
                          </a:solidFill>
                          <a:effectLst/>
                          <a:latin typeface="Calibri" panose="020F0502020204030204" pitchFamily="34" charset="0"/>
                        </a:rPr>
                        <a:t> IAT GIRADO AL DISTRITO CON RENDIMIENTOS DESDE SEPTIEMBRE 2019 A FEBRERO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188042208"/>
                  </a:ext>
                </a:extLst>
              </a:tr>
              <a:tr h="400395">
                <a:tc>
                  <a:txBody>
                    <a:bodyPr/>
                    <a:lstStyle/>
                    <a:p>
                      <a:pPr algn="ctr" rtl="0" fontAlgn="ctr"/>
                      <a:r>
                        <a:rPr lang="es-CO" sz="12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31034288"/>
                  </a:ext>
                </a:extLst>
              </a:tr>
              <a:tr h="277714">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19.150,97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72,34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19.223,31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16139826"/>
                  </a:ext>
                </a:extLst>
              </a:tr>
              <a:tr h="277714">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27.313,92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99,11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27.413,03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60301241"/>
                  </a:ext>
                </a:extLst>
              </a:tr>
              <a:tr h="277714">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17.263,56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62,50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17.326,06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05278450"/>
                  </a:ext>
                </a:extLst>
              </a:tr>
              <a:tr h="277714">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11.972,84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43,29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12.016,13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09891660"/>
                  </a:ext>
                </a:extLst>
              </a:tr>
              <a:tr h="277714">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12.414,30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43,48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12.457,78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45359815"/>
                  </a:ext>
                </a:extLst>
              </a:tr>
              <a:tr h="200198">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88.115,59</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320,72</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88.436,32</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83750345"/>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ES" sz="1600" b="0">
                <a:solidFill>
                  <a:schemeClr val="accent1">
                    <a:lumMod val="50000"/>
                  </a:schemeClr>
                </a:solidFill>
              </a:rPr>
              <a:t>Traslados Incentivo al Aprovechamiento y Tratamiento de Residuos Sólidos (IAT) En Febrero de 2025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a:solidFill>
                  <a:schemeClr val="accent1">
                    <a:lumMod val="50000"/>
                  </a:schemeClr>
                </a:solidFill>
                <a:latin typeface="+mn-lt"/>
              </a:rPr>
              <a:t>* Cifras en millones de pesos</a:t>
            </a:r>
            <a:endParaRPr lang="es-CO" sz="1100" i="1">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0ED25825-C761-42E5-B9B1-02A2E033319D}"/>
              </a:ext>
            </a:extLst>
          </p:cNvPr>
          <p:cNvGraphicFramePr>
            <a:graphicFrameLocks noGrp="1"/>
          </p:cNvGraphicFramePr>
          <p:nvPr/>
        </p:nvGraphicFramePr>
        <p:xfrm>
          <a:off x="1135856" y="2149475"/>
          <a:ext cx="9116926" cy="3199862"/>
        </p:xfrm>
        <a:graphic>
          <a:graphicData uri="http://schemas.openxmlformats.org/drawingml/2006/table">
            <a:tbl>
              <a:tblPr/>
              <a:tblGrid>
                <a:gridCol w="2208448">
                  <a:extLst>
                    <a:ext uri="{9D8B030D-6E8A-4147-A177-3AD203B41FA5}">
                      <a16:colId xmlns:a16="http://schemas.microsoft.com/office/drawing/2014/main" val="1032264361"/>
                    </a:ext>
                  </a:extLst>
                </a:gridCol>
                <a:gridCol w="3156948">
                  <a:extLst>
                    <a:ext uri="{9D8B030D-6E8A-4147-A177-3AD203B41FA5}">
                      <a16:colId xmlns:a16="http://schemas.microsoft.com/office/drawing/2014/main" val="2830393376"/>
                    </a:ext>
                  </a:extLst>
                </a:gridCol>
                <a:gridCol w="1274104">
                  <a:extLst>
                    <a:ext uri="{9D8B030D-6E8A-4147-A177-3AD203B41FA5}">
                      <a16:colId xmlns:a16="http://schemas.microsoft.com/office/drawing/2014/main" val="1149650237"/>
                    </a:ext>
                  </a:extLst>
                </a:gridCol>
                <a:gridCol w="1217478">
                  <a:extLst>
                    <a:ext uri="{9D8B030D-6E8A-4147-A177-3AD203B41FA5}">
                      <a16:colId xmlns:a16="http://schemas.microsoft.com/office/drawing/2014/main" val="585764240"/>
                    </a:ext>
                  </a:extLst>
                </a:gridCol>
                <a:gridCol w="1259948">
                  <a:extLst>
                    <a:ext uri="{9D8B030D-6E8A-4147-A177-3AD203B41FA5}">
                      <a16:colId xmlns:a16="http://schemas.microsoft.com/office/drawing/2014/main" val="2369254231"/>
                    </a:ext>
                  </a:extLst>
                </a:gridCol>
              </a:tblGrid>
              <a:tr h="523172">
                <a:tc>
                  <a:txBody>
                    <a:bodyPr/>
                    <a:lstStyle/>
                    <a:p>
                      <a:pPr algn="ctr" rtl="0" fontAlgn="ctr"/>
                      <a:r>
                        <a:rPr lang="es-CO" sz="1200" b="1" i="0" u="none" strike="noStrike">
                          <a:solidFill>
                            <a:srgbClr val="002060"/>
                          </a:solidFill>
                          <a:effectLst/>
                          <a:latin typeface="Calibri" panose="020F0502020204030204" pitchFamily="34" charset="0"/>
                        </a:rPr>
                        <a:t>FIDEICOMITENTE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DESCRIPCIÓN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MONTO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FECHA TRASLADO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VALOR GIRADO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2786927259"/>
                  </a:ext>
                </a:extLst>
              </a:tr>
              <a:tr h="267669">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376,53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rowSpan="10">
                  <a:txBody>
                    <a:bodyPr/>
                    <a:lstStyle/>
                    <a:p>
                      <a:pPr algn="ctr" rtl="0" fontAlgn="ctr"/>
                      <a:r>
                        <a:rPr lang="es-CO" sz="1200" b="0" i="0" u="none" strike="noStrike">
                          <a:solidFill>
                            <a:srgbClr val="002060"/>
                          </a:solidFill>
                          <a:effectLst/>
                          <a:latin typeface="Calibri" panose="020F0502020204030204" pitchFamily="34" charset="0"/>
                        </a:rPr>
                        <a:t>$ 1.635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26983460"/>
                  </a:ext>
                </a:extLst>
              </a:tr>
              <a:tr h="267669">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1,21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894724371"/>
                  </a:ext>
                </a:extLst>
              </a:tr>
              <a:tr h="267669">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485,08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155538387"/>
                  </a:ext>
                </a:extLst>
              </a:tr>
              <a:tr h="267669">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1,39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504854883"/>
                  </a:ext>
                </a:extLst>
              </a:tr>
              <a:tr h="267669">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337,37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796497822"/>
                  </a:ext>
                </a:extLst>
              </a:tr>
              <a:tr h="267669">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1,09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85896086"/>
                  </a:ext>
                </a:extLst>
              </a:tr>
              <a:tr h="267669">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189,10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70296049"/>
                  </a:ext>
                </a:extLst>
              </a:tr>
              <a:tr h="267669">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0,59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230229253"/>
                  </a:ext>
                </a:extLst>
              </a:tr>
              <a:tr h="267669">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241,52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637851099"/>
                  </a:ext>
                </a:extLst>
              </a:tr>
              <a:tr h="267669">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0,79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12/02/2025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177047283"/>
                  </a:ext>
                </a:extLst>
              </a:tr>
            </a:tbl>
          </a:graphicData>
        </a:graphic>
      </p:graphicFrame>
    </p:spTree>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ES" sz="1600" b="0">
                <a:solidFill>
                  <a:schemeClr val="accent1">
                    <a:lumMod val="50000"/>
                  </a:schemeClr>
                </a:solidFill>
              </a:rPr>
              <a:t>Estado De Los Pagos de Las Subbolsas a 28 de febrero 2025</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1200329"/>
          </a:xfrm>
          <a:prstGeom prst="rect">
            <a:avLst/>
          </a:prstGeom>
          <a:noFill/>
        </p:spPr>
        <p:txBody>
          <a:bodyPr wrap="square" rtlCol="0">
            <a:spAutoFit/>
          </a:bodyPr>
          <a:lstStyle/>
          <a:p>
            <a:r>
              <a:rPr lang="es-MX" sz="1200">
                <a:solidFill>
                  <a:schemeClr val="accent1">
                    <a:lumMod val="50000"/>
                  </a:schemeClr>
                </a:solidFill>
              </a:rPr>
              <a:t>Durante el mes de febrero de 2025 se presentaron las siguientes situaciones de incumplimiento en los tiempos de liberación y pago en las facturas relacionadas con las </a:t>
            </a:r>
            <a:r>
              <a:rPr lang="es-CO" sz="1200" b="1" i="0" u="none" strike="noStrike">
                <a:solidFill>
                  <a:schemeClr val="accent1">
                    <a:lumMod val="50000"/>
                  </a:schemeClr>
                </a:solidFill>
                <a:effectLst/>
                <a:latin typeface="Calibri" panose="020F0502020204030204" pitchFamily="34" charset="0"/>
              </a:rPr>
              <a:t>Subbolsas de Disposición Final, Lixiviados</a:t>
            </a:r>
            <a:r>
              <a:rPr lang="es-CO" sz="1200" b="1">
                <a:solidFill>
                  <a:schemeClr val="accent1">
                    <a:lumMod val="50000"/>
                  </a:schemeClr>
                </a:solidFill>
                <a:latin typeface="Calibri" panose="020F0502020204030204" pitchFamily="34" charset="0"/>
              </a:rPr>
              <a:t> e </a:t>
            </a:r>
            <a:r>
              <a:rPr lang="es-CO" sz="1200" b="1" i="0" u="none" strike="noStrike">
                <a:solidFill>
                  <a:schemeClr val="accent1">
                    <a:lumMod val="50000"/>
                  </a:schemeClr>
                </a:solidFill>
                <a:effectLst/>
                <a:latin typeface="Calibri" panose="020F0502020204030204" pitchFamily="34" charset="0"/>
              </a:rPr>
              <a:t>Interventoría RBL</a:t>
            </a:r>
            <a:r>
              <a:rPr lang="es-MX" sz="1200">
                <a:solidFill>
                  <a:schemeClr val="accent1">
                    <a:lumMod val="50000"/>
                  </a:schemeClr>
                </a:solidFill>
              </a:rPr>
              <a:t>, así: </a:t>
            </a:r>
          </a:p>
          <a:p>
            <a:endParaRPr lang="es-MX" sz="1200">
              <a:solidFill>
                <a:schemeClr val="accent1">
                  <a:lumMod val="50000"/>
                </a:schemeClr>
              </a:solidFill>
            </a:endParaRPr>
          </a:p>
          <a:p>
            <a:pPr marL="285750" indent="-285750">
              <a:buFont typeface="Arial" panose="020B0604020202020204" pitchFamily="34" charset="0"/>
              <a:buChar char="•"/>
            </a:pPr>
            <a:r>
              <a:rPr lang="es-MX" sz="1200">
                <a:solidFill>
                  <a:schemeClr val="accent1">
                    <a:lumMod val="50000"/>
                  </a:schemeClr>
                </a:solidFill>
              </a:rPr>
              <a:t>Liberación de órdenes de pago de facturas (Concesionarios)</a:t>
            </a:r>
          </a:p>
          <a:p>
            <a:endParaRPr lang="es-MX" sz="1200">
              <a:solidFill>
                <a:schemeClr val="accent1">
                  <a:lumMod val="50000"/>
                </a:schemeClr>
              </a:solidFill>
            </a:endParaRPr>
          </a:p>
          <a:p>
            <a:r>
              <a:rPr lang="es-MX" sz="1200">
                <a:solidFill>
                  <a:schemeClr val="accent1">
                    <a:lumMod val="50000"/>
                  </a:schemeClr>
                </a:solidFill>
              </a:rPr>
              <a:t>No se presentaron situaciones de incumplimiento en la actividad de cargar y liberar las órdenes de pago de las Subbolsas del esquema de aseo de los cinco Concesionarios.</a:t>
            </a:r>
          </a:p>
        </p:txBody>
      </p:sp>
    </p:spTree>
    <p:extLst>
      <p:ext uri="{BB962C8B-B14F-4D97-AF65-F5344CB8AC3E}">
        <p14:creationId xmlns:p14="http://schemas.microsoft.com/office/powerpoint/2010/main" val="471505444"/>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a:solidFill>
                  <a:schemeClr val="accent1">
                    <a:lumMod val="50000"/>
                  </a:schemeClr>
                </a:solidFill>
              </a:rPr>
              <a:t>COMERCIAL Y FINANCIERO</a:t>
            </a:r>
          </a:p>
          <a:p>
            <a:pPr lvl="1" algn="ctr" eaLnBrk="1" fontAlgn="auto" hangingPunct="1">
              <a:spcBef>
                <a:spcPts val="0"/>
              </a:spcBef>
              <a:spcAft>
                <a:spcPts val="0"/>
              </a:spcAft>
              <a:defRPr/>
            </a:pPr>
            <a:r>
              <a:rPr lang="es-ES" sz="1600" b="0">
                <a:solidFill>
                  <a:schemeClr val="accent1">
                    <a:lumMod val="50000"/>
                  </a:schemeClr>
                </a:solidFill>
              </a:rPr>
              <a:t>Estado Informes De Rendición De Cuentas Del Fideicomiso al corte de febrero 2025</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245394" y="5448143"/>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a:solidFill>
                  <a:schemeClr val="accent1">
                    <a:lumMod val="50000"/>
                  </a:schemeClr>
                </a:solidFill>
                <a:latin typeface="+mn-lt"/>
              </a:rPr>
              <a:t>- Sin Gestionar</a:t>
            </a:r>
            <a:r>
              <a:rPr lang="es-ES" sz="1000">
                <a:solidFill>
                  <a:schemeClr val="accent1">
                    <a:lumMod val="50000"/>
                  </a:schemeClr>
                </a:solidFill>
                <a:latin typeface="+mn-lt"/>
              </a:rPr>
              <a:t>: Interventoría envío comunicados a la Fiduciaria, solicitando gestión sobre los hallazgos identificados.</a:t>
            </a:r>
            <a:endParaRPr lang="es-ES" sz="1000" b="1">
              <a:solidFill>
                <a:schemeClr val="accent1">
                  <a:lumMod val="50000"/>
                </a:schemeClr>
              </a:solidFill>
              <a:latin typeface="+mn-lt"/>
            </a:endParaRPr>
          </a:p>
          <a:p>
            <a:pPr marL="180340" algn="just" eaLnBrk="1" fontAlgn="auto" hangingPunct="1">
              <a:spcBef>
                <a:spcPts val="0"/>
              </a:spcBef>
              <a:spcAft>
                <a:spcPts val="0"/>
              </a:spcAft>
              <a:defRPr/>
            </a:pPr>
            <a:r>
              <a:rPr lang="es-ES" sz="1000" b="1">
                <a:solidFill>
                  <a:schemeClr val="accent1">
                    <a:lumMod val="50000"/>
                  </a:schemeClr>
                </a:solidFill>
                <a:latin typeface="+mn-lt"/>
              </a:rPr>
              <a:t>- Cerrado: </a:t>
            </a:r>
            <a:r>
              <a:rPr lang="es-ES" sz="1000">
                <a:solidFill>
                  <a:schemeClr val="accent1">
                    <a:lumMod val="50000"/>
                  </a:schemeClr>
                </a:solidFill>
                <a:latin typeface="+mn-lt"/>
              </a:rPr>
              <a:t>El hallazgo quedó subsanado.</a:t>
            </a:r>
            <a:endParaRPr lang="es-ES" sz="1000" b="1">
              <a:solidFill>
                <a:schemeClr val="accent1">
                  <a:lumMod val="50000"/>
                </a:schemeClr>
              </a:solidFill>
              <a:latin typeface="+mn-lt"/>
            </a:endParaRPr>
          </a:p>
          <a:p>
            <a:pPr marL="180340" algn="just" eaLnBrk="1" fontAlgn="auto" hangingPunct="1">
              <a:spcBef>
                <a:spcPts val="0"/>
              </a:spcBef>
              <a:spcAft>
                <a:spcPts val="0"/>
              </a:spcAft>
              <a:defRPr/>
            </a:pPr>
            <a:r>
              <a:rPr lang="es-ES" sz="1000" b="1">
                <a:solidFill>
                  <a:schemeClr val="accent1">
                    <a:lumMod val="50000"/>
                  </a:schemeClr>
                </a:solidFill>
                <a:latin typeface="+mn-lt"/>
              </a:rPr>
              <a:t>- Gestionado</a:t>
            </a:r>
            <a:r>
              <a:rPr lang="es-ES" sz="100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a:solidFill>
                  <a:schemeClr val="accent1">
                    <a:lumMod val="50000"/>
                  </a:schemeClr>
                </a:solidFill>
                <a:latin typeface="+mn-lt"/>
              </a:rPr>
              <a:t>- Prórroga</a:t>
            </a:r>
            <a:r>
              <a:rPr lang="es-ES" sz="1000">
                <a:solidFill>
                  <a:schemeClr val="accent1">
                    <a:lumMod val="50000"/>
                  </a:schemeClr>
                </a:solidFill>
                <a:latin typeface="+mn-lt"/>
              </a:rPr>
              <a:t>: La Fiduciaria solicitó prórroga para remitir la respuesta.</a:t>
            </a:r>
            <a:endParaRPr lang="es-ES" sz="1000">
              <a:solidFill>
                <a:schemeClr val="accent1">
                  <a:lumMod val="50000"/>
                </a:schemeClr>
              </a:solidFill>
            </a:endParaRPr>
          </a:p>
          <a:p>
            <a:pPr marL="180340" algn="just">
              <a:defRPr/>
            </a:pPr>
            <a:r>
              <a:rPr lang="es-ES" sz="1000" b="1">
                <a:solidFill>
                  <a:schemeClr val="accent1">
                    <a:lumMod val="50000"/>
                  </a:schemeClr>
                </a:solidFill>
              </a:rPr>
              <a:t>- En Trámite: </a:t>
            </a:r>
            <a:r>
              <a:rPr lang="es-ES" sz="1000">
                <a:solidFill>
                  <a:schemeClr val="accent1">
                    <a:lumMod val="50000"/>
                  </a:schemeClr>
                </a:solidFill>
              </a:rPr>
              <a:t>La Interventoría detectó un Hallazgo y está elaborando el Comunicado al Concesionario.</a:t>
            </a:r>
            <a:endParaRPr lang="es-CO" sz="100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17689" y="1491456"/>
          <a:ext cx="8451005" cy="3839687"/>
        </p:xfrm>
        <a:graphic>
          <a:graphicData uri="http://schemas.openxmlformats.org/drawingml/2006/table">
            <a:tbl>
              <a:tblPr/>
              <a:tblGrid>
                <a:gridCol w="1454923">
                  <a:extLst>
                    <a:ext uri="{9D8B030D-6E8A-4147-A177-3AD203B41FA5}">
                      <a16:colId xmlns:a16="http://schemas.microsoft.com/office/drawing/2014/main" val="3691678561"/>
                    </a:ext>
                  </a:extLst>
                </a:gridCol>
                <a:gridCol w="1158477">
                  <a:extLst>
                    <a:ext uri="{9D8B030D-6E8A-4147-A177-3AD203B41FA5}">
                      <a16:colId xmlns:a16="http://schemas.microsoft.com/office/drawing/2014/main" val="1848455807"/>
                    </a:ext>
                  </a:extLst>
                </a:gridCol>
                <a:gridCol w="1263828">
                  <a:extLst>
                    <a:ext uri="{9D8B030D-6E8A-4147-A177-3AD203B41FA5}">
                      <a16:colId xmlns:a16="http://schemas.microsoft.com/office/drawing/2014/main" val="2273219526"/>
                    </a:ext>
                  </a:extLst>
                </a:gridCol>
                <a:gridCol w="971547">
                  <a:extLst>
                    <a:ext uri="{9D8B030D-6E8A-4147-A177-3AD203B41FA5}">
                      <a16:colId xmlns:a16="http://schemas.microsoft.com/office/drawing/2014/main" val="3889365311"/>
                    </a:ext>
                  </a:extLst>
                </a:gridCol>
                <a:gridCol w="1117687">
                  <a:extLst>
                    <a:ext uri="{9D8B030D-6E8A-4147-A177-3AD203B41FA5}">
                      <a16:colId xmlns:a16="http://schemas.microsoft.com/office/drawing/2014/main" val="434020164"/>
                    </a:ext>
                  </a:extLst>
                </a:gridCol>
                <a:gridCol w="1117687">
                  <a:extLst>
                    <a:ext uri="{9D8B030D-6E8A-4147-A177-3AD203B41FA5}">
                      <a16:colId xmlns:a16="http://schemas.microsoft.com/office/drawing/2014/main" val="4132944753"/>
                    </a:ext>
                  </a:extLst>
                </a:gridCol>
                <a:gridCol w="1366856">
                  <a:extLst>
                    <a:ext uri="{9D8B030D-6E8A-4147-A177-3AD203B41FA5}">
                      <a16:colId xmlns:a16="http://schemas.microsoft.com/office/drawing/2014/main" val="2533763891"/>
                    </a:ext>
                  </a:extLst>
                </a:gridCol>
              </a:tblGrid>
              <a:tr h="211280">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000" b="1" i="0" u="none" strike="noStrike">
                          <a:solidFill>
                            <a:srgbClr val="203864"/>
                          </a:solidFill>
                          <a:effectLst/>
                          <a:latin typeface="Calibri" panose="020F0502020204030204" pitchFamily="34" charset="0"/>
                        </a:rPr>
                        <a:t>PRÓRROGA</a:t>
                      </a: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186646">
                <a:tc>
                  <a:txBody>
                    <a:bodyPr/>
                    <a:lstStyle/>
                    <a:p>
                      <a:pPr algn="ctr" rtl="0" fontAlgn="ctr"/>
                      <a:r>
                        <a:rPr lang="es-CO" sz="1000" b="0" i="0" u="none" strike="noStrike">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92452">
                <a:tc>
                  <a:txBody>
                    <a:bodyPr/>
                    <a:lstStyle/>
                    <a:p>
                      <a:pPr algn="ctr" rtl="0" fontAlgn="ctr"/>
                      <a:r>
                        <a:rPr lang="es-MX" sz="1000" b="0" i="0" u="none" strike="noStrike">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88952">
                <a:tc>
                  <a:txBody>
                    <a:bodyPr/>
                    <a:lstStyle/>
                    <a:p>
                      <a:pPr algn="ctr" rtl="0" fontAlgn="ctr"/>
                      <a:r>
                        <a:rPr lang="es-MX" sz="1000" b="0" i="0" u="none" strike="noStrike">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76744">
                <a:tc>
                  <a:txBody>
                    <a:bodyPr/>
                    <a:lstStyle/>
                    <a:p>
                      <a:pPr algn="ctr" rtl="0" fontAlgn="ctr"/>
                      <a:r>
                        <a:rPr lang="es-MX" sz="1000" b="0" i="0" u="none" strike="noStrike">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64535">
                <a:tc>
                  <a:txBody>
                    <a:bodyPr/>
                    <a:lstStyle/>
                    <a:p>
                      <a:pPr algn="ctr" rtl="0" fontAlgn="ctr"/>
                      <a:r>
                        <a:rPr lang="es-CO" sz="1000" b="0" i="0" u="none" strike="noStrike">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000000"/>
                          </a:solidFill>
                          <a:effectLst/>
                          <a:latin typeface="Calibri" panose="020F0502020204030204" pitchFamily="34" charset="0"/>
                        </a:rPr>
                        <a:t> 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34910">
                <a:tc>
                  <a:txBody>
                    <a:bodyPr/>
                    <a:lstStyle/>
                    <a:p>
                      <a:pPr algn="ctr" rtl="0" fontAlgn="ctr"/>
                      <a:r>
                        <a:rPr lang="es-MX" sz="1000" b="0" i="0" u="none" strike="noStrike">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1000" b="0" i="0" u="none" strike="noStrike" kern="1200">
                          <a:solidFill>
                            <a:srgbClr val="203864"/>
                          </a:solidFill>
                          <a:effectLst/>
                          <a:latin typeface="Calibri" panose="020F0502020204030204" pitchFamily="34" charset="0"/>
                          <a:ea typeface="+mn-ea"/>
                          <a:cs typeface="+mn-cs"/>
                        </a:rPr>
                        <a:t>12</a:t>
                      </a: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1000" b="0" i="0" u="none" strike="noStrike" kern="1200">
                          <a:solidFill>
                            <a:srgbClr val="203864"/>
                          </a:solidFill>
                          <a:effectLst/>
                          <a:latin typeface="Calibri" panose="020F0502020204030204" pitchFamily="34" charset="0"/>
                          <a:ea typeface="+mn-ea"/>
                          <a:cs typeface="+mn-cs"/>
                        </a:rPr>
                        <a:t>12</a:t>
                      </a: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8887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10278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7316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a:solidFill>
                            <a:srgbClr val="203864"/>
                          </a:solidFill>
                          <a:effectLst/>
                          <a:latin typeface="Calibri" panose="020F0502020204030204" pitchFamily="34" charset="0"/>
                        </a:rPr>
                        <a:t>1</a:t>
                      </a: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9578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a:solidFill>
                            <a:srgbClr val="203864"/>
                          </a:solidFill>
                          <a:effectLst/>
                          <a:latin typeface="Calibri" panose="020F0502020204030204" pitchFamily="34" charset="0"/>
                        </a:rPr>
                        <a:t>Abr-24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a:solidFill>
                            <a:srgbClr val="203864"/>
                          </a:solidFill>
                          <a:effectLst/>
                          <a:latin typeface="Calibri" panose="020F0502020204030204" pitchFamily="34" charset="0"/>
                        </a:rPr>
                        <a:t>1</a:t>
                      </a: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25494041"/>
                  </a:ext>
                </a:extLst>
              </a:tr>
              <a:tr h="10970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a:solidFill>
                            <a:srgbClr val="203864"/>
                          </a:solidFill>
                          <a:effectLst/>
                          <a:latin typeface="Calibri" panose="020F0502020204030204" pitchFamily="34" charset="0"/>
                        </a:rPr>
                        <a:t>May-24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a:solidFill>
                            <a:srgbClr val="203864"/>
                          </a:solidFill>
                          <a:effectLst/>
                          <a:latin typeface="Calibri" panose="020F0502020204030204" pitchFamily="34" charset="0"/>
                        </a:rPr>
                        <a:t>1</a:t>
                      </a: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87051676"/>
                  </a:ext>
                </a:extLst>
              </a:tr>
              <a:tr h="10620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a:solidFill>
                            <a:srgbClr val="203864"/>
                          </a:solidFill>
                          <a:effectLst/>
                          <a:latin typeface="Calibri" panose="020F0502020204030204" pitchFamily="34" charset="0"/>
                        </a:rPr>
                        <a:t>Jun-24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a:solidFill>
                            <a:srgbClr val="203864"/>
                          </a:solidFill>
                          <a:effectLst/>
                          <a:latin typeface="Calibri" panose="020F0502020204030204" pitchFamily="34" charset="0"/>
                        </a:rPr>
                        <a:t>1</a:t>
                      </a: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r h="10270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a:solidFill>
                            <a:srgbClr val="203864"/>
                          </a:solidFill>
                          <a:effectLst/>
                          <a:latin typeface="Calibri" panose="020F0502020204030204" pitchFamily="34" charset="0"/>
                        </a:rPr>
                        <a:t>Jul-24</a:t>
                      </a: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a:solidFill>
                            <a:srgbClr val="203864"/>
                          </a:solidFill>
                          <a:effectLst/>
                          <a:latin typeface="Calibri" panose="020F0502020204030204" pitchFamily="34" charset="0"/>
                        </a:rPr>
                        <a:t>1</a:t>
                      </a: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91990123"/>
                  </a:ext>
                </a:extLst>
              </a:tr>
              <a:tr h="16887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a:solidFill>
                            <a:srgbClr val="203864"/>
                          </a:solidFill>
                          <a:effectLst/>
                          <a:latin typeface="Calibri" panose="020F0502020204030204" pitchFamily="34" charset="0"/>
                        </a:rPr>
                        <a:t>Ago-24</a:t>
                      </a: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a:solidFill>
                            <a:srgbClr val="203864"/>
                          </a:solidFill>
                          <a:effectLst/>
                          <a:latin typeface="Calibri" panose="020F0502020204030204" pitchFamily="34" charset="0"/>
                        </a:rPr>
                        <a:t>1</a:t>
                      </a: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a:solidFill>
                            <a:srgbClr val="203864"/>
                          </a:solidFill>
                          <a:effectLst/>
                          <a:latin typeface="Calibri" panose="020F0502020204030204" pitchFamily="34" charset="0"/>
                        </a:rPr>
                        <a:t>1</a:t>
                      </a:r>
                      <a:endParaRPr lang="es-CO" sz="1000" b="0"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72100321"/>
                  </a:ext>
                </a:extLst>
              </a:tr>
              <a:tr h="12192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a:solidFill>
                            <a:srgbClr val="203864"/>
                          </a:solidFill>
                          <a:effectLst/>
                          <a:latin typeface="Calibri" panose="020F0502020204030204" pitchFamily="34" charset="0"/>
                          <a:ea typeface="+mn-ea"/>
                          <a:cs typeface="+mn-cs"/>
                        </a:rPr>
                        <a:t>Sep-24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a:solidFill>
                            <a:srgbClr val="203864"/>
                          </a:solidFill>
                          <a:effectLst/>
                          <a:latin typeface="Calibri" panose="020F0502020204030204" pitchFamily="34" charset="0"/>
                          <a:ea typeface="+mn-ea"/>
                          <a:cs typeface="+mn-cs"/>
                        </a:rPr>
                        <a:t>1</a:t>
                      </a: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83641028"/>
                  </a:ext>
                </a:extLst>
              </a:tr>
              <a:tr h="10100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a:solidFill>
                            <a:srgbClr val="203864"/>
                          </a:solidFill>
                          <a:effectLst/>
                          <a:latin typeface="Calibri" panose="020F0502020204030204" pitchFamily="34" charset="0"/>
                          <a:ea typeface="+mn-ea"/>
                          <a:cs typeface="+mn-cs"/>
                        </a:rPr>
                        <a:t>Oct-24</a:t>
                      </a: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a:solidFill>
                            <a:srgbClr val="203864"/>
                          </a:solidFill>
                          <a:effectLst/>
                          <a:latin typeface="Calibri" panose="020F0502020204030204" pitchFamily="34" charset="0"/>
                          <a:ea typeface="+mn-ea"/>
                          <a:cs typeface="+mn-cs"/>
                        </a:rPr>
                        <a:t>1</a:t>
                      </a: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149136"/>
                  </a:ext>
                </a:extLst>
              </a:tr>
              <a:tr h="53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a:solidFill>
                            <a:srgbClr val="203864"/>
                          </a:solidFill>
                          <a:effectLst/>
                          <a:latin typeface="Calibri" panose="020F0502020204030204" pitchFamily="34" charset="0"/>
                          <a:ea typeface="+mn-ea"/>
                          <a:cs typeface="+mn-cs"/>
                        </a:rPr>
                        <a:t>Nov-24</a:t>
                      </a: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a:solidFill>
                            <a:srgbClr val="203864"/>
                          </a:solidFill>
                          <a:effectLst/>
                          <a:latin typeface="Calibri" panose="020F0502020204030204" pitchFamily="34" charset="0"/>
                          <a:ea typeface="+mn-ea"/>
                          <a:cs typeface="+mn-cs"/>
                        </a:rPr>
                        <a:t>1</a:t>
                      </a: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46263361"/>
                  </a:ext>
                </a:extLst>
              </a:tr>
              <a:tr h="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a:solidFill>
                            <a:srgbClr val="203864"/>
                          </a:solidFill>
                          <a:effectLst/>
                          <a:latin typeface="Calibri" panose="020F0502020204030204" pitchFamily="34" charset="0"/>
                          <a:ea typeface="+mn-ea"/>
                          <a:cs typeface="+mn-cs"/>
                        </a:rPr>
                        <a:t>Dic-24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90029457"/>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a:solidFill>
                            <a:srgbClr val="203864"/>
                          </a:solidFill>
                          <a:effectLst/>
                          <a:latin typeface="Calibri" panose="020F0502020204030204" pitchFamily="34" charset="0"/>
                          <a:ea typeface="+mn-ea"/>
                          <a:cs typeface="+mn-cs"/>
                        </a:rPr>
                        <a:t>Ene-25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62943028"/>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a:solidFill>
                            <a:srgbClr val="203864"/>
                          </a:solidFill>
                          <a:effectLst/>
                          <a:latin typeface="Calibri" panose="020F0502020204030204" pitchFamily="34" charset="0"/>
                        </a:rPr>
                        <a:t>0</a:t>
                      </a: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a:solidFill>
                            <a:srgbClr val="203864"/>
                          </a:solidFill>
                          <a:effectLst/>
                          <a:latin typeface="Calibri" panose="020F0502020204030204" pitchFamily="34" charset="0"/>
                        </a:rPr>
                        <a:t>76</a:t>
                      </a: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a:solidFill>
                            <a:srgbClr val="203864"/>
                          </a:solidFill>
                          <a:effectLst/>
                          <a:latin typeface="Calibri" panose="020F0502020204030204" pitchFamily="34" charset="0"/>
                        </a:rPr>
                        <a:t>1</a:t>
                      </a: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1" i="0" u="none" strike="noStrike">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a:solidFill>
                            <a:srgbClr val="203864"/>
                          </a:solidFill>
                          <a:effectLst/>
                          <a:latin typeface="Calibri" panose="020F0502020204030204" pitchFamily="34" charset="0"/>
                        </a:rPr>
                        <a:t>1</a:t>
                      </a:r>
                      <a:endParaRPr lang="es-CO" sz="1000" b="1" i="0" u="none" strike="noStrike">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1" i="0" u="none" strike="noStrike">
                          <a:solidFill>
                            <a:srgbClr val="203864"/>
                          </a:solidFill>
                          <a:effectLst/>
                          <a:latin typeface="Calibri" panose="020F0502020204030204" pitchFamily="34" charset="0"/>
                        </a:rPr>
                        <a:t>78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00138406"/>
                  </a:ext>
                </a:extLst>
              </a:tr>
            </a:tbl>
          </a:graphicData>
        </a:graphic>
      </p:graphicFrame>
    </p:spTree>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2025</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51135" y="6262039"/>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enero de 2025.</a:t>
            </a:r>
            <a:endParaRPr lang="es-CO" sz="90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FABD38DB-2246-B0C0-489F-3A4D6CF1F11B}"/>
              </a:ext>
            </a:extLst>
          </p:cNvPr>
          <p:cNvGraphicFramePr>
            <a:graphicFrameLocks noGrp="1"/>
          </p:cNvGraphicFramePr>
          <p:nvPr>
            <p:extLst>
              <p:ext uri="{D42A27DB-BD31-4B8C-83A1-F6EECF244321}">
                <p14:modId xmlns:p14="http://schemas.microsoft.com/office/powerpoint/2010/main" val="3598278624"/>
              </p:ext>
            </p:extLst>
          </p:nvPr>
        </p:nvGraphicFramePr>
        <p:xfrm>
          <a:off x="334414" y="2452232"/>
          <a:ext cx="11543058" cy="1005885"/>
        </p:xfrm>
        <a:graphic>
          <a:graphicData uri="http://schemas.openxmlformats.org/drawingml/2006/table">
            <a:tbl>
              <a:tblPr/>
              <a:tblGrid>
                <a:gridCol w="539688">
                  <a:extLst>
                    <a:ext uri="{9D8B030D-6E8A-4147-A177-3AD203B41FA5}">
                      <a16:colId xmlns:a16="http://schemas.microsoft.com/office/drawing/2014/main" val="485339365"/>
                    </a:ext>
                  </a:extLst>
                </a:gridCol>
                <a:gridCol w="722797">
                  <a:extLst>
                    <a:ext uri="{9D8B030D-6E8A-4147-A177-3AD203B41FA5}">
                      <a16:colId xmlns:a16="http://schemas.microsoft.com/office/drawing/2014/main" val="2243572226"/>
                    </a:ext>
                  </a:extLst>
                </a:gridCol>
                <a:gridCol w="542097">
                  <a:extLst>
                    <a:ext uri="{9D8B030D-6E8A-4147-A177-3AD203B41FA5}">
                      <a16:colId xmlns:a16="http://schemas.microsoft.com/office/drawing/2014/main" val="1664119724"/>
                    </a:ext>
                  </a:extLst>
                </a:gridCol>
                <a:gridCol w="137331">
                  <a:extLst>
                    <a:ext uri="{9D8B030D-6E8A-4147-A177-3AD203B41FA5}">
                      <a16:colId xmlns:a16="http://schemas.microsoft.com/office/drawing/2014/main" val="1140906640"/>
                    </a:ext>
                  </a:extLst>
                </a:gridCol>
                <a:gridCol w="542097">
                  <a:extLst>
                    <a:ext uri="{9D8B030D-6E8A-4147-A177-3AD203B41FA5}">
                      <a16:colId xmlns:a16="http://schemas.microsoft.com/office/drawing/2014/main" val="983627465"/>
                    </a:ext>
                  </a:extLst>
                </a:gridCol>
                <a:gridCol w="722797">
                  <a:extLst>
                    <a:ext uri="{9D8B030D-6E8A-4147-A177-3AD203B41FA5}">
                      <a16:colId xmlns:a16="http://schemas.microsoft.com/office/drawing/2014/main" val="1953521756"/>
                    </a:ext>
                  </a:extLst>
                </a:gridCol>
                <a:gridCol w="542097">
                  <a:extLst>
                    <a:ext uri="{9D8B030D-6E8A-4147-A177-3AD203B41FA5}">
                      <a16:colId xmlns:a16="http://schemas.microsoft.com/office/drawing/2014/main" val="2301805515"/>
                    </a:ext>
                  </a:extLst>
                </a:gridCol>
                <a:gridCol w="137331">
                  <a:extLst>
                    <a:ext uri="{9D8B030D-6E8A-4147-A177-3AD203B41FA5}">
                      <a16:colId xmlns:a16="http://schemas.microsoft.com/office/drawing/2014/main" val="3704913129"/>
                    </a:ext>
                  </a:extLst>
                </a:gridCol>
                <a:gridCol w="542097">
                  <a:extLst>
                    <a:ext uri="{9D8B030D-6E8A-4147-A177-3AD203B41FA5}">
                      <a16:colId xmlns:a16="http://schemas.microsoft.com/office/drawing/2014/main" val="4272849706"/>
                    </a:ext>
                  </a:extLst>
                </a:gridCol>
                <a:gridCol w="722797">
                  <a:extLst>
                    <a:ext uri="{9D8B030D-6E8A-4147-A177-3AD203B41FA5}">
                      <a16:colId xmlns:a16="http://schemas.microsoft.com/office/drawing/2014/main" val="813922329"/>
                    </a:ext>
                  </a:extLst>
                </a:gridCol>
                <a:gridCol w="542097">
                  <a:extLst>
                    <a:ext uri="{9D8B030D-6E8A-4147-A177-3AD203B41FA5}">
                      <a16:colId xmlns:a16="http://schemas.microsoft.com/office/drawing/2014/main" val="1779444244"/>
                    </a:ext>
                  </a:extLst>
                </a:gridCol>
                <a:gridCol w="137331">
                  <a:extLst>
                    <a:ext uri="{9D8B030D-6E8A-4147-A177-3AD203B41FA5}">
                      <a16:colId xmlns:a16="http://schemas.microsoft.com/office/drawing/2014/main" val="862576614"/>
                    </a:ext>
                  </a:extLst>
                </a:gridCol>
                <a:gridCol w="542097">
                  <a:extLst>
                    <a:ext uri="{9D8B030D-6E8A-4147-A177-3AD203B41FA5}">
                      <a16:colId xmlns:a16="http://schemas.microsoft.com/office/drawing/2014/main" val="2621579644"/>
                    </a:ext>
                  </a:extLst>
                </a:gridCol>
                <a:gridCol w="722797">
                  <a:extLst>
                    <a:ext uri="{9D8B030D-6E8A-4147-A177-3AD203B41FA5}">
                      <a16:colId xmlns:a16="http://schemas.microsoft.com/office/drawing/2014/main" val="1945592496"/>
                    </a:ext>
                  </a:extLst>
                </a:gridCol>
                <a:gridCol w="542097">
                  <a:extLst>
                    <a:ext uri="{9D8B030D-6E8A-4147-A177-3AD203B41FA5}">
                      <a16:colId xmlns:a16="http://schemas.microsoft.com/office/drawing/2014/main" val="432830190"/>
                    </a:ext>
                  </a:extLst>
                </a:gridCol>
                <a:gridCol w="137331">
                  <a:extLst>
                    <a:ext uri="{9D8B030D-6E8A-4147-A177-3AD203B41FA5}">
                      <a16:colId xmlns:a16="http://schemas.microsoft.com/office/drawing/2014/main" val="2763100951"/>
                    </a:ext>
                  </a:extLst>
                </a:gridCol>
                <a:gridCol w="542097">
                  <a:extLst>
                    <a:ext uri="{9D8B030D-6E8A-4147-A177-3AD203B41FA5}">
                      <a16:colId xmlns:a16="http://schemas.microsoft.com/office/drawing/2014/main" val="271539783"/>
                    </a:ext>
                  </a:extLst>
                </a:gridCol>
                <a:gridCol w="722797">
                  <a:extLst>
                    <a:ext uri="{9D8B030D-6E8A-4147-A177-3AD203B41FA5}">
                      <a16:colId xmlns:a16="http://schemas.microsoft.com/office/drawing/2014/main" val="3900877464"/>
                    </a:ext>
                  </a:extLst>
                </a:gridCol>
                <a:gridCol w="542097">
                  <a:extLst>
                    <a:ext uri="{9D8B030D-6E8A-4147-A177-3AD203B41FA5}">
                      <a16:colId xmlns:a16="http://schemas.microsoft.com/office/drawing/2014/main" val="3866326503"/>
                    </a:ext>
                  </a:extLst>
                </a:gridCol>
                <a:gridCol w="137331">
                  <a:extLst>
                    <a:ext uri="{9D8B030D-6E8A-4147-A177-3AD203B41FA5}">
                      <a16:colId xmlns:a16="http://schemas.microsoft.com/office/drawing/2014/main" val="3625474062"/>
                    </a:ext>
                  </a:extLst>
                </a:gridCol>
                <a:gridCol w="558963">
                  <a:extLst>
                    <a:ext uri="{9D8B030D-6E8A-4147-A177-3AD203B41FA5}">
                      <a16:colId xmlns:a16="http://schemas.microsoft.com/office/drawing/2014/main" val="786844999"/>
                    </a:ext>
                  </a:extLst>
                </a:gridCol>
                <a:gridCol w="722797">
                  <a:extLst>
                    <a:ext uri="{9D8B030D-6E8A-4147-A177-3AD203B41FA5}">
                      <a16:colId xmlns:a16="http://schemas.microsoft.com/office/drawing/2014/main" val="1655886344"/>
                    </a:ext>
                  </a:extLst>
                </a:gridCol>
                <a:gridCol w="542097">
                  <a:extLst>
                    <a:ext uri="{9D8B030D-6E8A-4147-A177-3AD203B41FA5}">
                      <a16:colId xmlns:a16="http://schemas.microsoft.com/office/drawing/2014/main" val="2904278011"/>
                    </a:ext>
                  </a:extLst>
                </a:gridCol>
              </a:tblGrid>
              <a:tr h="201177">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82468507"/>
                  </a:ext>
                </a:extLst>
              </a:tr>
              <a:tr h="402354">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11.080.252,1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10.203.948,4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28.550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8.447.739,7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4.686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5.454.943,6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8.193.365,9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9.131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43.380.249,6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45.788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258789947"/>
                  </a:ext>
                </a:extLst>
              </a:tr>
              <a:tr h="402354">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11.080.252,1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2.531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10.203.948,4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28.550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8.447.739,7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4.686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5.454.943,6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8.193.365,9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9.131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43.380.249,6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45.788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499650328"/>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ES" sz="1600" b="0">
                <a:solidFill>
                  <a:schemeClr val="accent1">
                    <a:lumMod val="50000"/>
                  </a:schemeClr>
                </a:solidFill>
              </a:rPr>
              <a:t>Estado De Los Pagos de Las Subbolsas a 28 de febrero de 2025</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BBEE7B0F-C51F-1592-7E75-70A766744200}"/>
              </a:ext>
            </a:extLst>
          </p:cNvPr>
          <p:cNvGraphicFramePr>
            <a:graphicFrameLocks noGrp="1"/>
          </p:cNvGraphicFramePr>
          <p:nvPr/>
        </p:nvGraphicFramePr>
        <p:xfrm>
          <a:off x="1009107" y="1338958"/>
          <a:ext cx="9836944" cy="5331717"/>
        </p:xfrm>
        <a:graphic>
          <a:graphicData uri="http://schemas.openxmlformats.org/drawingml/2006/table">
            <a:tbl>
              <a:tblPr/>
              <a:tblGrid>
                <a:gridCol w="1607344">
                  <a:extLst>
                    <a:ext uri="{9D8B030D-6E8A-4147-A177-3AD203B41FA5}">
                      <a16:colId xmlns:a16="http://schemas.microsoft.com/office/drawing/2014/main" val="3004376718"/>
                    </a:ext>
                  </a:extLst>
                </a:gridCol>
                <a:gridCol w="1241946">
                  <a:extLst>
                    <a:ext uri="{9D8B030D-6E8A-4147-A177-3AD203B41FA5}">
                      <a16:colId xmlns:a16="http://schemas.microsoft.com/office/drawing/2014/main" val="2645880463"/>
                    </a:ext>
                  </a:extLst>
                </a:gridCol>
                <a:gridCol w="6987654">
                  <a:extLst>
                    <a:ext uri="{9D8B030D-6E8A-4147-A177-3AD203B41FA5}">
                      <a16:colId xmlns:a16="http://schemas.microsoft.com/office/drawing/2014/main" val="2410843753"/>
                    </a:ext>
                  </a:extLst>
                </a:gridCol>
              </a:tblGrid>
              <a:tr h="200549">
                <a:tc>
                  <a:txBody>
                    <a:bodyPr/>
                    <a:lstStyle/>
                    <a:p>
                      <a:pPr algn="ctr" rtl="0" fontAlgn="ctr"/>
                      <a:r>
                        <a:rPr lang="es-CO" sz="1200" b="1" i="0" u="none" strike="noStrike">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3305769633"/>
                  </a:ext>
                </a:extLst>
              </a:tr>
              <a:tr h="504236">
                <a:tc rowSpan="10">
                  <a:txBody>
                    <a:bodyPr/>
                    <a:lstStyle/>
                    <a:p>
                      <a:pPr algn="ctr" rtl="0" fontAlgn="ctr"/>
                      <a:r>
                        <a:rPr lang="es-CO" sz="1200" b="0" i="0" u="none" strike="noStrike">
                          <a:solidFill>
                            <a:srgbClr val="203764"/>
                          </a:solidFill>
                          <a:effectLst/>
                          <a:latin typeface="Calibri" panose="020F0502020204030204" pitchFamily="34" charset="0"/>
                        </a:rPr>
                        <a:t>Subsidios y Contribuciones </a:t>
                      </a:r>
                    </a:p>
                  </a:txBody>
                  <a:tcPr marL="0" marR="0" marT="0" marB="0" anchor="ctr">
                    <a:lnL>
                      <a:noFill/>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C6E0B4"/>
                    </a:solidFill>
                  </a:tcPr>
                </a:tc>
                <a:tc rowSpan="5">
                  <a:txBody>
                    <a:bodyPr/>
                    <a:lstStyle/>
                    <a:p>
                      <a:pPr algn="ctr" rtl="0" fontAlgn="ctr"/>
                      <a:r>
                        <a:rPr lang="es-CO" sz="1200" b="0" i="0" u="none" strike="noStrike">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SEPTIEMBRE 2024: </a:t>
                      </a:r>
                      <a:r>
                        <a:rPr lang="es-MX" sz="1200" b="0" i="0" u="none" strike="noStrike">
                          <a:solidFill>
                            <a:srgbClr val="203764"/>
                          </a:solidFill>
                          <a:effectLst/>
                          <a:latin typeface="Calibri" panose="020F0502020204030204" pitchFamily="34" charset="0"/>
                        </a:rPr>
                        <a:t>El balance fué aprobado el 31/01/2025 y se encuentra pendiente su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9238195"/>
                  </a:ext>
                </a:extLst>
              </a:tr>
              <a:tr h="504236">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OCTUBRE 2024: </a:t>
                      </a:r>
                      <a:r>
                        <a:rPr lang="es-MX" sz="1200" b="0" i="0" u="none" strike="noStrike">
                          <a:solidFill>
                            <a:srgbClr val="203764"/>
                          </a:solidFill>
                          <a:effectLst/>
                          <a:latin typeface="Calibri" panose="020F0502020204030204" pitchFamily="34" charset="0"/>
                        </a:rPr>
                        <a:t>El balance fué aprobado el 31/01/2025 y se encuentra pendiente su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27333409"/>
                  </a:ext>
                </a:extLst>
              </a:tr>
              <a:tr h="504236">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NOVIEMBRE 2024:  </a:t>
                      </a:r>
                      <a:r>
                        <a:rPr lang="es-MX" sz="1200" b="0" i="0" u="none" strike="noStrike">
                          <a:solidFill>
                            <a:srgbClr val="203764"/>
                          </a:solidFill>
                          <a:effectLst/>
                          <a:latin typeface="Calibri" panose="020F0502020204030204" pitchFamily="34" charset="0"/>
                        </a:rPr>
                        <a:t>El balance fué aprobado el 31/01/2025 y se encuentra pendiente su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46252974"/>
                  </a:ext>
                </a:extLst>
              </a:tr>
              <a:tr h="504236">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DICIEMBRE 2024: </a:t>
                      </a:r>
                      <a:r>
                        <a:rPr lang="es-MX" sz="1200" b="0" i="0" u="none" strike="noStrike">
                          <a:solidFill>
                            <a:srgbClr val="203764"/>
                          </a:solidFill>
                          <a:effectLst/>
                          <a:latin typeface="Calibri" panose="020F0502020204030204" pitchFamily="34" charset="0"/>
                        </a:rPr>
                        <a:t>El balance fué aprobado el 05/02/2025 y se encuentra pendiente su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38248661"/>
                  </a:ext>
                </a:extLst>
              </a:tr>
              <a:tr h="504236">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ENERO 2025: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75986915"/>
                  </a:ext>
                </a:extLst>
              </a:tr>
              <a:tr h="504236">
                <a:tc vMerge="1">
                  <a:txBody>
                    <a:bodyPr/>
                    <a:lstStyle/>
                    <a:p>
                      <a:endParaRPr lang="es-CO"/>
                    </a:p>
                  </a:txBody>
                  <a:tcPr/>
                </a:tc>
                <a:tc>
                  <a:txBody>
                    <a:bodyPr/>
                    <a:lstStyle/>
                    <a:p>
                      <a:pPr algn="ctr" rtl="0" fontAlgn="ctr"/>
                      <a:r>
                        <a:rPr lang="es-MX" sz="1200" b="0" i="0" u="none" strike="noStrike">
                          <a:solidFill>
                            <a:srgbClr val="203764"/>
                          </a:solidFill>
                          <a:effectLst/>
                          <a:latin typeface="Calibri" panose="020F0502020204030204" pitchFamily="34" charset="0"/>
                        </a:rPr>
                        <a:t>ASE 2</a:t>
                      </a:r>
                      <a:endParaRPr lang="es-CO" sz="1200" b="0"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0" i="0" u="none" strike="noStrike">
                          <a:solidFill>
                            <a:srgbClr val="203764"/>
                          </a:solidFill>
                          <a:effectLst/>
                          <a:latin typeface="Calibri" panose="020F0502020204030204" pitchFamily="34" charset="0"/>
                        </a:rPr>
                        <a:t>El Concesionario en febrero de 2025 no tuvo cuentas pendientes de aprobación y pago por parte de la SDHT.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44656119"/>
                  </a:ext>
                </a:extLst>
              </a:tr>
              <a:tr h="504236">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DICIEMBRE 2024 (</a:t>
                      </a:r>
                      <a:r>
                        <a:rPr lang="es-MX" sz="1200" b="0" i="0" u="none" strike="noStrike">
                          <a:solidFill>
                            <a:srgbClr val="203764"/>
                          </a:solidFill>
                          <a:effectLst/>
                          <a:latin typeface="Calibri" panose="020F0502020204030204" pitchFamily="34" charset="0"/>
                        </a:rPr>
                        <a:t>Ajuste </a:t>
                      </a:r>
                      <a:r>
                        <a:rPr lang="es-MX" sz="1200" b="0" i="0" u="none" strike="noStrike" err="1">
                          <a:solidFill>
                            <a:srgbClr val="203764"/>
                          </a:solidFill>
                          <a:effectLst/>
                          <a:latin typeface="Calibri" panose="020F0502020204030204" pitchFamily="34" charset="0"/>
                        </a:rPr>
                        <a:t>Dif</a:t>
                      </a:r>
                      <a:r>
                        <a:rPr lang="es-MX" sz="1200" b="0" i="0" u="none" strike="noStrike">
                          <a:solidFill>
                            <a:srgbClr val="203764"/>
                          </a:solidFill>
                          <a:effectLst/>
                          <a:latin typeface="Calibri" panose="020F0502020204030204" pitchFamily="34" charset="0"/>
                        </a:rPr>
                        <a:t>. Proyección vs Ejecutado</a:t>
                      </a:r>
                      <a:r>
                        <a:rPr lang="es-MX" sz="1200" b="1" i="0" u="none" strike="noStrike">
                          <a:solidFill>
                            <a:srgbClr val="203764"/>
                          </a:solidFill>
                          <a:effectLst/>
                          <a:latin typeface="Calibri" panose="020F0502020204030204" pitchFamily="34" charset="0"/>
                        </a:rPr>
                        <a:t>) y ENERO 2025: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44022780"/>
                  </a:ext>
                </a:extLst>
              </a:tr>
              <a:tr h="504236">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V BIMESTRE 2024: </a:t>
                      </a:r>
                      <a:r>
                        <a:rPr lang="es-MX" sz="1200" b="0" i="0" u="none" strike="noStrike">
                          <a:solidFill>
                            <a:srgbClr val="203764"/>
                          </a:solidFill>
                          <a:effectLst/>
                          <a:latin typeface="Calibri" panose="020F0502020204030204" pitchFamily="34" charset="0"/>
                        </a:rPr>
                        <a:t> El Concesionario radicó cuentas por el valor remanente que no cobró por falta de presupuesto dado que superó el valor del BSC proyectado para la vigencia 2024; y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75123481"/>
                  </a:ext>
                </a:extLst>
              </a:tr>
              <a:tr h="504236">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VI BIMESTRE 2024: </a:t>
                      </a:r>
                      <a:r>
                        <a:rPr lang="es-MX" sz="1200" b="0" i="0" u="none" strike="noStrike">
                          <a:solidFill>
                            <a:srgbClr val="203764"/>
                          </a:solidFill>
                          <a:effectLst/>
                          <a:latin typeface="Calibri" panose="020F0502020204030204" pitchFamily="34" charset="0"/>
                        </a:rPr>
                        <a:t> El balance fue devuelto por la SDHT por falta de presupuesto dado que superó el valor del BSC proyectado para la vigencia 2024 y dicha entidad solicitó tramitarla nuevamente en la vigencia 2025; y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63829034"/>
                  </a:ext>
                </a:extLst>
              </a:tr>
              <a:tr h="504236">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DICIEMBRE 2024 (</a:t>
                      </a:r>
                      <a:r>
                        <a:rPr lang="es-MX" sz="1200" b="0" i="0" u="none" strike="noStrike">
                          <a:solidFill>
                            <a:srgbClr val="203764"/>
                          </a:solidFill>
                          <a:effectLst/>
                          <a:latin typeface="Calibri" panose="020F0502020204030204" pitchFamily="34" charset="0"/>
                        </a:rPr>
                        <a:t>Ajuste </a:t>
                      </a:r>
                      <a:r>
                        <a:rPr lang="es-MX" sz="1200" b="0" i="0" u="none" strike="noStrike" err="1">
                          <a:solidFill>
                            <a:srgbClr val="203764"/>
                          </a:solidFill>
                          <a:effectLst/>
                          <a:latin typeface="Calibri" panose="020F0502020204030204" pitchFamily="34" charset="0"/>
                        </a:rPr>
                        <a:t>Dif</a:t>
                      </a:r>
                      <a:r>
                        <a:rPr lang="es-MX" sz="1200" b="0" i="0" u="none" strike="noStrike">
                          <a:solidFill>
                            <a:srgbClr val="203764"/>
                          </a:solidFill>
                          <a:effectLst/>
                          <a:latin typeface="Calibri" panose="020F0502020204030204" pitchFamily="34" charset="0"/>
                        </a:rPr>
                        <a:t>. Proyección vs Ejecutado</a:t>
                      </a:r>
                      <a:r>
                        <a:rPr lang="es-MX" sz="1200" b="1" i="0" u="none" strike="noStrike">
                          <a:solidFill>
                            <a:srgbClr val="203764"/>
                          </a:solidFill>
                          <a:effectLst/>
                          <a:latin typeface="Calibri" panose="020F0502020204030204" pitchFamily="34" charset="0"/>
                        </a:rPr>
                        <a:t>) y  ENERO 2025: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6389713"/>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ES" sz="1600" b="0">
                <a:solidFill>
                  <a:schemeClr val="accent1">
                    <a:lumMod val="50000"/>
                  </a:schemeClr>
                </a:solidFill>
              </a:rPr>
              <a:t>Estado De Los Pagos de Las Subbolsas a 28 de febrero de 2025</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479802" y="1491456"/>
          <a:ext cx="10797798" cy="4257206"/>
        </p:xfrm>
        <a:graphic>
          <a:graphicData uri="http://schemas.openxmlformats.org/drawingml/2006/table">
            <a:tbl>
              <a:tblPr/>
              <a:tblGrid>
                <a:gridCol w="1620417">
                  <a:extLst>
                    <a:ext uri="{9D8B030D-6E8A-4147-A177-3AD203B41FA5}">
                      <a16:colId xmlns:a16="http://schemas.microsoft.com/office/drawing/2014/main" val="3389405581"/>
                    </a:ext>
                  </a:extLst>
                </a:gridCol>
                <a:gridCol w="1363842">
                  <a:extLst>
                    <a:ext uri="{9D8B030D-6E8A-4147-A177-3AD203B41FA5}">
                      <a16:colId xmlns:a16="http://schemas.microsoft.com/office/drawing/2014/main" val="2882434122"/>
                    </a:ext>
                  </a:extLst>
                </a:gridCol>
                <a:gridCol w="7813539">
                  <a:extLst>
                    <a:ext uri="{9D8B030D-6E8A-4147-A177-3AD203B41FA5}">
                      <a16:colId xmlns:a16="http://schemas.microsoft.com/office/drawing/2014/main" val="2657212240"/>
                    </a:ext>
                  </a:extLst>
                </a:gridCol>
              </a:tblGrid>
              <a:tr h="206059">
                <a:tc>
                  <a:txBody>
                    <a:bodyPr/>
                    <a:lstStyle/>
                    <a:p>
                      <a:pPr algn="ctr" rtl="0" fontAlgn="ctr"/>
                      <a:r>
                        <a:rPr lang="es-CO" sz="1200" b="1" i="0" u="none" strike="noStrike">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819348">
                <a:tc>
                  <a:txBody>
                    <a:bodyPr/>
                    <a:lstStyle/>
                    <a:p>
                      <a:pPr algn="ctr" rtl="0" fontAlgn="ctr"/>
                      <a:r>
                        <a:rPr lang="es-CO" sz="1200" b="1" i="0" u="none" strike="noStrike">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a:solidFill>
                            <a:srgbClr val="203764"/>
                          </a:solidFill>
                          <a:effectLst/>
                          <a:latin typeface="Calibri" panose="020F0502020204030204" pitchFamily="34" charset="0"/>
                        </a:rPr>
                        <a:t>La Interventoría verificó el giro realizado por la Fiduciaria en enero 2025 correspondiente al recaudo de diciembre de 2024</a:t>
                      </a:r>
                      <a:r>
                        <a:rPr lang="es-MX" sz="1200" b="0" i="0" u="none" strike="noStrike" kern="1200">
                          <a:solidFill>
                            <a:srgbClr val="203764"/>
                          </a:solidFill>
                          <a:effectLst/>
                          <a:latin typeface="Calibri" panose="020F0502020204030204" pitchFamily="34" charset="0"/>
                          <a:ea typeface="+mn-ea"/>
                          <a:cs typeface="+mn-cs"/>
                        </a:rPr>
                        <a:t>, el cual fue acorde </a:t>
                      </a:r>
                      <a:r>
                        <a:rPr lang="es-MX" sz="1200" b="0" i="0" u="none" strike="noStrike">
                          <a:solidFill>
                            <a:srgbClr val="203764"/>
                          </a:solidFill>
                          <a:effectLst/>
                          <a:latin typeface="Calibri" panose="020F0502020204030204" pitchFamily="34" charset="0"/>
                        </a:rPr>
                        <a:t>con el reporte de remuneración informado por Proceraseo S.A.S. para dicho periodo. </a:t>
                      </a:r>
                    </a:p>
                    <a:p>
                      <a:pPr algn="just" rtl="0" fontAlgn="ctr"/>
                      <a:endParaRPr lang="es-MX" sz="1200" b="0" i="0" u="none" strike="noStrike">
                        <a:solidFill>
                          <a:srgbClr val="203764"/>
                        </a:solidFill>
                        <a:effectLst/>
                        <a:latin typeface="Calibri" panose="020F0502020204030204" pitchFamily="34" charset="0"/>
                      </a:endParaRPr>
                    </a:p>
                    <a:p>
                      <a:pPr algn="just" rtl="0" fontAlgn="ctr"/>
                      <a:r>
                        <a:rPr lang="es-MX" sz="1200" b="0" i="0" u="none" strike="noStrike">
                          <a:solidFill>
                            <a:srgbClr val="203764"/>
                          </a:solidFill>
                          <a:effectLst/>
                          <a:latin typeface="Calibri" panose="020F0502020204030204" pitchFamily="34" charset="0"/>
                        </a:rPr>
                        <a:t>A corte 28 de febrero de 2025 quedó en revisión de la Interventoría el giro realizado por al Fiduciaria en febrero de 2025 correspondiente al recaudo de enero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403808">
                <a:tc>
                  <a:txBody>
                    <a:bodyPr/>
                    <a:lstStyle/>
                    <a:p>
                      <a:pPr algn="ctr" rtl="0" fontAlgn="ctr"/>
                      <a:r>
                        <a:rPr lang="es-MX" sz="1200" b="1" i="0" u="none" strike="noStrike">
                          <a:solidFill>
                            <a:srgbClr val="203764"/>
                          </a:solidFill>
                          <a:effectLst/>
                          <a:latin typeface="Calibri" panose="020F0502020204030204" pitchFamily="34" charset="0"/>
                        </a:rPr>
                        <a:t>Disposición Final</a:t>
                      </a:r>
                      <a:endParaRPr lang="es-CO" sz="1200" b="1" i="0" u="none" strike="noStrike">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200" b="0" i="0" u="none" strike="noStrike">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a:solidFill>
                            <a:srgbClr val="203764"/>
                          </a:solidFill>
                          <a:effectLst/>
                          <a:latin typeface="Calibri" panose="020F0502020204030204" pitchFamily="34" charset="0"/>
                        </a:rPr>
                        <a:t>La Interventoría identificó que al corte 28 de febrero de 2025 los recursos eran insuficientes para el pago de las facturas del servicio de enero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89580565"/>
                  </a:ext>
                </a:extLst>
              </a:tr>
              <a:tr h="403808">
                <a:tc>
                  <a:txBody>
                    <a:bodyPr/>
                    <a:lstStyle/>
                    <a:p>
                      <a:pPr algn="ctr" rtl="0" fontAlgn="ctr"/>
                      <a:r>
                        <a:rPr lang="es-MX" sz="1200" b="1" i="0" u="none" strike="noStrike">
                          <a:solidFill>
                            <a:srgbClr val="203764"/>
                          </a:solidFill>
                          <a:effectLst/>
                          <a:latin typeface="Calibri" panose="020F0502020204030204" pitchFamily="34" charset="0"/>
                        </a:rPr>
                        <a:t>Lixiviados</a:t>
                      </a:r>
                      <a:endParaRPr lang="es-CO" sz="1200" b="1" i="0" u="none" strike="noStrike">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200" b="0" i="0" u="none" strike="noStrike">
                          <a:solidFill>
                            <a:srgbClr val="203764"/>
                          </a:solidFill>
                          <a:effectLst/>
                          <a:latin typeface="Calibri" panose="020F0502020204030204" pitchFamily="34" charset="0"/>
                        </a:rPr>
                        <a:t>ASE 1, ASE2,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a:solidFill>
                            <a:srgbClr val="203764"/>
                          </a:solidFill>
                          <a:effectLst/>
                          <a:latin typeface="Calibri" panose="020F0502020204030204" pitchFamily="34" charset="0"/>
                        </a:rPr>
                        <a:t>La Interventoría identificó que al corte 28 de febrero de 2025 los recursos eran insuficientes para el pago de las facturas del servicio de enero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96405048"/>
                  </a:ext>
                </a:extLst>
              </a:tr>
              <a:tr h="997054">
                <a:tc rowSpan="2">
                  <a:txBody>
                    <a:bodyPr/>
                    <a:lstStyle/>
                    <a:p>
                      <a:pPr algn="ctr" rtl="0" fontAlgn="ctr"/>
                      <a:r>
                        <a:rPr lang="es-CO" sz="1200" b="1" i="0" u="none" strike="noStrike">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a:solidFill>
                            <a:srgbClr val="203764"/>
                          </a:solidFill>
                          <a:effectLst/>
                          <a:latin typeface="Calibri" panose="020F0502020204030204" pitchFamily="34" charset="0"/>
                        </a:rPr>
                        <a:t>ASE 1,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a:solidFill>
                            <a:srgbClr val="203764"/>
                          </a:solidFill>
                          <a:effectLst/>
                          <a:latin typeface="Calibri" panose="020F0502020204030204" pitchFamily="34" charset="0"/>
                        </a:rPr>
                        <a:t>La Interventoría revisó la liquidación y pago correspondiente a los comités de conciliación de cuentas que los Concesionarios realizaron en diciembre de 2024.</a:t>
                      </a:r>
                    </a:p>
                    <a:p>
                      <a:pPr algn="just" rtl="0" fontAlgn="ctr"/>
                      <a:endParaRPr lang="es-MX" sz="1200" b="0" i="0" u="none" strike="noStrike">
                        <a:solidFill>
                          <a:srgbClr val="203764"/>
                        </a:solidFill>
                        <a:effectLst/>
                        <a:latin typeface="Calibri" panose="020F0502020204030204" pitchFamily="34" charset="0"/>
                      </a:endParaRPr>
                    </a:p>
                    <a:p>
                      <a:pPr algn="just" rtl="0" fontAlgn="ctr"/>
                      <a:r>
                        <a:rPr lang="es-MX" sz="1200" b="0" i="0" u="none" strike="noStrike">
                          <a:solidFill>
                            <a:srgbClr val="203764"/>
                          </a:solidFill>
                          <a:effectLst/>
                          <a:latin typeface="Calibri" panose="020F0502020204030204" pitchFamily="34" charset="0"/>
                        </a:rPr>
                        <a:t>A corte 28 de febrero de 2025 quedó en revisión de la Interventoría la información de los comités de aprovechamiento realizados en enero y febrero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480167">
                <a:tc vMerge="1">
                  <a:txBody>
                    <a:bodyPr/>
                    <a:lstStyle/>
                    <a:p>
                      <a:pPr algn="ctr" rtl="0" fontAlgn="ctr"/>
                      <a:endParaRPr lang="es-CO" sz="1200" b="1" i="0" u="none" strike="noStrike">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a:solidFill>
                            <a:srgbClr val="203764"/>
                          </a:solidFill>
                          <a:effectLst/>
                          <a:latin typeface="Calibri" panose="020F0502020204030204" pitchFamily="34" charset="0"/>
                        </a:rPr>
                        <a:t>ASE 2</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200" b="0" i="0" u="none" strike="noStrike">
                          <a:solidFill>
                            <a:srgbClr val="203764"/>
                          </a:solidFill>
                          <a:effectLst/>
                          <a:latin typeface="Calibri" panose="020F0502020204030204" pitchFamily="34" charset="0"/>
                        </a:rPr>
                        <a:t>A corte 28 de febrero de 2025 quedó en revisión de la Interventoría la información de los comités de aprovechamiento realizados en diciembre de 2024, enero y febrero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913295862"/>
                  </a:ext>
                </a:extLst>
              </a:tr>
              <a:tr h="470780">
                <a:tc>
                  <a:txBody>
                    <a:bodyPr/>
                    <a:lstStyle/>
                    <a:p>
                      <a:pPr algn="ctr" rtl="0" fontAlgn="ctr"/>
                      <a:r>
                        <a:rPr lang="es-CO" sz="1200" b="1" i="0" u="none" strike="noStrike">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a:solidFill>
                            <a:srgbClr val="203764"/>
                          </a:solidFill>
                          <a:effectLst/>
                          <a:latin typeface="Calibri" panose="020F0502020204030204" pitchFamily="34" charset="0"/>
                        </a:rPr>
                        <a:t>La Interventoría identificó que al corte 28 de febrero de 2025 los recursos eran insuficientes para el pago de las facturas del servicio de enero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261721">
                <a:tc>
                  <a:txBody>
                    <a:bodyPr/>
                    <a:lstStyle/>
                    <a:p>
                      <a:pPr algn="ctr" rtl="0" fontAlgn="ctr"/>
                      <a:r>
                        <a:rPr lang="es-CO" sz="1200" b="1" i="0" u="none" strike="noStrike">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a:solidFill>
                            <a:srgbClr val="203764"/>
                          </a:solidFill>
                          <a:effectLst/>
                          <a:latin typeface="Calibri" panose="020F0502020204030204" pitchFamily="34" charset="0"/>
                        </a:rPr>
                        <a:t>La Interventoría evidenció que los Concesionarios realizaron de manera oportuna el pago a Proceraseo S.A.S de las facturas del servicio de enero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kern="0">
                <a:solidFill>
                  <a:srgbClr val="002060"/>
                </a:solidFill>
              </a:rPr>
              <a:t>Aportes Voluntarios Obligaciones De Hacer</a:t>
            </a:r>
            <a:endParaRPr lang="es-ES" sz="1600" b="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8287486" y="1333664"/>
            <a:ext cx="1710725" cy="261610"/>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450592" y="5277604"/>
            <a:ext cx="8247888" cy="430887"/>
          </a:xfrm>
          <a:prstGeom prst="rect">
            <a:avLst/>
          </a:prstGeom>
          <a:noFill/>
        </p:spPr>
        <p:txBody>
          <a:bodyPr wrap="square">
            <a:spAutoFit/>
          </a:bodyPr>
          <a:lstStyle/>
          <a:p>
            <a:pPr algn="just" eaLnBrk="1" fontAlgn="auto" hangingPunct="1">
              <a:spcBef>
                <a:spcPts val="0"/>
              </a:spcBef>
              <a:spcAft>
                <a:spcPts val="0"/>
              </a:spcAft>
              <a:defRPr/>
            </a:pPr>
            <a:r>
              <a:rPr lang="es-CO" sz="1050" i="1">
                <a:solidFill>
                  <a:schemeClr val="accent1">
                    <a:lumMod val="50000"/>
                  </a:schemeClr>
                </a:solidFill>
                <a:latin typeface="+mn-lt"/>
              </a:rPr>
              <a:t>*</a:t>
            </a:r>
            <a:r>
              <a:rPr lang="es-MX" sz="1050" i="1">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6CDAD197-3E8E-1ED7-D9CB-477B9767027C}"/>
              </a:ext>
            </a:extLst>
          </p:cNvPr>
          <p:cNvGraphicFramePr>
            <a:graphicFrameLocks noGrp="1"/>
          </p:cNvGraphicFramePr>
          <p:nvPr/>
        </p:nvGraphicFramePr>
        <p:xfrm>
          <a:off x="2708228" y="1721546"/>
          <a:ext cx="7990251" cy="2991068"/>
        </p:xfrm>
        <a:graphic>
          <a:graphicData uri="http://schemas.openxmlformats.org/drawingml/2006/table">
            <a:tbl>
              <a:tblPr/>
              <a:tblGrid>
                <a:gridCol w="858837">
                  <a:extLst>
                    <a:ext uri="{9D8B030D-6E8A-4147-A177-3AD203B41FA5}">
                      <a16:colId xmlns:a16="http://schemas.microsoft.com/office/drawing/2014/main" val="1109794615"/>
                    </a:ext>
                  </a:extLst>
                </a:gridCol>
                <a:gridCol w="2706986">
                  <a:extLst>
                    <a:ext uri="{9D8B030D-6E8A-4147-A177-3AD203B41FA5}">
                      <a16:colId xmlns:a16="http://schemas.microsoft.com/office/drawing/2014/main" val="2690606177"/>
                    </a:ext>
                  </a:extLst>
                </a:gridCol>
                <a:gridCol w="1104082">
                  <a:extLst>
                    <a:ext uri="{9D8B030D-6E8A-4147-A177-3AD203B41FA5}">
                      <a16:colId xmlns:a16="http://schemas.microsoft.com/office/drawing/2014/main" val="1512947600"/>
                    </a:ext>
                  </a:extLst>
                </a:gridCol>
                <a:gridCol w="1113922">
                  <a:extLst>
                    <a:ext uri="{9D8B030D-6E8A-4147-A177-3AD203B41FA5}">
                      <a16:colId xmlns:a16="http://schemas.microsoft.com/office/drawing/2014/main" val="3697009888"/>
                    </a:ext>
                  </a:extLst>
                </a:gridCol>
                <a:gridCol w="1445957">
                  <a:extLst>
                    <a:ext uri="{9D8B030D-6E8A-4147-A177-3AD203B41FA5}">
                      <a16:colId xmlns:a16="http://schemas.microsoft.com/office/drawing/2014/main" val="2626099109"/>
                    </a:ext>
                  </a:extLst>
                </a:gridCol>
                <a:gridCol w="760467">
                  <a:extLst>
                    <a:ext uri="{9D8B030D-6E8A-4147-A177-3AD203B41FA5}">
                      <a16:colId xmlns:a16="http://schemas.microsoft.com/office/drawing/2014/main" val="157838627"/>
                    </a:ext>
                  </a:extLst>
                </a:gridCol>
              </a:tblGrid>
              <a:tr h="314552">
                <a:tc gridSpan="5">
                  <a:txBody>
                    <a:bodyPr/>
                    <a:lstStyle/>
                    <a:p>
                      <a:pPr algn="ctr" rtl="0" fontAlgn="b"/>
                      <a:r>
                        <a:rPr lang="es-MX" sz="1200" b="1" i="0" u="none" strike="noStrike">
                          <a:solidFill>
                            <a:srgbClr val="203864"/>
                          </a:solidFill>
                          <a:effectLst/>
                          <a:latin typeface="Calibri" panose="020F0502020204030204" pitchFamily="34" charset="0"/>
                        </a:rPr>
                        <a:t>APORTES VOLUNTARIOS OBLIGACIONES DE HACER</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40666851"/>
                  </a:ext>
                </a:extLst>
              </a:tr>
              <a:tr h="576679">
                <a:tc>
                  <a:txBody>
                    <a:bodyPr/>
                    <a:lstStyle/>
                    <a:p>
                      <a:pPr algn="ctr" rtl="0" fontAlgn="ctr"/>
                      <a:r>
                        <a:rPr lang="es-CO" sz="1100" b="1" i="0" u="none" strike="noStrike">
                          <a:solidFill>
                            <a:srgbClr val="203864"/>
                          </a:solidFill>
                          <a:effectLst/>
                          <a:latin typeface="Calibri" panose="020F0502020204030204" pitchFamily="34" charset="0"/>
                        </a:rPr>
                        <a:t>CONTRATO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CONSECIONARIO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 VOLUNTARIO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CONTRATADOS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PENDIENTES POR CONTRATAR</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2969717023"/>
                  </a:ext>
                </a:extLst>
              </a:tr>
              <a:tr h="288339">
                <a:tc>
                  <a:txBody>
                    <a:bodyPr/>
                    <a:lstStyle/>
                    <a:p>
                      <a:pPr algn="ctr" rtl="0" fontAlgn="b"/>
                      <a:r>
                        <a:rPr lang="es-CO" sz="1100" b="1" i="0" u="none" strike="noStrike">
                          <a:solidFill>
                            <a:srgbClr val="203864"/>
                          </a:solidFill>
                          <a:effectLst/>
                          <a:latin typeface="Calibri" panose="020F0502020204030204" pitchFamily="34" charset="0"/>
                        </a:rPr>
                        <a:t>283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a:solidFill>
                            <a:srgbClr val="203864"/>
                          </a:solidFill>
                          <a:effectLst/>
                          <a:latin typeface="Calibri" panose="020F0502020204030204" pitchFamily="34" charset="0"/>
                        </a:rPr>
                        <a:t>PROMOAMBIENTAL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$ 44.511,35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-$ 9.511,35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852638786"/>
                  </a:ext>
                </a:extLst>
              </a:tr>
              <a:tr h="342177">
                <a:tc>
                  <a:txBody>
                    <a:bodyPr/>
                    <a:lstStyle/>
                    <a:p>
                      <a:pPr algn="ctr" rtl="0" fontAlgn="b"/>
                      <a:r>
                        <a:rPr lang="es-CO" sz="1100" b="1" i="0" u="none" strike="noStrike">
                          <a:solidFill>
                            <a:srgbClr val="203864"/>
                          </a:solidFill>
                          <a:effectLst/>
                          <a:latin typeface="Calibri" panose="020F0502020204030204" pitchFamily="34" charset="0"/>
                        </a:rPr>
                        <a:t>284</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a:solidFill>
                            <a:srgbClr val="203864"/>
                          </a:solidFill>
                          <a:effectLst/>
                          <a:latin typeface="Calibri" panose="020F0502020204030204" pitchFamily="34" charset="0"/>
                        </a:rPr>
                        <a:t>LIMPIEZA METROPOLITANA S.A.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$ 31.901,02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$ 27.675,98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76864708"/>
                  </a:ext>
                </a:extLst>
              </a:tr>
              <a:tr h="288339">
                <a:tc>
                  <a:txBody>
                    <a:bodyPr/>
                    <a:lstStyle/>
                    <a:p>
                      <a:pPr algn="ctr" rtl="0" fontAlgn="b"/>
                      <a:r>
                        <a:rPr lang="es-CO" sz="1100" b="1" i="0" u="none" strike="noStrike">
                          <a:solidFill>
                            <a:srgbClr val="203864"/>
                          </a:solidFill>
                          <a:effectLst/>
                          <a:latin typeface="Calibri" panose="020F0502020204030204" pitchFamily="34" charset="0"/>
                        </a:rPr>
                        <a:t>285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MX" sz="1100" b="1" i="0" u="none" strike="noStrike">
                          <a:solidFill>
                            <a:srgbClr val="203864"/>
                          </a:solidFill>
                          <a:effectLst/>
                          <a:latin typeface="Calibri" panose="020F0502020204030204" pitchFamily="34" charset="0"/>
                        </a:rPr>
                        <a:t>CIUDAD LIMPIA BOGOTÁ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$ 23.870,75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$ 10.129,25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91580471"/>
                  </a:ext>
                </a:extLst>
              </a:tr>
              <a:tr h="288339">
                <a:tc>
                  <a:txBody>
                    <a:bodyPr/>
                    <a:lstStyle/>
                    <a:p>
                      <a:pPr algn="ctr" rtl="0" fontAlgn="b"/>
                      <a:r>
                        <a:rPr lang="es-CO" sz="1100" b="1" i="0" u="none" strike="noStrike">
                          <a:solidFill>
                            <a:srgbClr val="203864"/>
                          </a:solidFill>
                          <a:effectLst/>
                          <a:latin typeface="Calibri" panose="020F0502020204030204" pitchFamily="34" charset="0"/>
                        </a:rPr>
                        <a:t>286</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it-IT" sz="1100" b="1" i="0" u="none" strike="noStrike">
                          <a:solidFill>
                            <a:srgbClr val="203864"/>
                          </a:solidFill>
                          <a:effectLst/>
                          <a:latin typeface="Calibri" panose="020F0502020204030204" pitchFamily="34" charset="0"/>
                        </a:rPr>
                        <a:t>BOGOTA LIMPIA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$ 21.110,80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-$ 2.390,80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749974325"/>
                  </a:ext>
                </a:extLst>
              </a:tr>
              <a:tr h="342177">
                <a:tc>
                  <a:txBody>
                    <a:bodyPr/>
                    <a:lstStyle/>
                    <a:p>
                      <a:pPr algn="ctr" rtl="0" fontAlgn="b"/>
                      <a:r>
                        <a:rPr lang="es-CO" sz="1100" b="1" i="0" u="none" strike="noStrike">
                          <a:solidFill>
                            <a:srgbClr val="203864"/>
                          </a:solidFill>
                          <a:effectLst/>
                          <a:latin typeface="Calibri" panose="020F0502020204030204" pitchFamily="34" charset="0"/>
                        </a:rPr>
                        <a:t>287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pt-BR" sz="1100" b="1" i="0" u="none" strike="noStrike">
                          <a:solidFill>
                            <a:srgbClr val="203864"/>
                          </a:solidFill>
                          <a:effectLst/>
                          <a:latin typeface="Calibri" panose="020F0502020204030204" pitchFamily="34" charset="0"/>
                        </a:rPr>
                        <a:t>ÁREA LIMPIA DISTRITO CAPITAL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$ 24.822,81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$ 2.177,19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79070952"/>
                  </a:ext>
                </a:extLst>
              </a:tr>
              <a:tr h="262127">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83905073"/>
                  </a:ext>
                </a:extLst>
              </a:tr>
              <a:tr h="288339">
                <a:tc gridSpan="2">
                  <a:txBody>
                    <a:bodyPr/>
                    <a:lstStyle/>
                    <a:p>
                      <a:pPr algn="ctr" rtl="0" fontAlgn="b"/>
                      <a:r>
                        <a:rPr lang="es-MX" sz="1100" b="1" i="0" u="none" strike="noStrike">
                          <a:solidFill>
                            <a:srgbClr val="203864"/>
                          </a:solidFill>
                          <a:effectLst/>
                          <a:latin typeface="Calibri" panose="020F0502020204030204" pitchFamily="34" charset="0"/>
                        </a:rPr>
                        <a:t>TOTAL EJECUCION DE RECURSOS PROPIOS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r" rtl="0" fontAlgn="b"/>
                      <a:r>
                        <a:rPr lang="es-CO" sz="1100" b="1" i="0" u="none" strike="noStrike">
                          <a:solidFill>
                            <a:srgbClr val="203864"/>
                          </a:solidFill>
                          <a:effectLst/>
                          <a:latin typeface="Calibri" panose="020F0502020204030204" pitchFamily="34" charset="0"/>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a:solidFill>
                            <a:srgbClr val="203864"/>
                          </a:solidFill>
                          <a:effectLst/>
                          <a:latin typeface="Calibri" panose="020F0502020204030204" pitchFamily="34" charset="0"/>
                        </a:rPr>
                        <a:t>$ 146.217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a:solidFill>
                            <a:srgbClr val="203864"/>
                          </a:solidFill>
                          <a:effectLst/>
                          <a:latin typeface="Calibri" panose="020F0502020204030204" pitchFamily="34" charset="0"/>
                        </a:rPr>
                        <a:t>$ 28.080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a:solidFill>
                            <a:srgbClr val="203864"/>
                          </a:solidFill>
                          <a:effectLst/>
                          <a:latin typeface="Calibri" panose="020F0502020204030204" pitchFamily="34" charset="0"/>
                        </a:rPr>
                        <a:t>83,89%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85204400"/>
                  </a:ext>
                </a:extLst>
              </a:tr>
            </a:tbl>
          </a:graphicData>
        </a:graphic>
      </p:graphicFrame>
    </p:spTree>
    <p:extLst>
      <p:ext uri="{BB962C8B-B14F-4D97-AF65-F5344CB8AC3E}">
        <p14:creationId xmlns:p14="http://schemas.microsoft.com/office/powerpoint/2010/main" val="2158348272"/>
      </p:ext>
    </p:extLst>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Adiciones Promoambiental Distrito SAS ESP – corte a 28 de febrero de 2025</a:t>
            </a:r>
            <a:endParaRPr lang="es-ES" sz="1600" b="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3940E387-0EC4-4385-1F40-9F2BCBA29C83}"/>
              </a:ext>
            </a:extLst>
          </p:cNvPr>
          <p:cNvGraphicFramePr>
            <a:graphicFrameLocks noGrp="1"/>
          </p:cNvGraphicFramePr>
          <p:nvPr/>
        </p:nvGraphicFramePr>
        <p:xfrm>
          <a:off x="2628078" y="1338560"/>
          <a:ext cx="8896983" cy="4799685"/>
        </p:xfrm>
        <a:graphic>
          <a:graphicData uri="http://schemas.openxmlformats.org/drawingml/2006/table">
            <a:tbl>
              <a:tblPr/>
              <a:tblGrid>
                <a:gridCol w="1374935">
                  <a:extLst>
                    <a:ext uri="{9D8B030D-6E8A-4147-A177-3AD203B41FA5}">
                      <a16:colId xmlns:a16="http://schemas.microsoft.com/office/drawing/2014/main" val="912992853"/>
                    </a:ext>
                  </a:extLst>
                </a:gridCol>
                <a:gridCol w="1260358">
                  <a:extLst>
                    <a:ext uri="{9D8B030D-6E8A-4147-A177-3AD203B41FA5}">
                      <a16:colId xmlns:a16="http://schemas.microsoft.com/office/drawing/2014/main" val="360845383"/>
                    </a:ext>
                  </a:extLst>
                </a:gridCol>
                <a:gridCol w="1111407">
                  <a:extLst>
                    <a:ext uri="{9D8B030D-6E8A-4147-A177-3AD203B41FA5}">
                      <a16:colId xmlns:a16="http://schemas.microsoft.com/office/drawing/2014/main" val="930034647"/>
                    </a:ext>
                  </a:extLst>
                </a:gridCol>
                <a:gridCol w="893709">
                  <a:extLst>
                    <a:ext uri="{9D8B030D-6E8A-4147-A177-3AD203B41FA5}">
                      <a16:colId xmlns:a16="http://schemas.microsoft.com/office/drawing/2014/main" val="3724820551"/>
                    </a:ext>
                  </a:extLst>
                </a:gridCol>
                <a:gridCol w="1160102">
                  <a:extLst>
                    <a:ext uri="{9D8B030D-6E8A-4147-A177-3AD203B41FA5}">
                      <a16:colId xmlns:a16="http://schemas.microsoft.com/office/drawing/2014/main" val="3020618031"/>
                    </a:ext>
                  </a:extLst>
                </a:gridCol>
                <a:gridCol w="610128">
                  <a:extLst>
                    <a:ext uri="{9D8B030D-6E8A-4147-A177-3AD203B41FA5}">
                      <a16:colId xmlns:a16="http://schemas.microsoft.com/office/drawing/2014/main" val="842655724"/>
                    </a:ext>
                  </a:extLst>
                </a:gridCol>
                <a:gridCol w="985372">
                  <a:extLst>
                    <a:ext uri="{9D8B030D-6E8A-4147-A177-3AD203B41FA5}">
                      <a16:colId xmlns:a16="http://schemas.microsoft.com/office/drawing/2014/main" val="347739127"/>
                    </a:ext>
                  </a:extLst>
                </a:gridCol>
                <a:gridCol w="676011">
                  <a:extLst>
                    <a:ext uri="{9D8B030D-6E8A-4147-A177-3AD203B41FA5}">
                      <a16:colId xmlns:a16="http://schemas.microsoft.com/office/drawing/2014/main" val="3228415495"/>
                    </a:ext>
                  </a:extLst>
                </a:gridCol>
                <a:gridCol w="824961">
                  <a:extLst>
                    <a:ext uri="{9D8B030D-6E8A-4147-A177-3AD203B41FA5}">
                      <a16:colId xmlns:a16="http://schemas.microsoft.com/office/drawing/2014/main" val="1086620908"/>
                    </a:ext>
                  </a:extLst>
                </a:gridCol>
              </a:tblGrid>
              <a:tr h="145445">
                <a:tc gridSpan="9">
                  <a:txBody>
                    <a:bodyPr/>
                    <a:lstStyle/>
                    <a:p>
                      <a:pPr algn="ctr" fontAlgn="ctr"/>
                      <a:r>
                        <a:rPr lang="es-MX" sz="900" b="1" i="0" u="none" strike="noStrike">
                          <a:solidFill>
                            <a:srgbClr val="203764"/>
                          </a:solidFill>
                          <a:effectLst/>
                          <a:latin typeface="+mn-lt"/>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82468329"/>
                  </a:ext>
                </a:extLst>
              </a:tr>
              <a:tr h="436335">
                <a:tc>
                  <a:txBody>
                    <a:bodyPr/>
                    <a:lstStyle/>
                    <a:p>
                      <a:pPr algn="ctr" rtl="0" fontAlgn="ctr"/>
                      <a:r>
                        <a:rPr lang="es-CO" sz="900" b="1" i="0" u="none" strike="noStrike">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382298093"/>
                  </a:ext>
                </a:extLst>
              </a:tr>
              <a:tr h="145445">
                <a:tc>
                  <a:txBody>
                    <a:bodyPr/>
                    <a:lstStyle/>
                    <a:p>
                      <a:pPr algn="ctr" rtl="0" fontAlgn="ctr"/>
                      <a:r>
                        <a:rPr lang="es-CO" sz="900" b="1" i="0" u="none" strike="noStrike">
                          <a:solidFill>
                            <a:srgbClr val="203764"/>
                          </a:solidFill>
                          <a:effectLst/>
                          <a:latin typeface="+mn-lt"/>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$ 71.337,87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328965101"/>
                  </a:ext>
                </a:extLst>
              </a:tr>
              <a:tr h="145445">
                <a:tc>
                  <a:txBody>
                    <a:bodyPr/>
                    <a:lstStyle/>
                    <a:p>
                      <a:pPr algn="l" rtl="0" fontAlgn="ctr"/>
                      <a:r>
                        <a:rPr lang="es-CO" sz="900" b="1" i="0" u="none" strike="noStrike">
                          <a:solidFill>
                            <a:srgbClr val="203764"/>
                          </a:solidFill>
                          <a:effectLst/>
                          <a:latin typeface="+mn-lt"/>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$ 29.871,16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90307856"/>
                  </a:ext>
                </a:extLst>
              </a:tr>
              <a:tr h="145445">
                <a:tc>
                  <a:txBody>
                    <a:bodyPr/>
                    <a:lstStyle/>
                    <a:p>
                      <a:pPr algn="l" rtl="0" fontAlgn="ctr"/>
                      <a:r>
                        <a:rPr lang="es-CO" sz="900" b="0" i="0" u="none" strike="noStrike">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43958931"/>
                  </a:ext>
                </a:extLst>
              </a:tr>
              <a:tr h="145445">
                <a:tc>
                  <a:txBody>
                    <a:bodyPr/>
                    <a:lstStyle/>
                    <a:p>
                      <a:pPr algn="l" rtl="0" fontAlgn="ctr"/>
                      <a:r>
                        <a:rPr lang="es-CO" sz="900" b="0" i="0" u="none" strike="noStrike">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88899933"/>
                  </a:ext>
                </a:extLst>
              </a:tr>
              <a:tr h="145445">
                <a:tc>
                  <a:txBody>
                    <a:bodyPr/>
                    <a:lstStyle/>
                    <a:p>
                      <a:pPr algn="l" rtl="0" fontAlgn="ctr"/>
                      <a:r>
                        <a:rPr lang="es-CO" sz="900" b="0" i="0" u="none" strike="noStrike">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09008911"/>
                  </a:ext>
                </a:extLst>
              </a:tr>
              <a:tr h="145445">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51574968"/>
                  </a:ext>
                </a:extLst>
              </a:tr>
              <a:tr h="145445">
                <a:tc>
                  <a:txBody>
                    <a:bodyPr/>
                    <a:lstStyle/>
                    <a:p>
                      <a:pPr algn="l" rtl="0" fontAlgn="ctr"/>
                      <a:r>
                        <a:rPr lang="es-CO" sz="9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03442011"/>
                  </a:ext>
                </a:extLst>
              </a:tr>
              <a:tr h="145445">
                <a:tc>
                  <a:txBody>
                    <a:bodyPr/>
                    <a:lstStyle/>
                    <a:p>
                      <a:pPr algn="l" rtl="0" fontAlgn="ctr"/>
                      <a:r>
                        <a:rPr lang="es-CO" sz="900" b="0" i="0" u="none" strike="noStrike">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95158554"/>
                  </a:ext>
                </a:extLst>
              </a:tr>
              <a:tr h="145445">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1669550"/>
                  </a:ext>
                </a:extLst>
              </a:tr>
              <a:tr h="145445">
                <a:tc>
                  <a:txBody>
                    <a:bodyPr/>
                    <a:lstStyle/>
                    <a:p>
                      <a:pPr algn="l" rtl="0" fontAlgn="ctr"/>
                      <a:r>
                        <a:rPr lang="es-CO" sz="900" b="0" i="0" u="none" strike="noStrike">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76083261"/>
                  </a:ext>
                </a:extLst>
              </a:tr>
              <a:tr h="145445">
                <a:tc>
                  <a:txBody>
                    <a:bodyPr/>
                    <a:lstStyle/>
                    <a:p>
                      <a:pPr algn="l" rtl="0" fontAlgn="ctr"/>
                      <a:r>
                        <a:rPr lang="es-CO" sz="900" b="0" i="0" u="none" strike="noStrike">
                          <a:solidFill>
                            <a:srgbClr val="203764"/>
                          </a:solidFill>
                          <a:effectLst/>
                          <a:latin typeface="+mn-lt"/>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47861831"/>
                  </a:ext>
                </a:extLst>
              </a:tr>
              <a:tr h="145445">
                <a:tc>
                  <a:txBody>
                    <a:bodyPr/>
                    <a:lstStyle/>
                    <a:p>
                      <a:pPr algn="l" rtl="0" fontAlgn="ctr"/>
                      <a:r>
                        <a:rPr lang="es-CO" sz="900" b="0" i="0" u="none" strike="noStrike">
                          <a:solidFill>
                            <a:srgbClr val="203764"/>
                          </a:solidFill>
                          <a:effectLst/>
                          <a:latin typeface="+mn-lt"/>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06910560"/>
                  </a:ext>
                </a:extLst>
              </a:tr>
              <a:tr h="145445">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59954360"/>
                  </a:ext>
                </a:extLst>
              </a:tr>
              <a:tr h="145445">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1338978"/>
                  </a:ext>
                </a:extLst>
              </a:tr>
              <a:tr h="145445">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40333856"/>
                  </a:ext>
                </a:extLst>
              </a:tr>
              <a:tr h="145445">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81643486"/>
                  </a:ext>
                </a:extLst>
              </a:tr>
              <a:tr h="145445">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24912699"/>
                  </a:ext>
                </a:extLst>
              </a:tr>
              <a:tr h="145445">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20182690"/>
                  </a:ext>
                </a:extLst>
              </a:tr>
              <a:tr h="145445">
                <a:tc>
                  <a:txBody>
                    <a:bodyPr/>
                    <a:lstStyle/>
                    <a:p>
                      <a:pPr algn="l" rtl="0" fontAlgn="ctr"/>
                      <a:r>
                        <a:rPr lang="es-CO" sz="900" b="0" i="0" u="none" strike="noStrike">
                          <a:solidFill>
                            <a:srgbClr val="203764"/>
                          </a:solidFill>
                          <a:effectLst/>
                          <a:latin typeface="+mn-lt"/>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60102525"/>
                  </a:ext>
                </a:extLst>
              </a:tr>
              <a:tr h="145445">
                <a:tc>
                  <a:txBody>
                    <a:bodyPr/>
                    <a:lstStyle/>
                    <a:p>
                      <a:pPr algn="l" rtl="0" fontAlgn="ctr"/>
                      <a:r>
                        <a:rPr lang="es-CO" sz="900" b="0" i="0" u="none" strike="noStrike">
                          <a:solidFill>
                            <a:srgbClr val="203764"/>
                          </a:solidFill>
                          <a:effectLst/>
                          <a:latin typeface="+mn-lt"/>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$ 1.467,60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$ 1.295,18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90745277"/>
                  </a:ext>
                </a:extLst>
              </a:tr>
              <a:tr h="145445">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95366809"/>
                  </a:ext>
                </a:extLst>
              </a:tr>
              <a:tr h="145445">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71908436"/>
                  </a:ext>
                </a:extLst>
              </a:tr>
              <a:tr h="145445">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26354723"/>
                  </a:ext>
                </a:extLst>
              </a:tr>
              <a:tr h="145445">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87835924"/>
                  </a:ext>
                </a:extLst>
              </a:tr>
              <a:tr h="145445">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31191757"/>
                  </a:ext>
                </a:extLst>
              </a:tr>
              <a:tr h="145445">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69255514"/>
                  </a:ext>
                </a:extLst>
              </a:tr>
              <a:tr h="145445">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98944652"/>
                  </a:ext>
                </a:extLst>
              </a:tr>
              <a:tr h="145445">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1663450"/>
                  </a:ext>
                </a:extLst>
              </a:tr>
              <a:tr h="145445">
                <a:tc>
                  <a:txBody>
                    <a:bodyPr/>
                    <a:lstStyle/>
                    <a:p>
                      <a:pPr algn="l" rtl="0" fontAlgn="ctr"/>
                      <a:r>
                        <a:rPr lang="es-CO" sz="9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$ 962,34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$ 735,79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57630618"/>
                  </a:ext>
                </a:extLst>
              </a:tr>
            </a:tbl>
          </a:graphicData>
        </a:graphic>
      </p:graphicFrame>
    </p:spTree>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Adiciones Promoambiental Distrito SAS ESP – corte a 28 de febrero de 2025</a:t>
            </a:r>
            <a:endParaRPr lang="es-ES" sz="1600" b="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B80FA10-1AD3-677A-E7B9-CD6B634C2D4F}"/>
              </a:ext>
            </a:extLst>
          </p:cNvPr>
          <p:cNvGraphicFramePr>
            <a:graphicFrameLocks noGrp="1"/>
          </p:cNvGraphicFramePr>
          <p:nvPr/>
        </p:nvGraphicFramePr>
        <p:xfrm>
          <a:off x="2815240" y="2026066"/>
          <a:ext cx="8813199" cy="3667125"/>
        </p:xfrm>
        <a:graphic>
          <a:graphicData uri="http://schemas.openxmlformats.org/drawingml/2006/table">
            <a:tbl>
              <a:tblPr/>
              <a:tblGrid>
                <a:gridCol w="1361988">
                  <a:extLst>
                    <a:ext uri="{9D8B030D-6E8A-4147-A177-3AD203B41FA5}">
                      <a16:colId xmlns:a16="http://schemas.microsoft.com/office/drawing/2014/main" val="3571475951"/>
                    </a:ext>
                  </a:extLst>
                </a:gridCol>
                <a:gridCol w="1248489">
                  <a:extLst>
                    <a:ext uri="{9D8B030D-6E8A-4147-A177-3AD203B41FA5}">
                      <a16:colId xmlns:a16="http://schemas.microsoft.com/office/drawing/2014/main" val="314278170"/>
                    </a:ext>
                  </a:extLst>
                </a:gridCol>
                <a:gridCol w="1100941">
                  <a:extLst>
                    <a:ext uri="{9D8B030D-6E8A-4147-A177-3AD203B41FA5}">
                      <a16:colId xmlns:a16="http://schemas.microsoft.com/office/drawing/2014/main" val="3971764065"/>
                    </a:ext>
                  </a:extLst>
                </a:gridCol>
                <a:gridCol w="885293">
                  <a:extLst>
                    <a:ext uri="{9D8B030D-6E8A-4147-A177-3AD203B41FA5}">
                      <a16:colId xmlns:a16="http://schemas.microsoft.com/office/drawing/2014/main" val="3259608553"/>
                    </a:ext>
                  </a:extLst>
                </a:gridCol>
                <a:gridCol w="1149177">
                  <a:extLst>
                    <a:ext uri="{9D8B030D-6E8A-4147-A177-3AD203B41FA5}">
                      <a16:colId xmlns:a16="http://schemas.microsoft.com/office/drawing/2014/main" val="3061955676"/>
                    </a:ext>
                  </a:extLst>
                </a:gridCol>
                <a:gridCol w="604382">
                  <a:extLst>
                    <a:ext uri="{9D8B030D-6E8A-4147-A177-3AD203B41FA5}">
                      <a16:colId xmlns:a16="http://schemas.microsoft.com/office/drawing/2014/main" val="1690308369"/>
                    </a:ext>
                  </a:extLst>
                </a:gridCol>
                <a:gridCol w="976092">
                  <a:extLst>
                    <a:ext uri="{9D8B030D-6E8A-4147-A177-3AD203B41FA5}">
                      <a16:colId xmlns:a16="http://schemas.microsoft.com/office/drawing/2014/main" val="1376689506"/>
                    </a:ext>
                  </a:extLst>
                </a:gridCol>
                <a:gridCol w="669645">
                  <a:extLst>
                    <a:ext uri="{9D8B030D-6E8A-4147-A177-3AD203B41FA5}">
                      <a16:colId xmlns:a16="http://schemas.microsoft.com/office/drawing/2014/main" val="800207928"/>
                    </a:ext>
                  </a:extLst>
                </a:gridCol>
                <a:gridCol w="817192">
                  <a:extLst>
                    <a:ext uri="{9D8B030D-6E8A-4147-A177-3AD203B41FA5}">
                      <a16:colId xmlns:a16="http://schemas.microsoft.com/office/drawing/2014/main" val="1595444907"/>
                    </a:ext>
                  </a:extLst>
                </a:gridCol>
              </a:tblGrid>
              <a:tr h="485775">
                <a:tc>
                  <a:txBody>
                    <a:bodyPr/>
                    <a:lstStyle/>
                    <a:p>
                      <a:pPr algn="ctr" rtl="0" fontAlgn="ctr"/>
                      <a:r>
                        <a:rPr lang="es-CO" sz="1000" b="1" i="0" u="none" strike="noStrike">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24980313"/>
                  </a:ext>
                </a:extLst>
              </a:tr>
              <a:tr h="161925">
                <a:tc>
                  <a:txBody>
                    <a:bodyPr/>
                    <a:lstStyle/>
                    <a:p>
                      <a:pPr algn="l" rtl="0" fontAlgn="ctr"/>
                      <a:r>
                        <a:rPr lang="es-CO" sz="1000" b="1" i="0" u="none" strike="noStrike">
                          <a:solidFill>
                            <a:srgbClr val="203764"/>
                          </a:solidFill>
                          <a:effectLst/>
                          <a:latin typeface="+mn-lt"/>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780281077"/>
                  </a:ext>
                </a:extLst>
              </a:tr>
              <a:tr h="161925">
                <a:tc>
                  <a:txBody>
                    <a:bodyPr/>
                    <a:lstStyle/>
                    <a:p>
                      <a:pPr algn="l" rtl="0" fontAlgn="ctr"/>
                      <a:r>
                        <a:rPr lang="es-CO" sz="1000" b="0" i="0" u="none" strike="noStrike">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5223475"/>
                  </a:ext>
                </a:extLst>
              </a:tr>
              <a:tr h="161925">
                <a:tc>
                  <a:txBody>
                    <a:bodyPr/>
                    <a:lstStyle/>
                    <a:p>
                      <a:pPr algn="l" rtl="0" fontAlgn="ctr"/>
                      <a:r>
                        <a:rPr lang="es-CO" sz="1000" b="1" i="0" u="none" strike="noStrike">
                          <a:solidFill>
                            <a:srgbClr val="203764"/>
                          </a:solidFill>
                          <a:effectLst/>
                          <a:latin typeface="+mn-lt"/>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45860489"/>
                  </a:ext>
                </a:extLst>
              </a:tr>
              <a:tr h="161925">
                <a:tc>
                  <a:txBody>
                    <a:bodyPr/>
                    <a:lstStyle/>
                    <a:p>
                      <a:pPr algn="l" rtl="0" fontAlgn="ctr"/>
                      <a:r>
                        <a:rPr lang="es-CO" sz="1000" b="0" i="0" u="none" strike="noStrike">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3025042"/>
                  </a:ext>
                </a:extLst>
              </a:tr>
              <a:tr h="161925">
                <a:tc>
                  <a:txBody>
                    <a:bodyPr/>
                    <a:lstStyle/>
                    <a:p>
                      <a:pPr algn="l" rtl="0" fontAlgn="ctr"/>
                      <a:r>
                        <a:rPr lang="es-CO" sz="1000" b="0" i="0" u="none" strike="noStrike">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6239839"/>
                  </a:ext>
                </a:extLst>
              </a:tr>
              <a:tr h="161925">
                <a:tc>
                  <a:txBody>
                    <a:bodyPr/>
                    <a:lstStyle/>
                    <a:p>
                      <a:pPr algn="l" rtl="0" fontAlgn="ctr"/>
                      <a:r>
                        <a:rPr lang="es-CO" sz="1000" b="1" i="0" u="none" strike="noStrike">
                          <a:solidFill>
                            <a:srgbClr val="203764"/>
                          </a:solidFill>
                          <a:effectLst/>
                          <a:latin typeface="+mn-lt"/>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14242212"/>
                  </a:ext>
                </a:extLst>
              </a:tr>
              <a:tr h="161925">
                <a:tc>
                  <a:txBody>
                    <a:bodyPr/>
                    <a:lstStyle/>
                    <a:p>
                      <a:pPr algn="l" rtl="0" fontAlgn="ctr"/>
                      <a:r>
                        <a:rPr lang="es-CO" sz="1000" b="0" i="0" u="none" strike="noStrike">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58269008"/>
                  </a:ext>
                </a:extLst>
              </a:tr>
              <a:tr h="161925">
                <a:tc>
                  <a:txBody>
                    <a:bodyPr/>
                    <a:lstStyle/>
                    <a:p>
                      <a:pPr algn="l" rtl="0" fontAlgn="ctr"/>
                      <a:r>
                        <a:rPr lang="es-CO" sz="1000" b="1" i="0" u="none" strike="noStrike">
                          <a:solidFill>
                            <a:srgbClr val="203764"/>
                          </a:solidFill>
                          <a:effectLst/>
                          <a:latin typeface="+mn-lt"/>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33676159"/>
                  </a:ext>
                </a:extLst>
              </a:tr>
              <a:tr h="161925">
                <a:tc>
                  <a:txBody>
                    <a:bodyPr/>
                    <a:lstStyle/>
                    <a:p>
                      <a:pPr algn="l" rtl="0" fontAlgn="ctr"/>
                      <a:r>
                        <a:rPr lang="es-CO" sz="1000" b="0" i="0" u="none" strike="noStrike">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65221448"/>
                  </a:ext>
                </a:extLst>
              </a:tr>
              <a:tr h="161925">
                <a:tc>
                  <a:txBody>
                    <a:bodyPr/>
                    <a:lstStyle/>
                    <a:p>
                      <a:pPr algn="l" rtl="0" fontAlgn="ctr"/>
                      <a:r>
                        <a:rPr lang="es-CO" sz="1000" b="1" i="0" u="none" strike="noStrike">
                          <a:solidFill>
                            <a:srgbClr val="203764"/>
                          </a:solidFill>
                          <a:effectLst/>
                          <a:latin typeface="+mn-lt"/>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06405812"/>
                  </a:ext>
                </a:extLst>
              </a:tr>
              <a:tr h="161925">
                <a:tc>
                  <a:txBody>
                    <a:bodyPr/>
                    <a:lstStyle/>
                    <a:p>
                      <a:pPr algn="l" rtl="0" fontAlgn="ctr"/>
                      <a:r>
                        <a:rPr lang="es-CO" sz="1000" b="0" i="0" u="none" strike="noStrike">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0031213"/>
                  </a:ext>
                </a:extLst>
              </a:tr>
              <a:tr h="161925">
                <a:tc>
                  <a:txBody>
                    <a:bodyPr/>
                    <a:lstStyle/>
                    <a:p>
                      <a:pPr algn="l" rtl="0" fontAlgn="ctr"/>
                      <a:r>
                        <a:rPr lang="es-CO" sz="1000" b="1" i="0" u="none" strike="noStrike">
                          <a:solidFill>
                            <a:srgbClr val="203764"/>
                          </a:solidFill>
                          <a:effectLst/>
                          <a:latin typeface="+mn-lt"/>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81318281"/>
                  </a:ext>
                </a:extLst>
              </a:tr>
              <a:tr h="161925">
                <a:tc>
                  <a:txBody>
                    <a:bodyPr/>
                    <a:lstStyle/>
                    <a:p>
                      <a:pPr algn="l" rtl="0" fontAlgn="ctr"/>
                      <a:r>
                        <a:rPr lang="es-CO" sz="1000" b="0" i="0" u="none" strike="noStrike">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35148977"/>
                  </a:ext>
                </a:extLst>
              </a:tr>
              <a:tr h="323850">
                <a:tc>
                  <a:txBody>
                    <a:bodyPr/>
                    <a:lstStyle/>
                    <a:p>
                      <a:pPr algn="l" rtl="0" fontAlgn="ctr"/>
                      <a:r>
                        <a:rPr lang="es-CO" sz="1000" b="1" i="0" u="none" strike="noStrike">
                          <a:solidFill>
                            <a:srgbClr val="203764"/>
                          </a:solidFill>
                          <a:effectLst/>
                          <a:latin typeface="+mn-lt"/>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35895704"/>
                  </a:ext>
                </a:extLst>
              </a:tr>
              <a:tr h="161925">
                <a:tc>
                  <a:txBody>
                    <a:bodyPr/>
                    <a:lstStyle/>
                    <a:p>
                      <a:pPr algn="l" rtl="0" fontAlgn="ctr"/>
                      <a:r>
                        <a:rPr lang="es-CO" sz="10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56385147"/>
                  </a:ext>
                </a:extLst>
              </a:tr>
              <a:tr h="161925">
                <a:tc>
                  <a:txBody>
                    <a:bodyPr/>
                    <a:lstStyle/>
                    <a:p>
                      <a:pPr algn="l" rtl="0" fontAlgn="ctr"/>
                      <a:r>
                        <a:rPr lang="es-CO" sz="1000" b="1" i="0" u="none" strike="noStrike">
                          <a:solidFill>
                            <a:srgbClr val="203764"/>
                          </a:solidFill>
                          <a:effectLst/>
                          <a:latin typeface="+mn-lt"/>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65107299"/>
                  </a:ext>
                </a:extLst>
              </a:tr>
              <a:tr h="161925">
                <a:tc>
                  <a:txBody>
                    <a:bodyPr/>
                    <a:lstStyle/>
                    <a:p>
                      <a:pPr algn="l" rtl="0" fontAlgn="ctr"/>
                      <a:r>
                        <a:rPr lang="es-CO" sz="1000" b="0" i="0" u="none" strike="noStrike">
                          <a:solidFill>
                            <a:srgbClr val="203764"/>
                          </a:solidFill>
                          <a:effectLst/>
                          <a:latin typeface="+mn-lt"/>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4461244"/>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Adiciones Limpieza Metropolitana SA ESP - corte a 28 de febrero de 2025</a:t>
            </a:r>
            <a:endParaRPr lang="es-ES" sz="1600" b="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30E04668-7106-3EB1-81C7-0D030FD803FC}"/>
              </a:ext>
            </a:extLst>
          </p:cNvPr>
          <p:cNvGraphicFramePr>
            <a:graphicFrameLocks noGrp="1"/>
          </p:cNvGraphicFramePr>
          <p:nvPr/>
        </p:nvGraphicFramePr>
        <p:xfrm>
          <a:off x="2571750" y="1187225"/>
          <a:ext cx="9175751" cy="5337396"/>
        </p:xfrm>
        <a:graphic>
          <a:graphicData uri="http://schemas.openxmlformats.org/drawingml/2006/table">
            <a:tbl>
              <a:tblPr/>
              <a:tblGrid>
                <a:gridCol w="1418017">
                  <a:extLst>
                    <a:ext uri="{9D8B030D-6E8A-4147-A177-3AD203B41FA5}">
                      <a16:colId xmlns:a16="http://schemas.microsoft.com/office/drawing/2014/main" val="3665466360"/>
                    </a:ext>
                  </a:extLst>
                </a:gridCol>
                <a:gridCol w="1299849">
                  <a:extLst>
                    <a:ext uri="{9D8B030D-6E8A-4147-A177-3AD203B41FA5}">
                      <a16:colId xmlns:a16="http://schemas.microsoft.com/office/drawing/2014/main" val="1718441918"/>
                    </a:ext>
                  </a:extLst>
                </a:gridCol>
                <a:gridCol w="1146231">
                  <a:extLst>
                    <a:ext uri="{9D8B030D-6E8A-4147-A177-3AD203B41FA5}">
                      <a16:colId xmlns:a16="http://schemas.microsoft.com/office/drawing/2014/main" val="2454095194"/>
                    </a:ext>
                  </a:extLst>
                </a:gridCol>
                <a:gridCol w="921711">
                  <a:extLst>
                    <a:ext uri="{9D8B030D-6E8A-4147-A177-3AD203B41FA5}">
                      <a16:colId xmlns:a16="http://schemas.microsoft.com/office/drawing/2014/main" val="2320304689"/>
                    </a:ext>
                  </a:extLst>
                </a:gridCol>
                <a:gridCol w="1196452">
                  <a:extLst>
                    <a:ext uri="{9D8B030D-6E8A-4147-A177-3AD203B41FA5}">
                      <a16:colId xmlns:a16="http://schemas.microsoft.com/office/drawing/2014/main" val="1167176310"/>
                    </a:ext>
                  </a:extLst>
                </a:gridCol>
                <a:gridCol w="629245">
                  <a:extLst>
                    <a:ext uri="{9D8B030D-6E8A-4147-A177-3AD203B41FA5}">
                      <a16:colId xmlns:a16="http://schemas.microsoft.com/office/drawing/2014/main" val="14396667"/>
                    </a:ext>
                  </a:extLst>
                </a:gridCol>
                <a:gridCol w="1016245">
                  <a:extLst>
                    <a:ext uri="{9D8B030D-6E8A-4147-A177-3AD203B41FA5}">
                      <a16:colId xmlns:a16="http://schemas.microsoft.com/office/drawing/2014/main" val="344021701"/>
                    </a:ext>
                  </a:extLst>
                </a:gridCol>
                <a:gridCol w="697192">
                  <a:extLst>
                    <a:ext uri="{9D8B030D-6E8A-4147-A177-3AD203B41FA5}">
                      <a16:colId xmlns:a16="http://schemas.microsoft.com/office/drawing/2014/main" val="4045795705"/>
                    </a:ext>
                  </a:extLst>
                </a:gridCol>
                <a:gridCol w="850809">
                  <a:extLst>
                    <a:ext uri="{9D8B030D-6E8A-4147-A177-3AD203B41FA5}">
                      <a16:colId xmlns:a16="http://schemas.microsoft.com/office/drawing/2014/main" val="2844245733"/>
                    </a:ext>
                  </a:extLst>
                </a:gridCol>
              </a:tblGrid>
              <a:tr h="152497">
                <a:tc gridSpan="9">
                  <a:txBody>
                    <a:bodyPr/>
                    <a:lstStyle/>
                    <a:p>
                      <a:pPr algn="ctr" fontAlgn="ctr"/>
                      <a:r>
                        <a:rPr lang="es-MX" sz="900" b="1" i="0" u="none" strike="noStrike">
                          <a:solidFill>
                            <a:srgbClr val="203764"/>
                          </a:solidFill>
                          <a:effectLst/>
                          <a:latin typeface="+mn-lt"/>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66868583"/>
                  </a:ext>
                </a:extLst>
              </a:tr>
              <a:tr h="762486">
                <a:tc>
                  <a:txBody>
                    <a:bodyPr/>
                    <a:lstStyle/>
                    <a:p>
                      <a:pPr algn="ctr" rtl="0" fontAlgn="ctr"/>
                      <a:r>
                        <a:rPr lang="es-CO" sz="900" b="1" i="0" u="none" strike="noStrike">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163880857"/>
                  </a:ext>
                </a:extLst>
              </a:tr>
              <a:tr h="152497">
                <a:tc>
                  <a:txBody>
                    <a:bodyPr/>
                    <a:lstStyle/>
                    <a:p>
                      <a:pPr algn="ctr" rtl="0" fontAlgn="ctr"/>
                      <a:r>
                        <a:rPr lang="es-CO" sz="900" b="1" i="0" u="none" strike="noStrike">
                          <a:solidFill>
                            <a:srgbClr val="203764"/>
                          </a:solidFill>
                          <a:effectLst/>
                          <a:latin typeface="+mn-lt"/>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$ 73.136,59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$ 31.901,02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$ 105.037,61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$ 31.901,02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724003187"/>
                  </a:ext>
                </a:extLst>
              </a:tr>
              <a:tr h="152497">
                <a:tc>
                  <a:txBody>
                    <a:bodyPr/>
                    <a:lstStyle/>
                    <a:p>
                      <a:pPr algn="l" rtl="0" fontAlgn="ctr"/>
                      <a:r>
                        <a:rPr lang="es-CO" sz="900" b="1" i="0" u="none" strike="noStrike">
                          <a:solidFill>
                            <a:srgbClr val="203764"/>
                          </a:solidFill>
                          <a:effectLst/>
                          <a:latin typeface="+mn-lt"/>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$ 73.136,59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$ 81.710,42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57317555"/>
                  </a:ext>
                </a:extLst>
              </a:tr>
              <a:tr h="152497">
                <a:tc>
                  <a:txBody>
                    <a:bodyPr/>
                    <a:lstStyle/>
                    <a:p>
                      <a:pPr algn="l" rtl="0" fontAlgn="ctr"/>
                      <a:r>
                        <a:rPr lang="es-CO" sz="900" b="0" i="0" u="none" strike="noStrike">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48240271"/>
                  </a:ext>
                </a:extLst>
              </a:tr>
              <a:tr h="152497">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65689654"/>
                  </a:ext>
                </a:extLst>
              </a:tr>
              <a:tr h="152497">
                <a:tc>
                  <a:txBody>
                    <a:bodyPr/>
                    <a:lstStyle/>
                    <a:p>
                      <a:pPr algn="l" rtl="0" fontAlgn="ctr"/>
                      <a:r>
                        <a:rPr lang="es-CO" sz="900" b="0" i="0" u="none" strike="noStrike">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67495738"/>
                  </a:ext>
                </a:extLst>
              </a:tr>
              <a:tr h="152497">
                <a:tc>
                  <a:txBody>
                    <a:bodyPr/>
                    <a:lstStyle/>
                    <a:p>
                      <a:pPr algn="l" rtl="0" fontAlgn="ctr"/>
                      <a:r>
                        <a:rPr lang="es-CO" sz="900" b="0" i="0" u="none" strike="noStrike">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32798022"/>
                  </a:ext>
                </a:extLst>
              </a:tr>
              <a:tr h="152497">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43143962"/>
                  </a:ext>
                </a:extLst>
              </a:tr>
              <a:tr h="152497">
                <a:tc>
                  <a:txBody>
                    <a:bodyPr/>
                    <a:lstStyle/>
                    <a:p>
                      <a:pPr algn="l" rtl="0" fontAlgn="ctr"/>
                      <a:r>
                        <a:rPr lang="es-CO" sz="9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72712020"/>
                  </a:ext>
                </a:extLst>
              </a:tr>
              <a:tr h="152497">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39731854"/>
                  </a:ext>
                </a:extLst>
              </a:tr>
              <a:tr h="152497">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34519781"/>
                  </a:ext>
                </a:extLst>
              </a:tr>
              <a:tr h="152497">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09675095"/>
                  </a:ext>
                </a:extLst>
              </a:tr>
              <a:tr h="152497">
                <a:tc>
                  <a:txBody>
                    <a:bodyPr/>
                    <a:lstStyle/>
                    <a:p>
                      <a:pPr algn="l" rtl="0" fontAlgn="ctr"/>
                      <a:r>
                        <a:rPr lang="es-CO" sz="900" b="0" i="0" u="none" strike="noStrike">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22346777"/>
                  </a:ext>
                </a:extLst>
              </a:tr>
              <a:tr h="152497">
                <a:tc>
                  <a:txBody>
                    <a:bodyPr/>
                    <a:lstStyle/>
                    <a:p>
                      <a:pPr algn="l" rtl="0" fontAlgn="ctr"/>
                      <a:r>
                        <a:rPr lang="es-CO" sz="900" b="0" i="0" u="none" strike="noStrike">
                          <a:solidFill>
                            <a:srgbClr val="203764"/>
                          </a:solidFill>
                          <a:effectLst/>
                          <a:latin typeface="+mn-lt"/>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08370939"/>
                  </a:ext>
                </a:extLst>
              </a:tr>
              <a:tr h="152497">
                <a:tc>
                  <a:txBody>
                    <a:bodyPr/>
                    <a:lstStyle/>
                    <a:p>
                      <a:pPr algn="l" rtl="0" fontAlgn="ctr"/>
                      <a:r>
                        <a:rPr lang="es-CO" sz="900" b="0" i="0" u="none" strike="noStrike">
                          <a:solidFill>
                            <a:srgbClr val="203764"/>
                          </a:solidFill>
                          <a:effectLst/>
                          <a:latin typeface="+mn-lt"/>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73567704"/>
                  </a:ext>
                </a:extLst>
              </a:tr>
              <a:tr h="152497">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03602720"/>
                  </a:ext>
                </a:extLst>
              </a:tr>
              <a:tr h="152497">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7076638"/>
                  </a:ext>
                </a:extLst>
              </a:tr>
              <a:tr h="152497">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24652445"/>
                  </a:ext>
                </a:extLst>
              </a:tr>
              <a:tr h="152497">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$ 3.457,79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56317717"/>
                  </a:ext>
                </a:extLst>
              </a:tr>
              <a:tr h="152497">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45253790"/>
                  </a:ext>
                </a:extLst>
              </a:tr>
              <a:tr h="152497">
                <a:tc>
                  <a:txBody>
                    <a:bodyPr/>
                    <a:lstStyle/>
                    <a:p>
                      <a:pPr algn="l" rtl="0" fontAlgn="ctr"/>
                      <a:r>
                        <a:rPr lang="es-CO" sz="9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$ 1.582,98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$ 1.582,98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$ 1.517,50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12526763"/>
                  </a:ext>
                </a:extLst>
              </a:tr>
              <a:tr h="152497">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87883721"/>
                  </a:ext>
                </a:extLst>
              </a:tr>
              <a:tr h="152497">
                <a:tc>
                  <a:txBody>
                    <a:bodyPr/>
                    <a:lstStyle/>
                    <a:p>
                      <a:pPr algn="l" rtl="0" fontAlgn="ctr"/>
                      <a:r>
                        <a:rPr lang="es-CO" sz="900" b="0" i="0" u="none" strike="noStrike">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9890637"/>
                  </a:ext>
                </a:extLst>
              </a:tr>
              <a:tr h="152497">
                <a:tc>
                  <a:txBody>
                    <a:bodyPr/>
                    <a:lstStyle/>
                    <a:p>
                      <a:pPr algn="l" rtl="0" fontAlgn="ctr"/>
                      <a:r>
                        <a:rPr lang="es-CO" sz="900" b="0" i="0" u="none" strike="noStrike">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24859745"/>
                  </a:ext>
                </a:extLst>
              </a:tr>
              <a:tr h="152497">
                <a:tc>
                  <a:txBody>
                    <a:bodyPr/>
                    <a:lstStyle/>
                    <a:p>
                      <a:pPr algn="l" rtl="0" fontAlgn="ctr"/>
                      <a:r>
                        <a:rPr lang="es-CO" sz="900" b="0" i="0" u="none" strike="noStrike">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90996115"/>
                  </a:ext>
                </a:extLst>
              </a:tr>
              <a:tr h="152497">
                <a:tc>
                  <a:txBody>
                    <a:bodyPr/>
                    <a:lstStyle/>
                    <a:p>
                      <a:pPr algn="l" rtl="0" fontAlgn="ctr"/>
                      <a:r>
                        <a:rPr lang="es-CO" sz="900" b="0" i="0" u="none" strike="noStrike">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71737798"/>
                  </a:ext>
                </a:extLst>
              </a:tr>
              <a:tr h="152497">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04473727"/>
                  </a:ext>
                </a:extLst>
              </a:tr>
              <a:tr h="152497">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28389870"/>
                  </a:ext>
                </a:extLst>
              </a:tr>
              <a:tr h="152497">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3336978"/>
                  </a:ext>
                </a:extLst>
              </a:tr>
              <a:tr h="152497">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10370953"/>
                  </a:ext>
                </a:extLst>
              </a:tr>
            </a:tbl>
          </a:graphicData>
        </a:graphic>
      </p:graphicFrame>
    </p:spTree>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Adiciones Limpieza Metropolitana SA ESP - corte a 28 de febrero de 2025</a:t>
            </a:r>
            <a:endParaRPr lang="es-ES" sz="1600" b="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5E7A3D96-DAD8-FC3C-BF79-DDEB0E880427}"/>
              </a:ext>
            </a:extLst>
          </p:cNvPr>
          <p:cNvGraphicFramePr>
            <a:graphicFrameLocks noGrp="1"/>
          </p:cNvGraphicFramePr>
          <p:nvPr/>
        </p:nvGraphicFramePr>
        <p:xfrm>
          <a:off x="2725736" y="2026066"/>
          <a:ext cx="8726898" cy="2522909"/>
        </p:xfrm>
        <a:graphic>
          <a:graphicData uri="http://schemas.openxmlformats.org/drawingml/2006/table">
            <a:tbl>
              <a:tblPr/>
              <a:tblGrid>
                <a:gridCol w="1348652">
                  <a:extLst>
                    <a:ext uri="{9D8B030D-6E8A-4147-A177-3AD203B41FA5}">
                      <a16:colId xmlns:a16="http://schemas.microsoft.com/office/drawing/2014/main" val="1019824071"/>
                    </a:ext>
                  </a:extLst>
                </a:gridCol>
                <a:gridCol w="1236263">
                  <a:extLst>
                    <a:ext uri="{9D8B030D-6E8A-4147-A177-3AD203B41FA5}">
                      <a16:colId xmlns:a16="http://schemas.microsoft.com/office/drawing/2014/main" val="2211037722"/>
                    </a:ext>
                  </a:extLst>
                </a:gridCol>
                <a:gridCol w="1090160">
                  <a:extLst>
                    <a:ext uri="{9D8B030D-6E8A-4147-A177-3AD203B41FA5}">
                      <a16:colId xmlns:a16="http://schemas.microsoft.com/office/drawing/2014/main" val="4053073459"/>
                    </a:ext>
                  </a:extLst>
                </a:gridCol>
                <a:gridCol w="876623">
                  <a:extLst>
                    <a:ext uri="{9D8B030D-6E8A-4147-A177-3AD203B41FA5}">
                      <a16:colId xmlns:a16="http://schemas.microsoft.com/office/drawing/2014/main" val="2979296982"/>
                    </a:ext>
                  </a:extLst>
                </a:gridCol>
                <a:gridCol w="1137924">
                  <a:extLst>
                    <a:ext uri="{9D8B030D-6E8A-4147-A177-3AD203B41FA5}">
                      <a16:colId xmlns:a16="http://schemas.microsoft.com/office/drawing/2014/main" val="1327998988"/>
                    </a:ext>
                  </a:extLst>
                </a:gridCol>
                <a:gridCol w="598465">
                  <a:extLst>
                    <a:ext uri="{9D8B030D-6E8A-4147-A177-3AD203B41FA5}">
                      <a16:colId xmlns:a16="http://schemas.microsoft.com/office/drawing/2014/main" val="1935176563"/>
                    </a:ext>
                  </a:extLst>
                </a:gridCol>
                <a:gridCol w="966533">
                  <a:extLst>
                    <a:ext uri="{9D8B030D-6E8A-4147-A177-3AD203B41FA5}">
                      <a16:colId xmlns:a16="http://schemas.microsoft.com/office/drawing/2014/main" val="2749015223"/>
                    </a:ext>
                  </a:extLst>
                </a:gridCol>
                <a:gridCol w="663088">
                  <a:extLst>
                    <a:ext uri="{9D8B030D-6E8A-4147-A177-3AD203B41FA5}">
                      <a16:colId xmlns:a16="http://schemas.microsoft.com/office/drawing/2014/main" val="1988211044"/>
                    </a:ext>
                  </a:extLst>
                </a:gridCol>
                <a:gridCol w="809190">
                  <a:extLst>
                    <a:ext uri="{9D8B030D-6E8A-4147-A177-3AD203B41FA5}">
                      <a16:colId xmlns:a16="http://schemas.microsoft.com/office/drawing/2014/main" val="3267956441"/>
                    </a:ext>
                  </a:extLst>
                </a:gridCol>
              </a:tblGrid>
              <a:tr h="708081">
                <a:tc>
                  <a:txBody>
                    <a:bodyPr/>
                    <a:lstStyle/>
                    <a:p>
                      <a:pPr algn="ctr" rtl="0" fontAlgn="ctr"/>
                      <a:r>
                        <a:rPr lang="es-CO" sz="1000" b="1" i="0" u="none" strike="noStrike">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838340539"/>
                  </a:ext>
                </a:extLst>
              </a:tr>
              <a:tr h="165935">
                <a:tc>
                  <a:txBody>
                    <a:bodyPr/>
                    <a:lstStyle/>
                    <a:p>
                      <a:pPr algn="l" rtl="0" fontAlgn="ctr"/>
                      <a:r>
                        <a:rPr lang="es-CO" sz="1000" b="1" i="0" u="none" strike="noStrike">
                          <a:solidFill>
                            <a:srgbClr val="203764"/>
                          </a:solidFill>
                          <a:effectLst/>
                          <a:latin typeface="+mn-lt"/>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07382375"/>
                  </a:ext>
                </a:extLst>
              </a:tr>
              <a:tr h="165935">
                <a:tc>
                  <a:txBody>
                    <a:bodyPr/>
                    <a:lstStyle/>
                    <a:p>
                      <a:pPr algn="l" rtl="0" fontAlgn="ctr"/>
                      <a:r>
                        <a:rPr lang="es-CO" sz="1000" b="0" i="0" u="none" strike="noStrike">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42461246"/>
                  </a:ext>
                </a:extLst>
              </a:tr>
              <a:tr h="165935">
                <a:tc>
                  <a:txBody>
                    <a:bodyPr/>
                    <a:lstStyle/>
                    <a:p>
                      <a:pPr algn="l" rtl="0" fontAlgn="ctr"/>
                      <a:r>
                        <a:rPr lang="es-CO" sz="1000" b="1" i="0" u="none" strike="noStrike">
                          <a:solidFill>
                            <a:srgbClr val="203764"/>
                          </a:solidFill>
                          <a:effectLst/>
                          <a:latin typeface="+mn-lt"/>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35011925"/>
                  </a:ext>
                </a:extLst>
              </a:tr>
              <a:tr h="165935">
                <a:tc>
                  <a:txBody>
                    <a:bodyPr/>
                    <a:lstStyle/>
                    <a:p>
                      <a:pPr algn="l" rtl="0" fontAlgn="ctr"/>
                      <a:r>
                        <a:rPr lang="es-CO" sz="1000" b="0" i="0" u="none" strike="noStrike">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71371652"/>
                  </a:ext>
                </a:extLst>
              </a:tr>
              <a:tr h="165935">
                <a:tc>
                  <a:txBody>
                    <a:bodyPr/>
                    <a:lstStyle/>
                    <a:p>
                      <a:pPr algn="l" rtl="0" fontAlgn="ctr"/>
                      <a:r>
                        <a:rPr lang="es-CO" sz="1000" b="1" i="0" u="none" strike="noStrike">
                          <a:solidFill>
                            <a:srgbClr val="203764"/>
                          </a:solidFill>
                          <a:effectLst/>
                          <a:latin typeface="+mn-lt"/>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41813504"/>
                  </a:ext>
                </a:extLst>
              </a:tr>
              <a:tr h="165935">
                <a:tc>
                  <a:txBody>
                    <a:bodyPr/>
                    <a:lstStyle/>
                    <a:p>
                      <a:pPr algn="l" rtl="0" fontAlgn="ctr"/>
                      <a:r>
                        <a:rPr lang="es-CO" sz="1000" b="0" i="0" u="none" strike="noStrike">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90892449"/>
                  </a:ext>
                </a:extLst>
              </a:tr>
              <a:tr h="321413">
                <a:tc>
                  <a:txBody>
                    <a:bodyPr/>
                    <a:lstStyle/>
                    <a:p>
                      <a:pPr algn="l" rtl="0" fontAlgn="ctr"/>
                      <a:r>
                        <a:rPr lang="es-CO" sz="1000" b="1" i="0" u="none" strike="noStrike">
                          <a:solidFill>
                            <a:srgbClr val="203764"/>
                          </a:solidFill>
                          <a:effectLst/>
                          <a:latin typeface="+mn-lt"/>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50883818"/>
                  </a:ext>
                </a:extLst>
              </a:tr>
              <a:tr h="165935">
                <a:tc>
                  <a:txBody>
                    <a:bodyPr/>
                    <a:lstStyle/>
                    <a:p>
                      <a:pPr algn="l" rtl="0" fontAlgn="ctr"/>
                      <a:r>
                        <a:rPr lang="es-CO" sz="1000" b="0" i="0" u="none" strike="noStrike">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18048975"/>
                  </a:ext>
                </a:extLst>
              </a:tr>
              <a:tr h="165935">
                <a:tc>
                  <a:txBody>
                    <a:bodyPr/>
                    <a:lstStyle/>
                    <a:p>
                      <a:pPr algn="l" rtl="0" fontAlgn="ctr"/>
                      <a:r>
                        <a:rPr lang="es-CO" sz="1000" b="1" i="0" u="none" strike="noStrike">
                          <a:solidFill>
                            <a:srgbClr val="203764"/>
                          </a:solidFill>
                          <a:effectLst/>
                          <a:latin typeface="+mn-lt"/>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$ 63,17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$ 1.467,83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395933758"/>
                  </a:ext>
                </a:extLst>
              </a:tr>
              <a:tr h="165935">
                <a:tc>
                  <a:txBody>
                    <a:bodyPr/>
                    <a:lstStyle/>
                    <a:p>
                      <a:pPr algn="l" rtl="0" fontAlgn="ctr"/>
                      <a:r>
                        <a:rPr lang="es-CO" sz="10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$ 63,17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$ 1.467,83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88570920"/>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Adiciones Ciudad Limpia Bogota SA ESP - corte a 28 de febrero de 2025</a:t>
            </a:r>
            <a:endParaRPr lang="es-ES" sz="1600" b="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8F3E127E-1C0E-1823-21CE-7A8CB1F1B876}"/>
              </a:ext>
            </a:extLst>
          </p:cNvPr>
          <p:cNvGraphicFramePr>
            <a:graphicFrameLocks noGrp="1"/>
          </p:cNvGraphicFramePr>
          <p:nvPr/>
        </p:nvGraphicFramePr>
        <p:xfrm>
          <a:off x="2777785" y="1244254"/>
          <a:ext cx="8692955" cy="4966419"/>
        </p:xfrm>
        <a:graphic>
          <a:graphicData uri="http://schemas.openxmlformats.org/drawingml/2006/table">
            <a:tbl>
              <a:tblPr/>
              <a:tblGrid>
                <a:gridCol w="1343405">
                  <a:extLst>
                    <a:ext uri="{9D8B030D-6E8A-4147-A177-3AD203B41FA5}">
                      <a16:colId xmlns:a16="http://schemas.microsoft.com/office/drawing/2014/main" val="1423993758"/>
                    </a:ext>
                  </a:extLst>
                </a:gridCol>
                <a:gridCol w="1231456">
                  <a:extLst>
                    <a:ext uri="{9D8B030D-6E8A-4147-A177-3AD203B41FA5}">
                      <a16:colId xmlns:a16="http://schemas.microsoft.com/office/drawing/2014/main" val="1150583822"/>
                    </a:ext>
                  </a:extLst>
                </a:gridCol>
                <a:gridCol w="1085919">
                  <a:extLst>
                    <a:ext uri="{9D8B030D-6E8A-4147-A177-3AD203B41FA5}">
                      <a16:colId xmlns:a16="http://schemas.microsoft.com/office/drawing/2014/main" val="3804496062"/>
                    </a:ext>
                  </a:extLst>
                </a:gridCol>
                <a:gridCol w="873213">
                  <a:extLst>
                    <a:ext uri="{9D8B030D-6E8A-4147-A177-3AD203B41FA5}">
                      <a16:colId xmlns:a16="http://schemas.microsoft.com/office/drawing/2014/main" val="140605911"/>
                    </a:ext>
                  </a:extLst>
                </a:gridCol>
                <a:gridCol w="1133498">
                  <a:extLst>
                    <a:ext uri="{9D8B030D-6E8A-4147-A177-3AD203B41FA5}">
                      <a16:colId xmlns:a16="http://schemas.microsoft.com/office/drawing/2014/main" val="3658812666"/>
                    </a:ext>
                  </a:extLst>
                </a:gridCol>
                <a:gridCol w="596137">
                  <a:extLst>
                    <a:ext uri="{9D8B030D-6E8A-4147-A177-3AD203B41FA5}">
                      <a16:colId xmlns:a16="http://schemas.microsoft.com/office/drawing/2014/main" val="2604155122"/>
                    </a:ext>
                  </a:extLst>
                </a:gridCol>
                <a:gridCol w="962775">
                  <a:extLst>
                    <a:ext uri="{9D8B030D-6E8A-4147-A177-3AD203B41FA5}">
                      <a16:colId xmlns:a16="http://schemas.microsoft.com/office/drawing/2014/main" val="121985729"/>
                    </a:ext>
                  </a:extLst>
                </a:gridCol>
                <a:gridCol w="660509">
                  <a:extLst>
                    <a:ext uri="{9D8B030D-6E8A-4147-A177-3AD203B41FA5}">
                      <a16:colId xmlns:a16="http://schemas.microsoft.com/office/drawing/2014/main" val="4019787160"/>
                    </a:ext>
                  </a:extLst>
                </a:gridCol>
                <a:gridCol w="806043">
                  <a:extLst>
                    <a:ext uri="{9D8B030D-6E8A-4147-A177-3AD203B41FA5}">
                      <a16:colId xmlns:a16="http://schemas.microsoft.com/office/drawing/2014/main" val="1950798504"/>
                    </a:ext>
                  </a:extLst>
                </a:gridCol>
              </a:tblGrid>
              <a:tr h="145754">
                <a:tc gridSpan="9">
                  <a:txBody>
                    <a:bodyPr/>
                    <a:lstStyle/>
                    <a:p>
                      <a:pPr algn="ctr" fontAlgn="ctr"/>
                      <a:r>
                        <a:rPr lang="es-MX" sz="900" b="1" i="0" u="none" strike="noStrike">
                          <a:solidFill>
                            <a:srgbClr val="203764"/>
                          </a:solidFill>
                          <a:effectLst/>
                          <a:latin typeface="+mn-lt"/>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67094574"/>
                  </a:ext>
                </a:extLst>
              </a:tr>
              <a:tr h="437262">
                <a:tc>
                  <a:txBody>
                    <a:bodyPr/>
                    <a:lstStyle/>
                    <a:p>
                      <a:pPr algn="ctr" rtl="0" fontAlgn="ctr"/>
                      <a:r>
                        <a:rPr lang="es-CO" sz="900" b="1" i="0" u="none" strike="noStrike">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16194408"/>
                  </a:ext>
                </a:extLst>
              </a:tr>
              <a:tr h="145754">
                <a:tc>
                  <a:txBody>
                    <a:bodyPr/>
                    <a:lstStyle/>
                    <a:p>
                      <a:pPr algn="ctr" rtl="0" fontAlgn="ctr"/>
                      <a:r>
                        <a:rPr lang="es-CO" sz="900" b="1" i="0" u="none" strike="noStrike">
                          <a:solidFill>
                            <a:srgbClr val="203764"/>
                          </a:solidFill>
                          <a:effectLst/>
                          <a:latin typeface="+mn-lt"/>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$ 29.958,75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$ 53.829,50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524536494"/>
                  </a:ext>
                </a:extLst>
              </a:tr>
              <a:tr h="145754">
                <a:tc>
                  <a:txBody>
                    <a:bodyPr/>
                    <a:lstStyle/>
                    <a:p>
                      <a:pPr algn="l" rtl="0" fontAlgn="ctr"/>
                      <a:r>
                        <a:rPr lang="es-CO" sz="900" b="1" i="0" u="none" strike="noStrike">
                          <a:solidFill>
                            <a:srgbClr val="203764"/>
                          </a:solidFill>
                          <a:effectLst/>
                          <a:latin typeface="+mn-lt"/>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$ 29.958,75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$ 32.719,62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49602931"/>
                  </a:ext>
                </a:extLst>
              </a:tr>
              <a:tr h="145754">
                <a:tc>
                  <a:txBody>
                    <a:bodyPr/>
                    <a:lstStyle/>
                    <a:p>
                      <a:pPr algn="l" rtl="0" fontAlgn="ctr"/>
                      <a:r>
                        <a:rPr lang="es-CO" sz="900" b="0" i="0" u="none" strike="noStrike">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41977703"/>
                  </a:ext>
                </a:extLst>
              </a:tr>
              <a:tr h="145754">
                <a:tc>
                  <a:txBody>
                    <a:bodyPr/>
                    <a:lstStyle/>
                    <a:p>
                      <a:pPr algn="l" rtl="0" fontAlgn="ctr"/>
                      <a:r>
                        <a:rPr lang="es-CO" sz="900" b="0" i="0" u="none" strike="noStrike">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557462"/>
                  </a:ext>
                </a:extLst>
              </a:tr>
              <a:tr h="145754">
                <a:tc>
                  <a:txBody>
                    <a:bodyPr/>
                    <a:lstStyle/>
                    <a:p>
                      <a:pPr algn="l" rtl="0" fontAlgn="ctr"/>
                      <a:r>
                        <a:rPr lang="es-CO" sz="900" b="0" i="0" u="none" strike="noStrike">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84687441"/>
                  </a:ext>
                </a:extLst>
              </a:tr>
              <a:tr h="145754">
                <a:tc>
                  <a:txBody>
                    <a:bodyPr/>
                    <a:lstStyle/>
                    <a:p>
                      <a:pPr algn="l" rtl="0" fontAlgn="ctr"/>
                      <a:r>
                        <a:rPr lang="es-CO" sz="900" b="0" i="0" u="none" strike="noStrike">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86565102"/>
                  </a:ext>
                </a:extLst>
              </a:tr>
              <a:tr h="145754">
                <a:tc>
                  <a:txBody>
                    <a:bodyPr/>
                    <a:lstStyle/>
                    <a:p>
                      <a:pPr algn="l" rtl="0" fontAlgn="ctr"/>
                      <a:r>
                        <a:rPr lang="es-CO" sz="900" b="0" i="0" u="none" strike="noStrike">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17418381"/>
                  </a:ext>
                </a:extLst>
              </a:tr>
              <a:tr h="145754">
                <a:tc>
                  <a:txBody>
                    <a:bodyPr/>
                    <a:lstStyle/>
                    <a:p>
                      <a:pPr algn="l" rtl="0" fontAlgn="ctr"/>
                      <a:r>
                        <a:rPr lang="es-CO" sz="9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24811976"/>
                  </a:ext>
                </a:extLst>
              </a:tr>
              <a:tr h="145754">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19779254"/>
                  </a:ext>
                </a:extLst>
              </a:tr>
              <a:tr h="145754">
                <a:tc>
                  <a:txBody>
                    <a:bodyPr/>
                    <a:lstStyle/>
                    <a:p>
                      <a:pPr algn="l" rtl="0" fontAlgn="ctr"/>
                      <a:r>
                        <a:rPr lang="es-CO" sz="900" b="0" i="0" u="none" strike="noStrike">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30178816"/>
                  </a:ext>
                </a:extLst>
              </a:tr>
              <a:tr h="145754">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69499062"/>
                  </a:ext>
                </a:extLst>
              </a:tr>
              <a:tr h="145754">
                <a:tc>
                  <a:txBody>
                    <a:bodyPr/>
                    <a:lstStyle/>
                    <a:p>
                      <a:pPr algn="l" rtl="0" fontAlgn="ctr"/>
                      <a:r>
                        <a:rPr lang="es-CO" sz="900" b="0" i="0" u="none" strike="noStrike">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88811693"/>
                  </a:ext>
                </a:extLst>
              </a:tr>
              <a:tr h="163147">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78956351"/>
                  </a:ext>
                </a:extLst>
              </a:tr>
              <a:tr h="163147">
                <a:tc>
                  <a:txBody>
                    <a:bodyPr/>
                    <a:lstStyle/>
                    <a:p>
                      <a:pPr algn="l" rtl="0" fontAlgn="ctr"/>
                      <a:r>
                        <a:rPr lang="es-CO" sz="900" b="0" i="0" u="none" strike="noStrike">
                          <a:solidFill>
                            <a:srgbClr val="203764"/>
                          </a:solidFill>
                          <a:effectLst/>
                          <a:latin typeface="+mn-lt"/>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5570537"/>
                  </a:ext>
                </a:extLst>
              </a:tr>
              <a:tr h="163147">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83762559"/>
                  </a:ext>
                </a:extLst>
              </a:tr>
              <a:tr h="163147">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2098185"/>
                  </a:ext>
                </a:extLst>
              </a:tr>
              <a:tr h="163147">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29684340"/>
                  </a:ext>
                </a:extLst>
              </a:tr>
              <a:tr h="163147">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45329568"/>
                  </a:ext>
                </a:extLst>
              </a:tr>
              <a:tr h="145754">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$ 2.626,99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76208111"/>
                  </a:ext>
                </a:extLst>
              </a:tr>
              <a:tr h="145754">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$ 944,15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$ 944,15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$ 172,04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$ 772,11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9734859"/>
                  </a:ext>
                </a:extLst>
              </a:tr>
              <a:tr h="145754">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47509226"/>
                  </a:ext>
                </a:extLst>
              </a:tr>
              <a:tr h="145754">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42705610"/>
                  </a:ext>
                </a:extLst>
              </a:tr>
              <a:tr h="145754">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37954434"/>
                  </a:ext>
                </a:extLst>
              </a:tr>
              <a:tr h="145754">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52862756"/>
                  </a:ext>
                </a:extLst>
              </a:tr>
              <a:tr h="145754">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5674889"/>
                  </a:ext>
                </a:extLst>
              </a:tr>
              <a:tr h="163147">
                <a:tc>
                  <a:txBody>
                    <a:bodyPr/>
                    <a:lstStyle/>
                    <a:p>
                      <a:pPr algn="l" rtl="0" fontAlgn="ctr"/>
                      <a:r>
                        <a:rPr lang="es-CO" sz="900" b="0" i="0" u="none" strike="noStrike">
                          <a:solidFill>
                            <a:srgbClr val="203764"/>
                          </a:solidFill>
                          <a:effectLst/>
                          <a:latin typeface="+mn-lt"/>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79727937"/>
                  </a:ext>
                </a:extLst>
              </a:tr>
              <a:tr h="163147">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3476693"/>
                  </a:ext>
                </a:extLst>
              </a:tr>
              <a:tr h="163147">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53613191"/>
                  </a:ext>
                </a:extLst>
              </a:tr>
              <a:tr h="145754">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$ 281,88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$ 178,81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42133302"/>
                  </a:ext>
                </a:extLst>
              </a:tr>
            </a:tbl>
          </a:graphicData>
        </a:graphic>
      </p:graphicFrame>
    </p:spTree>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Adiciones Ciudad Limpia Bogota SA ESP - corte a 28 de febrero de 2025</a:t>
            </a:r>
            <a:endParaRPr lang="es-ES" sz="1600" b="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3DA5A96-4D93-0305-EBF2-1316AE8577B6}"/>
              </a:ext>
            </a:extLst>
          </p:cNvPr>
          <p:cNvGraphicFramePr>
            <a:graphicFrameLocks noGrp="1"/>
          </p:cNvGraphicFramePr>
          <p:nvPr/>
        </p:nvGraphicFramePr>
        <p:xfrm>
          <a:off x="2571750" y="1844853"/>
          <a:ext cx="8947148" cy="2587205"/>
        </p:xfrm>
        <a:graphic>
          <a:graphicData uri="http://schemas.openxmlformats.org/drawingml/2006/table">
            <a:tbl>
              <a:tblPr/>
              <a:tblGrid>
                <a:gridCol w="1382689">
                  <a:extLst>
                    <a:ext uri="{9D8B030D-6E8A-4147-A177-3AD203B41FA5}">
                      <a16:colId xmlns:a16="http://schemas.microsoft.com/office/drawing/2014/main" val="2451088645"/>
                    </a:ext>
                  </a:extLst>
                </a:gridCol>
                <a:gridCol w="1267465">
                  <a:extLst>
                    <a:ext uri="{9D8B030D-6E8A-4147-A177-3AD203B41FA5}">
                      <a16:colId xmlns:a16="http://schemas.microsoft.com/office/drawing/2014/main" val="774052725"/>
                    </a:ext>
                  </a:extLst>
                </a:gridCol>
                <a:gridCol w="1117673">
                  <a:extLst>
                    <a:ext uri="{9D8B030D-6E8A-4147-A177-3AD203B41FA5}">
                      <a16:colId xmlns:a16="http://schemas.microsoft.com/office/drawing/2014/main" val="2982242590"/>
                    </a:ext>
                  </a:extLst>
                </a:gridCol>
                <a:gridCol w="898747">
                  <a:extLst>
                    <a:ext uri="{9D8B030D-6E8A-4147-A177-3AD203B41FA5}">
                      <a16:colId xmlns:a16="http://schemas.microsoft.com/office/drawing/2014/main" val="1915531305"/>
                    </a:ext>
                  </a:extLst>
                </a:gridCol>
                <a:gridCol w="1166643">
                  <a:extLst>
                    <a:ext uri="{9D8B030D-6E8A-4147-A177-3AD203B41FA5}">
                      <a16:colId xmlns:a16="http://schemas.microsoft.com/office/drawing/2014/main" val="277587898"/>
                    </a:ext>
                  </a:extLst>
                </a:gridCol>
                <a:gridCol w="613569">
                  <a:extLst>
                    <a:ext uri="{9D8B030D-6E8A-4147-A177-3AD203B41FA5}">
                      <a16:colId xmlns:a16="http://schemas.microsoft.com/office/drawing/2014/main" val="3888755563"/>
                    </a:ext>
                  </a:extLst>
                </a:gridCol>
                <a:gridCol w="990927">
                  <a:extLst>
                    <a:ext uri="{9D8B030D-6E8A-4147-A177-3AD203B41FA5}">
                      <a16:colId xmlns:a16="http://schemas.microsoft.com/office/drawing/2014/main" val="4194930758"/>
                    </a:ext>
                  </a:extLst>
                </a:gridCol>
                <a:gridCol w="679822">
                  <a:extLst>
                    <a:ext uri="{9D8B030D-6E8A-4147-A177-3AD203B41FA5}">
                      <a16:colId xmlns:a16="http://schemas.microsoft.com/office/drawing/2014/main" val="4105408908"/>
                    </a:ext>
                  </a:extLst>
                </a:gridCol>
                <a:gridCol w="829613">
                  <a:extLst>
                    <a:ext uri="{9D8B030D-6E8A-4147-A177-3AD203B41FA5}">
                      <a16:colId xmlns:a16="http://schemas.microsoft.com/office/drawing/2014/main" val="4053814740"/>
                    </a:ext>
                  </a:extLst>
                </a:gridCol>
              </a:tblGrid>
              <a:tr h="759432">
                <a:tc>
                  <a:txBody>
                    <a:bodyPr/>
                    <a:lstStyle/>
                    <a:p>
                      <a:pPr algn="ctr" rtl="0" fontAlgn="ctr"/>
                      <a:r>
                        <a:rPr lang="es-CO" sz="1000" b="1" i="0" u="none" strike="noStrike">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45556730"/>
                  </a:ext>
                </a:extLst>
              </a:tr>
              <a:tr h="151886">
                <a:tc>
                  <a:txBody>
                    <a:bodyPr/>
                    <a:lstStyle/>
                    <a:p>
                      <a:pPr algn="l" rtl="0" fontAlgn="ctr"/>
                      <a:r>
                        <a:rPr lang="es-CO" sz="1000" b="1" i="0" u="none" strike="noStrike">
                          <a:solidFill>
                            <a:srgbClr val="203764"/>
                          </a:solidFill>
                          <a:effectLst/>
                          <a:latin typeface="+mn-lt"/>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795279778"/>
                  </a:ext>
                </a:extLst>
              </a:tr>
              <a:tr h="151886">
                <a:tc>
                  <a:txBody>
                    <a:bodyPr/>
                    <a:lstStyle/>
                    <a:p>
                      <a:pPr algn="l" rtl="0" fontAlgn="ctr"/>
                      <a:r>
                        <a:rPr lang="es-CO" sz="1000" b="0" i="0" u="none" strike="noStrike">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23401755"/>
                  </a:ext>
                </a:extLst>
              </a:tr>
              <a:tr h="151886">
                <a:tc>
                  <a:txBody>
                    <a:bodyPr/>
                    <a:lstStyle/>
                    <a:p>
                      <a:pPr algn="l" rtl="0" fontAlgn="ctr"/>
                      <a:r>
                        <a:rPr lang="es-CO" sz="1000" b="1" i="0" u="none" strike="noStrike">
                          <a:solidFill>
                            <a:srgbClr val="203764"/>
                          </a:solidFill>
                          <a:effectLst/>
                          <a:latin typeface="+mn-lt"/>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05541363"/>
                  </a:ext>
                </a:extLst>
              </a:tr>
              <a:tr h="151886">
                <a:tc>
                  <a:txBody>
                    <a:bodyPr/>
                    <a:lstStyle/>
                    <a:p>
                      <a:pPr algn="l" rtl="0" fontAlgn="ctr"/>
                      <a:r>
                        <a:rPr lang="es-CO" sz="1000" b="0" i="0" u="none" strike="noStrike">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38101278"/>
                  </a:ext>
                </a:extLst>
              </a:tr>
              <a:tr h="151886">
                <a:tc>
                  <a:txBody>
                    <a:bodyPr/>
                    <a:lstStyle/>
                    <a:p>
                      <a:pPr algn="l" rtl="0" fontAlgn="ctr"/>
                      <a:r>
                        <a:rPr lang="es-CO" sz="1000" b="0" i="0" u="none" strike="noStrike">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17449384"/>
                  </a:ext>
                </a:extLst>
              </a:tr>
              <a:tr h="151886">
                <a:tc>
                  <a:txBody>
                    <a:bodyPr/>
                    <a:lstStyle/>
                    <a:p>
                      <a:pPr algn="l" rtl="0" fontAlgn="ctr"/>
                      <a:r>
                        <a:rPr lang="es-CO" sz="1000" b="1" i="0" u="none" strike="noStrike">
                          <a:solidFill>
                            <a:srgbClr val="203764"/>
                          </a:solidFill>
                          <a:effectLst/>
                          <a:latin typeface="+mn-lt"/>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23862837"/>
                  </a:ext>
                </a:extLst>
              </a:tr>
              <a:tr h="151886">
                <a:tc>
                  <a:txBody>
                    <a:bodyPr/>
                    <a:lstStyle/>
                    <a:p>
                      <a:pPr algn="l" rtl="0" fontAlgn="ctr"/>
                      <a:r>
                        <a:rPr lang="es-CO" sz="1000" b="0" i="0" u="none" strike="noStrike">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31453558"/>
                  </a:ext>
                </a:extLst>
              </a:tr>
              <a:tr h="303773">
                <a:tc>
                  <a:txBody>
                    <a:bodyPr/>
                    <a:lstStyle/>
                    <a:p>
                      <a:pPr algn="l" rtl="0" fontAlgn="ctr"/>
                      <a:r>
                        <a:rPr lang="es-CO" sz="1000" b="1" i="0" u="none" strike="noStrike">
                          <a:solidFill>
                            <a:srgbClr val="203764"/>
                          </a:solidFill>
                          <a:effectLst/>
                          <a:latin typeface="+mn-lt"/>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42535995"/>
                  </a:ext>
                </a:extLst>
              </a:tr>
              <a:tr h="151886">
                <a:tc>
                  <a:txBody>
                    <a:bodyPr/>
                    <a:lstStyle/>
                    <a:p>
                      <a:pPr algn="l" rtl="0" fontAlgn="ctr"/>
                      <a:r>
                        <a:rPr lang="es-CO" sz="1000" b="0" i="0" u="none" strike="noStrike">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9202319"/>
                  </a:ext>
                </a:extLst>
              </a:tr>
              <a:tr h="151886">
                <a:tc>
                  <a:txBody>
                    <a:bodyPr/>
                    <a:lstStyle/>
                    <a:p>
                      <a:pPr algn="l" rtl="0" fontAlgn="ctr"/>
                      <a:r>
                        <a:rPr lang="es-CO" sz="1000" b="1" i="0" u="none" strike="noStrike">
                          <a:solidFill>
                            <a:srgbClr val="203764"/>
                          </a:solidFill>
                          <a:effectLst/>
                          <a:latin typeface="+mn-lt"/>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91697392"/>
                  </a:ext>
                </a:extLst>
              </a:tr>
              <a:tr h="151886">
                <a:tc>
                  <a:txBody>
                    <a:bodyPr/>
                    <a:lstStyle/>
                    <a:p>
                      <a:pPr algn="l" rtl="0" fontAlgn="ctr"/>
                      <a:r>
                        <a:rPr lang="es-CO" sz="10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$ 152,67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$ 1.378,33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72189021"/>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Adiciones Bogotá Limpia SAS ESP - corte a 28 de febrero de 2025</a:t>
            </a:r>
            <a:endParaRPr lang="es-ES" sz="1600" b="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9EE7A638-6F41-B9ED-C5B4-F89C915B79CC}"/>
              </a:ext>
            </a:extLst>
          </p:cNvPr>
          <p:cNvGraphicFramePr>
            <a:graphicFrameLocks noGrp="1"/>
          </p:cNvGraphicFramePr>
          <p:nvPr/>
        </p:nvGraphicFramePr>
        <p:xfrm>
          <a:off x="2839936" y="1422618"/>
          <a:ext cx="8730393" cy="4842367"/>
        </p:xfrm>
        <a:graphic>
          <a:graphicData uri="http://schemas.openxmlformats.org/drawingml/2006/table">
            <a:tbl>
              <a:tblPr/>
              <a:tblGrid>
                <a:gridCol w="1349191">
                  <a:extLst>
                    <a:ext uri="{9D8B030D-6E8A-4147-A177-3AD203B41FA5}">
                      <a16:colId xmlns:a16="http://schemas.microsoft.com/office/drawing/2014/main" val="2511540968"/>
                    </a:ext>
                  </a:extLst>
                </a:gridCol>
                <a:gridCol w="1236758">
                  <a:extLst>
                    <a:ext uri="{9D8B030D-6E8A-4147-A177-3AD203B41FA5}">
                      <a16:colId xmlns:a16="http://schemas.microsoft.com/office/drawing/2014/main" val="3376465432"/>
                    </a:ext>
                  </a:extLst>
                </a:gridCol>
                <a:gridCol w="1090597">
                  <a:extLst>
                    <a:ext uri="{9D8B030D-6E8A-4147-A177-3AD203B41FA5}">
                      <a16:colId xmlns:a16="http://schemas.microsoft.com/office/drawing/2014/main" val="3883095287"/>
                    </a:ext>
                  </a:extLst>
                </a:gridCol>
                <a:gridCol w="876975">
                  <a:extLst>
                    <a:ext uri="{9D8B030D-6E8A-4147-A177-3AD203B41FA5}">
                      <a16:colId xmlns:a16="http://schemas.microsoft.com/office/drawing/2014/main" val="2442128474"/>
                    </a:ext>
                  </a:extLst>
                </a:gridCol>
                <a:gridCol w="1138380">
                  <a:extLst>
                    <a:ext uri="{9D8B030D-6E8A-4147-A177-3AD203B41FA5}">
                      <a16:colId xmlns:a16="http://schemas.microsoft.com/office/drawing/2014/main" val="1320094564"/>
                    </a:ext>
                  </a:extLst>
                </a:gridCol>
                <a:gridCol w="598704">
                  <a:extLst>
                    <a:ext uri="{9D8B030D-6E8A-4147-A177-3AD203B41FA5}">
                      <a16:colId xmlns:a16="http://schemas.microsoft.com/office/drawing/2014/main" val="1598930621"/>
                    </a:ext>
                  </a:extLst>
                </a:gridCol>
                <a:gridCol w="966922">
                  <a:extLst>
                    <a:ext uri="{9D8B030D-6E8A-4147-A177-3AD203B41FA5}">
                      <a16:colId xmlns:a16="http://schemas.microsoft.com/office/drawing/2014/main" val="4188736614"/>
                    </a:ext>
                  </a:extLst>
                </a:gridCol>
                <a:gridCol w="663352">
                  <a:extLst>
                    <a:ext uri="{9D8B030D-6E8A-4147-A177-3AD203B41FA5}">
                      <a16:colId xmlns:a16="http://schemas.microsoft.com/office/drawing/2014/main" val="687188038"/>
                    </a:ext>
                  </a:extLst>
                </a:gridCol>
                <a:gridCol w="809514">
                  <a:extLst>
                    <a:ext uri="{9D8B030D-6E8A-4147-A177-3AD203B41FA5}">
                      <a16:colId xmlns:a16="http://schemas.microsoft.com/office/drawing/2014/main" val="2577413184"/>
                    </a:ext>
                  </a:extLst>
                </a:gridCol>
              </a:tblGrid>
              <a:tr h="157659">
                <a:tc gridSpan="9">
                  <a:txBody>
                    <a:bodyPr/>
                    <a:lstStyle/>
                    <a:p>
                      <a:pPr algn="ctr" fontAlgn="ctr"/>
                      <a:r>
                        <a:rPr lang="es-MX" sz="900" b="1" i="0" u="none" strike="noStrike">
                          <a:solidFill>
                            <a:srgbClr val="203764"/>
                          </a:solidFill>
                          <a:effectLst/>
                          <a:latin typeface="+mn-lt"/>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03965729"/>
                  </a:ext>
                </a:extLst>
              </a:tr>
              <a:tr h="472978">
                <a:tc>
                  <a:txBody>
                    <a:bodyPr/>
                    <a:lstStyle/>
                    <a:p>
                      <a:pPr algn="ctr" rtl="0" fontAlgn="ctr"/>
                      <a:r>
                        <a:rPr lang="es-CO" sz="900" b="1" i="0" u="none" strike="noStrike">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667298790"/>
                  </a:ext>
                </a:extLst>
              </a:tr>
              <a:tr h="157659">
                <a:tc>
                  <a:txBody>
                    <a:bodyPr/>
                    <a:lstStyle/>
                    <a:p>
                      <a:pPr algn="ctr" rtl="0" fontAlgn="ctr"/>
                      <a:r>
                        <a:rPr lang="es-CO" sz="900" b="1" i="0" u="none" strike="noStrike">
                          <a:solidFill>
                            <a:srgbClr val="203764"/>
                          </a:solidFill>
                          <a:effectLst/>
                          <a:latin typeface="+mn-lt"/>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$ 21.284,44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$ 21.110,80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$ 42.395,24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$ 21.110,80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940648142"/>
                  </a:ext>
                </a:extLst>
              </a:tr>
              <a:tr h="157659">
                <a:tc>
                  <a:txBody>
                    <a:bodyPr/>
                    <a:lstStyle/>
                    <a:p>
                      <a:pPr algn="l" rtl="0" fontAlgn="ctr"/>
                      <a:r>
                        <a:rPr lang="es-CO" sz="900" b="1" i="0" u="none" strike="noStrike">
                          <a:solidFill>
                            <a:srgbClr val="203764"/>
                          </a:solidFill>
                          <a:effectLst/>
                          <a:latin typeface="+mn-lt"/>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$ 21.284,44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$ 21.284,44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52716366"/>
                  </a:ext>
                </a:extLst>
              </a:tr>
              <a:tr h="157659">
                <a:tc>
                  <a:txBody>
                    <a:bodyPr/>
                    <a:lstStyle/>
                    <a:p>
                      <a:pPr algn="l" rtl="0" fontAlgn="ctr"/>
                      <a:r>
                        <a:rPr lang="es-CO" sz="900" b="0" i="0" u="none" strike="noStrike">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9409521"/>
                  </a:ext>
                </a:extLst>
              </a:tr>
              <a:tr h="157659">
                <a:tc>
                  <a:txBody>
                    <a:bodyPr/>
                    <a:lstStyle/>
                    <a:p>
                      <a:pPr algn="l" rtl="0" fontAlgn="ctr"/>
                      <a:r>
                        <a:rPr lang="es-CO" sz="900" b="0" i="0" u="none" strike="noStrike">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32877054"/>
                  </a:ext>
                </a:extLst>
              </a:tr>
              <a:tr h="157659">
                <a:tc>
                  <a:txBody>
                    <a:bodyPr/>
                    <a:lstStyle/>
                    <a:p>
                      <a:pPr algn="l" rtl="0" fontAlgn="ctr"/>
                      <a:r>
                        <a:rPr lang="es-CO" sz="900" b="0" i="0" u="none" strike="noStrike">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23321116"/>
                  </a:ext>
                </a:extLst>
              </a:tr>
              <a:tr h="157659">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17838906"/>
                  </a:ext>
                </a:extLst>
              </a:tr>
              <a:tr h="157659">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57236594"/>
                  </a:ext>
                </a:extLst>
              </a:tr>
              <a:tr h="157659">
                <a:tc>
                  <a:txBody>
                    <a:bodyPr/>
                    <a:lstStyle/>
                    <a:p>
                      <a:pPr algn="l" rtl="0" fontAlgn="ctr"/>
                      <a:r>
                        <a:rPr lang="es-CO" sz="900" b="0" i="0" u="none" strike="noStrike">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428650"/>
                  </a:ext>
                </a:extLst>
              </a:tr>
              <a:tr h="157659">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61298725"/>
                  </a:ext>
                </a:extLst>
              </a:tr>
              <a:tr h="157659">
                <a:tc>
                  <a:txBody>
                    <a:bodyPr/>
                    <a:lstStyle/>
                    <a:p>
                      <a:pPr algn="l" rtl="0" fontAlgn="ctr"/>
                      <a:r>
                        <a:rPr lang="es-CO" sz="900" b="0" i="0" u="none" strike="noStrike">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55920900"/>
                  </a:ext>
                </a:extLst>
              </a:tr>
              <a:tr h="176425">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77742303"/>
                  </a:ext>
                </a:extLst>
              </a:tr>
              <a:tr h="176425">
                <a:tc>
                  <a:txBody>
                    <a:bodyPr/>
                    <a:lstStyle/>
                    <a:p>
                      <a:pPr algn="l" rtl="0" fontAlgn="ctr"/>
                      <a:r>
                        <a:rPr lang="es-CO" sz="900" b="0" i="0" u="none" strike="noStrike">
                          <a:solidFill>
                            <a:srgbClr val="203764"/>
                          </a:solidFill>
                          <a:effectLst/>
                          <a:latin typeface="+mn-lt"/>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22111771"/>
                  </a:ext>
                </a:extLst>
              </a:tr>
              <a:tr h="176425">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62937648"/>
                  </a:ext>
                </a:extLst>
              </a:tr>
              <a:tr h="176425">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77057728"/>
                  </a:ext>
                </a:extLst>
              </a:tr>
              <a:tr h="176425">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30578460"/>
                  </a:ext>
                </a:extLst>
              </a:tr>
              <a:tr h="176425">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$ 1.060,58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88527245"/>
                  </a:ext>
                </a:extLst>
              </a:tr>
              <a:tr h="157659">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$ 1.290,30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$ 220,85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70530403"/>
                  </a:ext>
                </a:extLst>
              </a:tr>
              <a:tr h="157659">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21877732"/>
                  </a:ext>
                </a:extLst>
              </a:tr>
              <a:tr h="157659">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91123167"/>
                  </a:ext>
                </a:extLst>
              </a:tr>
              <a:tr h="157659">
                <a:tc>
                  <a:txBody>
                    <a:bodyPr/>
                    <a:lstStyle/>
                    <a:p>
                      <a:pPr algn="l" rtl="0" fontAlgn="ctr"/>
                      <a:r>
                        <a:rPr lang="es-CO" sz="900" b="0" i="0" u="none" strike="noStrike">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84900435"/>
                  </a:ext>
                </a:extLst>
              </a:tr>
              <a:tr h="157659">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75489624"/>
                  </a:ext>
                </a:extLst>
              </a:tr>
              <a:tr h="157659">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48063531"/>
                  </a:ext>
                </a:extLst>
              </a:tr>
              <a:tr h="157659">
                <a:tc>
                  <a:txBody>
                    <a:bodyPr/>
                    <a:lstStyle/>
                    <a:p>
                      <a:pPr algn="l" rtl="0" fontAlgn="ctr"/>
                      <a:r>
                        <a:rPr lang="es-CO" sz="900" b="0" i="0" u="none" strike="noStrike">
                          <a:solidFill>
                            <a:srgbClr val="203764"/>
                          </a:solidFill>
                          <a:effectLst/>
                          <a:latin typeface="+mn-lt"/>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72685182"/>
                  </a:ext>
                </a:extLst>
              </a:tr>
              <a:tr h="157659">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51840319"/>
                  </a:ext>
                </a:extLst>
              </a:tr>
              <a:tr h="157659">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14440094"/>
                  </a:ext>
                </a:extLst>
              </a:tr>
              <a:tr h="157659">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$ 582,61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44413575"/>
                  </a:ext>
                </a:extLst>
              </a:tr>
            </a:tbl>
          </a:graphicData>
        </a:graphic>
      </p:graphicFrame>
    </p:spTree>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febrero de 2018 al </a:t>
            </a:r>
            <a:r>
              <a:rPr lang="es-MX" sz="900">
                <a:solidFill>
                  <a:schemeClr val="accent1">
                    <a:lumMod val="50000"/>
                  </a:schemeClr>
                </a:solidFill>
              </a:rPr>
              <a:t>el 31 de diciembre de 2024</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D76C75D-AB29-08C1-9C27-BF3387CED333}"/>
              </a:ext>
            </a:extLst>
          </p:cNvPr>
          <p:cNvGraphicFramePr>
            <a:graphicFrameLocks noGrp="1"/>
          </p:cNvGraphicFramePr>
          <p:nvPr>
            <p:extLst>
              <p:ext uri="{D42A27DB-BD31-4B8C-83A1-F6EECF244321}">
                <p14:modId xmlns:p14="http://schemas.microsoft.com/office/powerpoint/2010/main" val="3062933538"/>
              </p:ext>
            </p:extLst>
          </p:nvPr>
        </p:nvGraphicFramePr>
        <p:xfrm>
          <a:off x="398563" y="2550611"/>
          <a:ext cx="11469179" cy="3523284"/>
        </p:xfrm>
        <a:graphic>
          <a:graphicData uri="http://schemas.openxmlformats.org/drawingml/2006/table">
            <a:tbl>
              <a:tblPr/>
              <a:tblGrid>
                <a:gridCol w="797856">
                  <a:extLst>
                    <a:ext uri="{9D8B030D-6E8A-4147-A177-3AD203B41FA5}">
                      <a16:colId xmlns:a16="http://schemas.microsoft.com/office/drawing/2014/main" val="1587826945"/>
                    </a:ext>
                  </a:extLst>
                </a:gridCol>
                <a:gridCol w="930832">
                  <a:extLst>
                    <a:ext uri="{9D8B030D-6E8A-4147-A177-3AD203B41FA5}">
                      <a16:colId xmlns:a16="http://schemas.microsoft.com/office/drawing/2014/main" val="1086091544"/>
                    </a:ext>
                  </a:extLst>
                </a:gridCol>
                <a:gridCol w="186166">
                  <a:extLst>
                    <a:ext uri="{9D8B030D-6E8A-4147-A177-3AD203B41FA5}">
                      <a16:colId xmlns:a16="http://schemas.microsoft.com/office/drawing/2014/main" val="3302253145"/>
                    </a:ext>
                  </a:extLst>
                </a:gridCol>
                <a:gridCol w="797856">
                  <a:extLst>
                    <a:ext uri="{9D8B030D-6E8A-4147-A177-3AD203B41FA5}">
                      <a16:colId xmlns:a16="http://schemas.microsoft.com/office/drawing/2014/main" val="1454436617"/>
                    </a:ext>
                  </a:extLst>
                </a:gridCol>
                <a:gridCol w="1050510">
                  <a:extLst>
                    <a:ext uri="{9D8B030D-6E8A-4147-A177-3AD203B41FA5}">
                      <a16:colId xmlns:a16="http://schemas.microsoft.com/office/drawing/2014/main" val="1006138396"/>
                    </a:ext>
                  </a:extLst>
                </a:gridCol>
                <a:gridCol w="186166">
                  <a:extLst>
                    <a:ext uri="{9D8B030D-6E8A-4147-A177-3AD203B41FA5}">
                      <a16:colId xmlns:a16="http://schemas.microsoft.com/office/drawing/2014/main" val="2929535838"/>
                    </a:ext>
                  </a:extLst>
                </a:gridCol>
                <a:gridCol w="797856">
                  <a:extLst>
                    <a:ext uri="{9D8B030D-6E8A-4147-A177-3AD203B41FA5}">
                      <a16:colId xmlns:a16="http://schemas.microsoft.com/office/drawing/2014/main" val="3062872512"/>
                    </a:ext>
                  </a:extLst>
                </a:gridCol>
                <a:gridCol w="930832">
                  <a:extLst>
                    <a:ext uri="{9D8B030D-6E8A-4147-A177-3AD203B41FA5}">
                      <a16:colId xmlns:a16="http://schemas.microsoft.com/office/drawing/2014/main" val="1029750746"/>
                    </a:ext>
                  </a:extLst>
                </a:gridCol>
                <a:gridCol w="186166">
                  <a:extLst>
                    <a:ext uri="{9D8B030D-6E8A-4147-A177-3AD203B41FA5}">
                      <a16:colId xmlns:a16="http://schemas.microsoft.com/office/drawing/2014/main" val="1920788111"/>
                    </a:ext>
                  </a:extLst>
                </a:gridCol>
                <a:gridCol w="797856">
                  <a:extLst>
                    <a:ext uri="{9D8B030D-6E8A-4147-A177-3AD203B41FA5}">
                      <a16:colId xmlns:a16="http://schemas.microsoft.com/office/drawing/2014/main" val="1333392814"/>
                    </a:ext>
                  </a:extLst>
                </a:gridCol>
                <a:gridCol w="907562">
                  <a:extLst>
                    <a:ext uri="{9D8B030D-6E8A-4147-A177-3AD203B41FA5}">
                      <a16:colId xmlns:a16="http://schemas.microsoft.com/office/drawing/2014/main" val="1076121696"/>
                    </a:ext>
                  </a:extLst>
                </a:gridCol>
                <a:gridCol w="186166">
                  <a:extLst>
                    <a:ext uri="{9D8B030D-6E8A-4147-A177-3AD203B41FA5}">
                      <a16:colId xmlns:a16="http://schemas.microsoft.com/office/drawing/2014/main" val="1859825675"/>
                    </a:ext>
                  </a:extLst>
                </a:gridCol>
                <a:gridCol w="797856">
                  <a:extLst>
                    <a:ext uri="{9D8B030D-6E8A-4147-A177-3AD203B41FA5}">
                      <a16:colId xmlns:a16="http://schemas.microsoft.com/office/drawing/2014/main" val="3766433682"/>
                    </a:ext>
                  </a:extLst>
                </a:gridCol>
                <a:gridCol w="944130">
                  <a:extLst>
                    <a:ext uri="{9D8B030D-6E8A-4147-A177-3AD203B41FA5}">
                      <a16:colId xmlns:a16="http://schemas.microsoft.com/office/drawing/2014/main" val="1712862836"/>
                    </a:ext>
                  </a:extLst>
                </a:gridCol>
                <a:gridCol w="186166">
                  <a:extLst>
                    <a:ext uri="{9D8B030D-6E8A-4147-A177-3AD203B41FA5}">
                      <a16:colId xmlns:a16="http://schemas.microsoft.com/office/drawing/2014/main" val="1144137190"/>
                    </a:ext>
                  </a:extLst>
                </a:gridCol>
                <a:gridCol w="797856">
                  <a:extLst>
                    <a:ext uri="{9D8B030D-6E8A-4147-A177-3AD203B41FA5}">
                      <a16:colId xmlns:a16="http://schemas.microsoft.com/office/drawing/2014/main" val="635760455"/>
                    </a:ext>
                  </a:extLst>
                </a:gridCol>
                <a:gridCol w="987347">
                  <a:extLst>
                    <a:ext uri="{9D8B030D-6E8A-4147-A177-3AD203B41FA5}">
                      <a16:colId xmlns:a16="http://schemas.microsoft.com/office/drawing/2014/main" val="2429662960"/>
                    </a:ext>
                  </a:extLst>
                </a:gridCol>
              </a:tblGrid>
              <a:tr h="422382">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24022346"/>
                  </a:ext>
                </a:extLst>
              </a:tr>
              <a:tr h="206040">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03188256"/>
                  </a:ext>
                </a:extLst>
              </a:tr>
              <a:tr h="206040">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2964529536"/>
                  </a:ext>
                </a:extLst>
              </a:tr>
              <a:tr h="206040">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67231954"/>
                  </a:ext>
                </a:extLst>
              </a:tr>
              <a:tr h="206040">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3634735793"/>
                  </a:ext>
                </a:extLst>
              </a:tr>
              <a:tr h="206040">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59686943"/>
                  </a:ext>
                </a:extLst>
              </a:tr>
              <a:tr h="206040">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2247214404"/>
                  </a:ext>
                </a:extLst>
              </a:tr>
              <a:tr h="206040">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59156798"/>
                  </a:ext>
                </a:extLst>
              </a:tr>
              <a:tr h="206040">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2463952677"/>
                  </a:ext>
                </a:extLst>
              </a:tr>
              <a:tr h="206040">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45144175"/>
                  </a:ext>
                </a:extLst>
              </a:tr>
              <a:tr h="206040">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2181360284"/>
                  </a:ext>
                </a:extLst>
              </a:tr>
              <a:tr h="206040">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54385051"/>
                  </a:ext>
                </a:extLst>
              </a:tr>
              <a:tr h="206040">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076502274"/>
                  </a:ext>
                </a:extLst>
              </a:tr>
              <a:tr h="206040">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29.236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30.785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10.258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10.874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92.178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3474309"/>
                  </a:ext>
                </a:extLst>
              </a:tr>
              <a:tr h="206040">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29.400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33.384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11.250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10.290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11.084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95.408</a:t>
                      </a:r>
                    </a:p>
                  </a:txBody>
                  <a:tcPr marL="0" marR="0" marT="0" marB="0" anchor="ctr">
                    <a:lnL>
                      <a:noFill/>
                    </a:lnL>
                    <a:lnR>
                      <a:noFill/>
                    </a:lnR>
                    <a:lnT>
                      <a:noFill/>
                    </a:lnT>
                    <a:lnB>
                      <a:noFill/>
                    </a:lnB>
                    <a:noFill/>
                  </a:tcPr>
                </a:tc>
                <a:extLst>
                  <a:ext uri="{0D108BD9-81ED-4DB2-BD59-A6C34878D82A}">
                    <a16:rowId xmlns:a16="http://schemas.microsoft.com/office/drawing/2014/main" val="3106133100"/>
                  </a:ext>
                </a:extLst>
              </a:tr>
              <a:tr h="216342">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324.195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332.031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147.999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125.815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1.075.242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754339382"/>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Adiciones Bogotá Limpia SAS ESP - corte a 28 de febrero de 2025</a:t>
            </a:r>
            <a:endParaRPr lang="es-ES" sz="1600" b="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DEB674A1-56E1-8692-9253-F08F850DD585}"/>
              </a:ext>
            </a:extLst>
          </p:cNvPr>
          <p:cNvGraphicFramePr>
            <a:graphicFrameLocks noGrp="1"/>
          </p:cNvGraphicFramePr>
          <p:nvPr/>
        </p:nvGraphicFramePr>
        <p:xfrm>
          <a:off x="2567781" y="1849527"/>
          <a:ext cx="9080501" cy="3351213"/>
        </p:xfrm>
        <a:graphic>
          <a:graphicData uri="http://schemas.openxmlformats.org/drawingml/2006/table">
            <a:tbl>
              <a:tblPr/>
              <a:tblGrid>
                <a:gridCol w="1403297">
                  <a:extLst>
                    <a:ext uri="{9D8B030D-6E8A-4147-A177-3AD203B41FA5}">
                      <a16:colId xmlns:a16="http://schemas.microsoft.com/office/drawing/2014/main" val="625445491"/>
                    </a:ext>
                  </a:extLst>
                </a:gridCol>
                <a:gridCol w="1286355">
                  <a:extLst>
                    <a:ext uri="{9D8B030D-6E8A-4147-A177-3AD203B41FA5}">
                      <a16:colId xmlns:a16="http://schemas.microsoft.com/office/drawing/2014/main" val="1785718985"/>
                    </a:ext>
                  </a:extLst>
                </a:gridCol>
                <a:gridCol w="1134332">
                  <a:extLst>
                    <a:ext uri="{9D8B030D-6E8A-4147-A177-3AD203B41FA5}">
                      <a16:colId xmlns:a16="http://schemas.microsoft.com/office/drawing/2014/main" val="3309050952"/>
                    </a:ext>
                  </a:extLst>
                </a:gridCol>
                <a:gridCol w="912143">
                  <a:extLst>
                    <a:ext uri="{9D8B030D-6E8A-4147-A177-3AD203B41FA5}">
                      <a16:colId xmlns:a16="http://schemas.microsoft.com/office/drawing/2014/main" val="1869722124"/>
                    </a:ext>
                  </a:extLst>
                </a:gridCol>
                <a:gridCol w="1184032">
                  <a:extLst>
                    <a:ext uri="{9D8B030D-6E8A-4147-A177-3AD203B41FA5}">
                      <a16:colId xmlns:a16="http://schemas.microsoft.com/office/drawing/2014/main" val="3670146542"/>
                    </a:ext>
                  </a:extLst>
                </a:gridCol>
                <a:gridCol w="622713">
                  <a:extLst>
                    <a:ext uri="{9D8B030D-6E8A-4147-A177-3AD203B41FA5}">
                      <a16:colId xmlns:a16="http://schemas.microsoft.com/office/drawing/2014/main" val="2953107650"/>
                    </a:ext>
                  </a:extLst>
                </a:gridCol>
                <a:gridCol w="1005696">
                  <a:extLst>
                    <a:ext uri="{9D8B030D-6E8A-4147-A177-3AD203B41FA5}">
                      <a16:colId xmlns:a16="http://schemas.microsoft.com/office/drawing/2014/main" val="2538689"/>
                    </a:ext>
                  </a:extLst>
                </a:gridCol>
                <a:gridCol w="689955">
                  <a:extLst>
                    <a:ext uri="{9D8B030D-6E8A-4147-A177-3AD203B41FA5}">
                      <a16:colId xmlns:a16="http://schemas.microsoft.com/office/drawing/2014/main" val="2700834712"/>
                    </a:ext>
                  </a:extLst>
                </a:gridCol>
                <a:gridCol w="841978">
                  <a:extLst>
                    <a:ext uri="{9D8B030D-6E8A-4147-A177-3AD203B41FA5}">
                      <a16:colId xmlns:a16="http://schemas.microsoft.com/office/drawing/2014/main" val="2019514496"/>
                    </a:ext>
                  </a:extLst>
                </a:gridCol>
              </a:tblGrid>
              <a:tr h="513427">
                <a:tc>
                  <a:txBody>
                    <a:bodyPr/>
                    <a:lstStyle/>
                    <a:p>
                      <a:pPr algn="ctr" rtl="0" fontAlgn="ctr"/>
                      <a:r>
                        <a:rPr lang="es-CO" sz="1000" b="1" i="0" u="none" strike="noStrike">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62990217"/>
                  </a:ext>
                </a:extLst>
              </a:tr>
              <a:tr h="151606">
                <a:tc>
                  <a:txBody>
                    <a:bodyPr/>
                    <a:lstStyle/>
                    <a:p>
                      <a:pPr algn="l" rtl="0" fontAlgn="ctr"/>
                      <a:r>
                        <a:rPr lang="es-CO" sz="1000" b="1" i="0" u="none" strike="noStrike">
                          <a:solidFill>
                            <a:srgbClr val="203764"/>
                          </a:solidFill>
                          <a:effectLst/>
                          <a:latin typeface="+mn-lt"/>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5593947"/>
                  </a:ext>
                </a:extLst>
              </a:tr>
              <a:tr h="151606">
                <a:tc>
                  <a:txBody>
                    <a:bodyPr/>
                    <a:lstStyle/>
                    <a:p>
                      <a:pPr algn="l" rtl="0" fontAlgn="ctr"/>
                      <a:r>
                        <a:rPr lang="es-CO" sz="1000" b="0" i="0" u="none" strike="noStrike">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79486972"/>
                  </a:ext>
                </a:extLst>
              </a:tr>
              <a:tr h="151606">
                <a:tc>
                  <a:txBody>
                    <a:bodyPr/>
                    <a:lstStyle/>
                    <a:p>
                      <a:pPr algn="l" rtl="0" fontAlgn="ctr"/>
                      <a:r>
                        <a:rPr lang="es-CO" sz="1000" b="1" i="0" u="none" strike="noStrike">
                          <a:solidFill>
                            <a:srgbClr val="203764"/>
                          </a:solidFill>
                          <a:effectLst/>
                          <a:latin typeface="+mn-lt"/>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23866303"/>
                  </a:ext>
                </a:extLst>
              </a:tr>
              <a:tr h="151606">
                <a:tc>
                  <a:txBody>
                    <a:bodyPr/>
                    <a:lstStyle/>
                    <a:p>
                      <a:pPr algn="l" rtl="0" fontAlgn="ctr"/>
                      <a:r>
                        <a:rPr lang="es-CO" sz="1000" b="0" i="0" u="none" strike="noStrike">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21458083"/>
                  </a:ext>
                </a:extLst>
              </a:tr>
              <a:tr h="151606">
                <a:tc>
                  <a:txBody>
                    <a:bodyPr/>
                    <a:lstStyle/>
                    <a:p>
                      <a:pPr algn="l" rtl="0" fontAlgn="ctr"/>
                      <a:r>
                        <a:rPr lang="es-CO" sz="1000" b="0" i="0" u="none" strike="noStrike">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51452024"/>
                  </a:ext>
                </a:extLst>
              </a:tr>
              <a:tr h="151606">
                <a:tc>
                  <a:txBody>
                    <a:bodyPr/>
                    <a:lstStyle/>
                    <a:p>
                      <a:pPr algn="l" rtl="0" fontAlgn="ctr"/>
                      <a:r>
                        <a:rPr lang="es-CO" sz="1000" b="1" i="0" u="none" strike="noStrike">
                          <a:solidFill>
                            <a:srgbClr val="203764"/>
                          </a:solidFill>
                          <a:effectLst/>
                          <a:latin typeface="+mn-lt"/>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05821969"/>
                  </a:ext>
                </a:extLst>
              </a:tr>
              <a:tr h="151606">
                <a:tc>
                  <a:txBody>
                    <a:bodyPr/>
                    <a:lstStyle/>
                    <a:p>
                      <a:pPr algn="l" rtl="0" fontAlgn="ctr"/>
                      <a:r>
                        <a:rPr lang="es-CO" sz="1000" b="0" i="0" u="none" strike="noStrike">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53481009"/>
                  </a:ext>
                </a:extLst>
              </a:tr>
              <a:tr h="151606">
                <a:tc>
                  <a:txBody>
                    <a:bodyPr/>
                    <a:lstStyle/>
                    <a:p>
                      <a:pPr algn="l" rtl="0" fontAlgn="ctr"/>
                      <a:r>
                        <a:rPr lang="es-CO" sz="1000" b="1" i="0" u="none" strike="noStrike">
                          <a:solidFill>
                            <a:srgbClr val="203764"/>
                          </a:solidFill>
                          <a:effectLst/>
                          <a:latin typeface="+mn-lt"/>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95186735"/>
                  </a:ext>
                </a:extLst>
              </a:tr>
              <a:tr h="151606">
                <a:tc>
                  <a:txBody>
                    <a:bodyPr/>
                    <a:lstStyle/>
                    <a:p>
                      <a:pPr algn="l" rtl="0" fontAlgn="ctr"/>
                      <a:r>
                        <a:rPr lang="es-CO" sz="1000" b="0" i="0" u="none" strike="noStrike">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65201370"/>
                  </a:ext>
                </a:extLst>
              </a:tr>
              <a:tr h="303213">
                <a:tc>
                  <a:txBody>
                    <a:bodyPr/>
                    <a:lstStyle/>
                    <a:p>
                      <a:pPr algn="l" rtl="0" fontAlgn="ctr"/>
                      <a:r>
                        <a:rPr lang="es-CO" sz="1000" b="1" i="0" u="none" strike="noStrike">
                          <a:solidFill>
                            <a:srgbClr val="203764"/>
                          </a:solidFill>
                          <a:effectLst/>
                          <a:latin typeface="+mn-lt"/>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90449355"/>
                  </a:ext>
                </a:extLst>
              </a:tr>
              <a:tr h="151606">
                <a:tc>
                  <a:txBody>
                    <a:bodyPr/>
                    <a:lstStyle/>
                    <a:p>
                      <a:pPr algn="l" rtl="0" fontAlgn="ctr"/>
                      <a:r>
                        <a:rPr lang="es-CO" sz="1000" b="0" i="0" u="none" strike="noStrike">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58126242"/>
                  </a:ext>
                </a:extLst>
              </a:tr>
              <a:tr h="303213">
                <a:tc>
                  <a:txBody>
                    <a:bodyPr/>
                    <a:lstStyle/>
                    <a:p>
                      <a:pPr algn="l" rtl="0" fontAlgn="ctr"/>
                      <a:r>
                        <a:rPr lang="es-CO" sz="1000" b="1" i="0" u="none" strike="noStrike">
                          <a:solidFill>
                            <a:srgbClr val="203764"/>
                          </a:solidFill>
                          <a:effectLst/>
                          <a:latin typeface="+mn-lt"/>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53452546"/>
                  </a:ext>
                </a:extLst>
              </a:tr>
              <a:tr h="303213">
                <a:tc>
                  <a:txBody>
                    <a:bodyPr/>
                    <a:lstStyle/>
                    <a:p>
                      <a:pPr algn="l" rtl="0" fontAlgn="ctr"/>
                      <a:r>
                        <a:rPr lang="es-CO" sz="10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533240"/>
                  </a:ext>
                </a:extLst>
              </a:tr>
              <a:tr h="151606">
                <a:tc>
                  <a:txBody>
                    <a:bodyPr/>
                    <a:lstStyle/>
                    <a:p>
                      <a:pPr algn="l" rtl="0" fontAlgn="ctr"/>
                      <a:r>
                        <a:rPr lang="es-CO" sz="1000" b="1" i="0" u="none" strike="noStrike">
                          <a:solidFill>
                            <a:srgbClr val="203764"/>
                          </a:solidFill>
                          <a:effectLst/>
                          <a:latin typeface="+mn-lt"/>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6451217"/>
                  </a:ext>
                </a:extLst>
              </a:tr>
              <a:tr h="151606">
                <a:tc>
                  <a:txBody>
                    <a:bodyPr/>
                    <a:lstStyle/>
                    <a:p>
                      <a:pPr algn="l" rtl="0" fontAlgn="ctr"/>
                      <a:r>
                        <a:rPr lang="es-CO" sz="10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92489233"/>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Adiciones Área Limpia Distrito Capital SAS ESP - corte a 28 de febrero de 2025</a:t>
            </a:r>
            <a:endParaRPr lang="es-ES" sz="1600" b="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FE90CC6F-1AA5-4C1D-539B-16C2BA78C8DA}"/>
              </a:ext>
            </a:extLst>
          </p:cNvPr>
          <p:cNvGraphicFramePr>
            <a:graphicFrameLocks noGrp="1"/>
          </p:cNvGraphicFramePr>
          <p:nvPr/>
        </p:nvGraphicFramePr>
        <p:xfrm>
          <a:off x="2550082" y="1281112"/>
          <a:ext cx="8613216" cy="4941882"/>
        </p:xfrm>
        <a:graphic>
          <a:graphicData uri="http://schemas.openxmlformats.org/drawingml/2006/table">
            <a:tbl>
              <a:tblPr/>
              <a:tblGrid>
                <a:gridCol w="1331083">
                  <a:extLst>
                    <a:ext uri="{9D8B030D-6E8A-4147-A177-3AD203B41FA5}">
                      <a16:colId xmlns:a16="http://schemas.microsoft.com/office/drawing/2014/main" val="2827499580"/>
                    </a:ext>
                  </a:extLst>
                </a:gridCol>
                <a:gridCol w="1220159">
                  <a:extLst>
                    <a:ext uri="{9D8B030D-6E8A-4147-A177-3AD203B41FA5}">
                      <a16:colId xmlns:a16="http://schemas.microsoft.com/office/drawing/2014/main" val="299526099"/>
                    </a:ext>
                  </a:extLst>
                </a:gridCol>
                <a:gridCol w="1075959">
                  <a:extLst>
                    <a:ext uri="{9D8B030D-6E8A-4147-A177-3AD203B41FA5}">
                      <a16:colId xmlns:a16="http://schemas.microsoft.com/office/drawing/2014/main" val="2960142409"/>
                    </a:ext>
                  </a:extLst>
                </a:gridCol>
                <a:gridCol w="865204">
                  <a:extLst>
                    <a:ext uri="{9D8B030D-6E8A-4147-A177-3AD203B41FA5}">
                      <a16:colId xmlns:a16="http://schemas.microsoft.com/office/drawing/2014/main" val="352673044"/>
                    </a:ext>
                  </a:extLst>
                </a:gridCol>
                <a:gridCol w="1123101">
                  <a:extLst>
                    <a:ext uri="{9D8B030D-6E8A-4147-A177-3AD203B41FA5}">
                      <a16:colId xmlns:a16="http://schemas.microsoft.com/office/drawing/2014/main" val="282593743"/>
                    </a:ext>
                  </a:extLst>
                </a:gridCol>
                <a:gridCol w="590669">
                  <a:extLst>
                    <a:ext uri="{9D8B030D-6E8A-4147-A177-3AD203B41FA5}">
                      <a16:colId xmlns:a16="http://schemas.microsoft.com/office/drawing/2014/main" val="1834299086"/>
                    </a:ext>
                  </a:extLst>
                </a:gridCol>
                <a:gridCol w="953943">
                  <a:extLst>
                    <a:ext uri="{9D8B030D-6E8A-4147-A177-3AD203B41FA5}">
                      <a16:colId xmlns:a16="http://schemas.microsoft.com/office/drawing/2014/main" val="1901151899"/>
                    </a:ext>
                  </a:extLst>
                </a:gridCol>
                <a:gridCol w="654449">
                  <a:extLst>
                    <a:ext uri="{9D8B030D-6E8A-4147-A177-3AD203B41FA5}">
                      <a16:colId xmlns:a16="http://schemas.microsoft.com/office/drawing/2014/main" val="2281476642"/>
                    </a:ext>
                  </a:extLst>
                </a:gridCol>
                <a:gridCol w="798649">
                  <a:extLst>
                    <a:ext uri="{9D8B030D-6E8A-4147-A177-3AD203B41FA5}">
                      <a16:colId xmlns:a16="http://schemas.microsoft.com/office/drawing/2014/main" val="865393094"/>
                    </a:ext>
                  </a:extLst>
                </a:gridCol>
              </a:tblGrid>
              <a:tr h="149754">
                <a:tc gridSpan="9">
                  <a:txBody>
                    <a:bodyPr/>
                    <a:lstStyle/>
                    <a:p>
                      <a:pPr algn="ctr" fontAlgn="ctr"/>
                      <a:r>
                        <a:rPr lang="es-MX" sz="900" b="1" i="0" u="none" strike="noStrike">
                          <a:solidFill>
                            <a:srgbClr val="203764"/>
                          </a:solidFill>
                          <a:effectLst/>
                          <a:latin typeface="+mn-lt"/>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6229340"/>
                  </a:ext>
                </a:extLst>
              </a:tr>
              <a:tr h="748770">
                <a:tc>
                  <a:txBody>
                    <a:bodyPr/>
                    <a:lstStyle/>
                    <a:p>
                      <a:pPr algn="ctr" rtl="0" fontAlgn="ctr"/>
                      <a:r>
                        <a:rPr lang="es-CO" sz="900" b="1" i="0" u="none" strike="noStrike">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21729490"/>
                  </a:ext>
                </a:extLst>
              </a:tr>
              <a:tr h="149754">
                <a:tc>
                  <a:txBody>
                    <a:bodyPr/>
                    <a:lstStyle/>
                    <a:p>
                      <a:pPr algn="ctr" rtl="0" fontAlgn="ctr"/>
                      <a:r>
                        <a:rPr lang="es-CO" sz="900" b="1" i="0" u="none" strike="noStrike">
                          <a:solidFill>
                            <a:srgbClr val="203764"/>
                          </a:solidFill>
                          <a:effectLst/>
                          <a:latin typeface="+mn-lt"/>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$ 27.591,82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$ 24.822,74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$ 52.414,56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$ 24.822,74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556217996"/>
                  </a:ext>
                </a:extLst>
              </a:tr>
              <a:tr h="149754">
                <a:tc>
                  <a:txBody>
                    <a:bodyPr/>
                    <a:lstStyle/>
                    <a:p>
                      <a:pPr algn="l" rtl="0" fontAlgn="ctr"/>
                      <a:r>
                        <a:rPr lang="es-CO" sz="900" b="1" i="0" u="none" strike="noStrike">
                          <a:solidFill>
                            <a:srgbClr val="203764"/>
                          </a:solidFill>
                          <a:effectLst/>
                          <a:latin typeface="+mn-lt"/>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$ 27.591,82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$ 30.374,29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35014993"/>
                  </a:ext>
                </a:extLst>
              </a:tr>
              <a:tr h="149754">
                <a:tc>
                  <a:txBody>
                    <a:bodyPr/>
                    <a:lstStyle/>
                    <a:p>
                      <a:pPr algn="l" rtl="0" fontAlgn="ctr"/>
                      <a:r>
                        <a:rPr lang="es-CO" sz="900" b="0" i="0" u="none" strike="noStrike">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76506830"/>
                  </a:ext>
                </a:extLst>
              </a:tr>
              <a:tr h="149754">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24862137"/>
                  </a:ext>
                </a:extLst>
              </a:tr>
              <a:tr h="149754">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20710381"/>
                  </a:ext>
                </a:extLst>
              </a:tr>
              <a:tr h="149754">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62783903"/>
                  </a:ext>
                </a:extLst>
              </a:tr>
              <a:tr h="149754">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60903175"/>
                  </a:ext>
                </a:extLst>
              </a:tr>
              <a:tr h="149754">
                <a:tc>
                  <a:txBody>
                    <a:bodyPr/>
                    <a:lstStyle/>
                    <a:p>
                      <a:pPr algn="l" rtl="0" fontAlgn="ctr"/>
                      <a:r>
                        <a:rPr lang="es-CO" sz="900" b="0" i="0" u="none" strike="noStrike">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87444011"/>
                  </a:ext>
                </a:extLst>
              </a:tr>
              <a:tr h="149754">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06918237"/>
                  </a:ext>
                </a:extLst>
              </a:tr>
              <a:tr h="149754">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48073665"/>
                  </a:ext>
                </a:extLst>
              </a:tr>
              <a:tr h="149754">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4650002"/>
                  </a:ext>
                </a:extLst>
              </a:tr>
              <a:tr h="149754">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95001394"/>
                  </a:ext>
                </a:extLst>
              </a:tr>
              <a:tr h="149754">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51379422"/>
                  </a:ext>
                </a:extLst>
              </a:tr>
              <a:tr h="149754">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33564492"/>
                  </a:ext>
                </a:extLst>
              </a:tr>
              <a:tr h="149754">
                <a:tc>
                  <a:txBody>
                    <a:bodyPr/>
                    <a:lstStyle/>
                    <a:p>
                      <a:pPr algn="l" rtl="0" fontAlgn="ctr"/>
                      <a:r>
                        <a:rPr lang="es-CO" sz="900" b="0" i="0" u="none" strike="noStrike">
                          <a:solidFill>
                            <a:srgbClr val="203764"/>
                          </a:solidFill>
                          <a:effectLst/>
                          <a:latin typeface="+mn-lt"/>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28036202"/>
                  </a:ext>
                </a:extLst>
              </a:tr>
              <a:tr h="149754">
                <a:tc>
                  <a:txBody>
                    <a:bodyPr/>
                    <a:lstStyle/>
                    <a:p>
                      <a:pPr algn="l" rtl="0" fontAlgn="ctr"/>
                      <a:r>
                        <a:rPr lang="es-CO" sz="900" b="0" i="0" u="none" strike="noStrike">
                          <a:solidFill>
                            <a:srgbClr val="203764"/>
                          </a:solidFill>
                          <a:effectLst/>
                          <a:latin typeface="+mn-lt"/>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$ 2.472,33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$ 144,29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30649444"/>
                  </a:ext>
                </a:extLst>
              </a:tr>
              <a:tr h="149754">
                <a:tc>
                  <a:txBody>
                    <a:bodyPr/>
                    <a:lstStyle/>
                    <a:p>
                      <a:pPr algn="l" rtl="0" fontAlgn="ctr"/>
                      <a:r>
                        <a:rPr lang="es-CO" sz="900" b="0" i="0" u="none" strike="noStrike">
                          <a:solidFill>
                            <a:srgbClr val="203764"/>
                          </a:solidFill>
                          <a:effectLst/>
                          <a:latin typeface="+mn-lt"/>
                        </a:rPr>
                        <a:t>ADICIÓN N°36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40875732"/>
                  </a:ext>
                </a:extLst>
              </a:tr>
              <a:tr h="149754">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67884442"/>
                  </a:ext>
                </a:extLst>
              </a:tr>
              <a:tr h="149754">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20648133"/>
                  </a:ext>
                </a:extLst>
              </a:tr>
              <a:tr h="149754">
                <a:tc>
                  <a:txBody>
                    <a:bodyPr/>
                    <a:lstStyle/>
                    <a:p>
                      <a:pPr algn="l" rtl="0" fontAlgn="ctr"/>
                      <a:r>
                        <a:rPr lang="es-CO" sz="900" b="0" i="0" u="none" strike="noStrike">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87836391"/>
                  </a:ext>
                </a:extLst>
              </a:tr>
              <a:tr h="149754">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03064278"/>
                  </a:ext>
                </a:extLst>
              </a:tr>
              <a:tr h="149754">
                <a:tc>
                  <a:txBody>
                    <a:bodyPr/>
                    <a:lstStyle/>
                    <a:p>
                      <a:pPr algn="l" rtl="0" fontAlgn="ctr"/>
                      <a:r>
                        <a:rPr lang="es-CO" sz="900" b="0" i="0" u="none" strike="noStrike">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96421270"/>
                  </a:ext>
                </a:extLst>
              </a:tr>
              <a:tr h="149754">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68213107"/>
                  </a:ext>
                </a:extLst>
              </a:tr>
              <a:tr h="149754">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31432806"/>
                  </a:ext>
                </a:extLst>
              </a:tr>
              <a:tr h="149754">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67241384"/>
                  </a:ext>
                </a:extLst>
              </a:tr>
              <a:tr h="149754">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90628314"/>
                  </a:ext>
                </a:extLst>
              </a:tr>
              <a:tr h="149754">
                <a:tc>
                  <a:txBody>
                    <a:bodyPr/>
                    <a:lstStyle/>
                    <a:p>
                      <a:pPr algn="l" rtl="0" fontAlgn="ctr"/>
                      <a:r>
                        <a:rPr lang="es-CO" sz="9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$ 224,74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$ 67,55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86631099"/>
                  </a:ext>
                </a:extLst>
              </a:tr>
            </a:tbl>
          </a:graphicData>
        </a:graphic>
      </p:graphicFrame>
    </p:spTree>
  </p:cSld>
  <p:clrMapOvr>
    <a:masterClrMapping/>
  </p:clrMapOvr>
  <p:transition spd="slow"/>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Adiciones Área Limpia Distrito Capital SAS ESP - corte a 28 de febrero de 2025</a:t>
            </a:r>
            <a:endParaRPr lang="es-ES" sz="1600" b="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2750B73-F7A5-A773-B88A-4B49EA45353B}"/>
              </a:ext>
            </a:extLst>
          </p:cNvPr>
          <p:cNvGraphicFramePr>
            <a:graphicFrameLocks noGrp="1"/>
          </p:cNvGraphicFramePr>
          <p:nvPr/>
        </p:nvGraphicFramePr>
        <p:xfrm>
          <a:off x="2471277" y="1668465"/>
          <a:ext cx="9171478" cy="3983614"/>
        </p:xfrm>
        <a:graphic>
          <a:graphicData uri="http://schemas.openxmlformats.org/drawingml/2006/table">
            <a:tbl>
              <a:tblPr/>
              <a:tblGrid>
                <a:gridCol w="1417357">
                  <a:extLst>
                    <a:ext uri="{9D8B030D-6E8A-4147-A177-3AD203B41FA5}">
                      <a16:colId xmlns:a16="http://schemas.microsoft.com/office/drawing/2014/main" val="2149557448"/>
                    </a:ext>
                  </a:extLst>
                </a:gridCol>
                <a:gridCol w="1299243">
                  <a:extLst>
                    <a:ext uri="{9D8B030D-6E8A-4147-A177-3AD203B41FA5}">
                      <a16:colId xmlns:a16="http://schemas.microsoft.com/office/drawing/2014/main" val="1992351363"/>
                    </a:ext>
                  </a:extLst>
                </a:gridCol>
                <a:gridCol w="1145697">
                  <a:extLst>
                    <a:ext uri="{9D8B030D-6E8A-4147-A177-3AD203B41FA5}">
                      <a16:colId xmlns:a16="http://schemas.microsoft.com/office/drawing/2014/main" val="3910528045"/>
                    </a:ext>
                  </a:extLst>
                </a:gridCol>
                <a:gridCol w="921282">
                  <a:extLst>
                    <a:ext uri="{9D8B030D-6E8A-4147-A177-3AD203B41FA5}">
                      <a16:colId xmlns:a16="http://schemas.microsoft.com/office/drawing/2014/main" val="2748971569"/>
                    </a:ext>
                  </a:extLst>
                </a:gridCol>
                <a:gridCol w="1195895">
                  <a:extLst>
                    <a:ext uri="{9D8B030D-6E8A-4147-A177-3AD203B41FA5}">
                      <a16:colId xmlns:a16="http://schemas.microsoft.com/office/drawing/2014/main" val="1921481082"/>
                    </a:ext>
                  </a:extLst>
                </a:gridCol>
                <a:gridCol w="628952">
                  <a:extLst>
                    <a:ext uri="{9D8B030D-6E8A-4147-A177-3AD203B41FA5}">
                      <a16:colId xmlns:a16="http://schemas.microsoft.com/office/drawing/2014/main" val="1026111290"/>
                    </a:ext>
                  </a:extLst>
                </a:gridCol>
                <a:gridCol w="1015771">
                  <a:extLst>
                    <a:ext uri="{9D8B030D-6E8A-4147-A177-3AD203B41FA5}">
                      <a16:colId xmlns:a16="http://schemas.microsoft.com/office/drawing/2014/main" val="4209285822"/>
                    </a:ext>
                  </a:extLst>
                </a:gridCol>
                <a:gridCol w="696867">
                  <a:extLst>
                    <a:ext uri="{9D8B030D-6E8A-4147-A177-3AD203B41FA5}">
                      <a16:colId xmlns:a16="http://schemas.microsoft.com/office/drawing/2014/main" val="1022294251"/>
                    </a:ext>
                  </a:extLst>
                </a:gridCol>
                <a:gridCol w="850414">
                  <a:extLst>
                    <a:ext uri="{9D8B030D-6E8A-4147-A177-3AD203B41FA5}">
                      <a16:colId xmlns:a16="http://schemas.microsoft.com/office/drawing/2014/main" val="2341934299"/>
                    </a:ext>
                  </a:extLst>
                </a:gridCol>
              </a:tblGrid>
              <a:tr h="601603">
                <a:tc>
                  <a:txBody>
                    <a:bodyPr/>
                    <a:lstStyle/>
                    <a:p>
                      <a:pPr algn="ctr" rtl="0" fontAlgn="ctr"/>
                      <a:r>
                        <a:rPr lang="es-CO" sz="1000" b="1" i="0" u="none" strike="noStrike">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779661254"/>
                  </a:ext>
                </a:extLst>
              </a:tr>
              <a:tr h="150401">
                <a:tc>
                  <a:txBody>
                    <a:bodyPr/>
                    <a:lstStyle/>
                    <a:p>
                      <a:pPr algn="l" rtl="0" fontAlgn="ctr"/>
                      <a:r>
                        <a:rPr lang="es-CO" sz="1000" b="1" i="0" u="none" strike="noStrike">
                          <a:solidFill>
                            <a:srgbClr val="203764"/>
                          </a:solidFill>
                          <a:effectLst/>
                          <a:latin typeface="+mn-lt"/>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80741576"/>
                  </a:ext>
                </a:extLst>
              </a:tr>
              <a:tr h="150401">
                <a:tc>
                  <a:txBody>
                    <a:bodyPr/>
                    <a:lstStyle/>
                    <a:p>
                      <a:pPr algn="l" rtl="0" fontAlgn="ctr"/>
                      <a:r>
                        <a:rPr lang="es-CO" sz="1000" b="0" i="0" u="none" strike="noStrike">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90632924"/>
                  </a:ext>
                </a:extLst>
              </a:tr>
              <a:tr h="150401">
                <a:tc>
                  <a:txBody>
                    <a:bodyPr/>
                    <a:lstStyle/>
                    <a:p>
                      <a:pPr algn="l" rtl="0" fontAlgn="ctr"/>
                      <a:r>
                        <a:rPr lang="es-CO" sz="1000" b="1" i="0" u="none" strike="noStrike">
                          <a:solidFill>
                            <a:srgbClr val="203764"/>
                          </a:solidFill>
                          <a:effectLst/>
                          <a:latin typeface="+mn-lt"/>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35223069"/>
                  </a:ext>
                </a:extLst>
              </a:tr>
              <a:tr h="150401">
                <a:tc>
                  <a:txBody>
                    <a:bodyPr/>
                    <a:lstStyle/>
                    <a:p>
                      <a:pPr algn="l" rtl="0" fontAlgn="ctr"/>
                      <a:r>
                        <a:rPr lang="es-CO" sz="1000" b="0" i="0" u="none" strike="noStrike">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14234800"/>
                  </a:ext>
                </a:extLst>
              </a:tr>
              <a:tr h="150401">
                <a:tc>
                  <a:txBody>
                    <a:bodyPr/>
                    <a:lstStyle/>
                    <a:p>
                      <a:pPr algn="l" rtl="0" fontAlgn="ctr"/>
                      <a:r>
                        <a:rPr lang="es-CO" sz="1000" b="0" i="0" u="none" strike="noStrike">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09253369"/>
                  </a:ext>
                </a:extLst>
              </a:tr>
              <a:tr h="150401">
                <a:tc>
                  <a:txBody>
                    <a:bodyPr/>
                    <a:lstStyle/>
                    <a:p>
                      <a:pPr algn="l" rtl="0" fontAlgn="ctr"/>
                      <a:r>
                        <a:rPr lang="es-CO" sz="1000" b="1" i="0" u="none" strike="noStrike">
                          <a:solidFill>
                            <a:srgbClr val="203764"/>
                          </a:solidFill>
                          <a:effectLst/>
                          <a:latin typeface="+mn-lt"/>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82591115"/>
                  </a:ext>
                </a:extLst>
              </a:tr>
              <a:tr h="150401">
                <a:tc>
                  <a:txBody>
                    <a:bodyPr/>
                    <a:lstStyle/>
                    <a:p>
                      <a:pPr algn="l" rtl="0" fontAlgn="ctr"/>
                      <a:r>
                        <a:rPr lang="es-CO" sz="1000" b="0" i="0" u="none" strike="noStrike">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91382961"/>
                  </a:ext>
                </a:extLst>
              </a:tr>
              <a:tr h="150401">
                <a:tc>
                  <a:txBody>
                    <a:bodyPr/>
                    <a:lstStyle/>
                    <a:p>
                      <a:pPr algn="l" rtl="0" fontAlgn="ctr"/>
                      <a:r>
                        <a:rPr lang="es-CO" sz="1000" b="1" i="0" u="none" strike="noStrike">
                          <a:solidFill>
                            <a:srgbClr val="203764"/>
                          </a:solidFill>
                          <a:effectLst/>
                          <a:latin typeface="+mn-lt"/>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76607128"/>
                  </a:ext>
                </a:extLst>
              </a:tr>
              <a:tr h="150401">
                <a:tc>
                  <a:txBody>
                    <a:bodyPr/>
                    <a:lstStyle/>
                    <a:p>
                      <a:pPr algn="l" rtl="0" fontAlgn="ctr"/>
                      <a:r>
                        <a:rPr lang="es-CO" sz="1000" b="0" i="0" u="none" strike="noStrike">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39663691"/>
                  </a:ext>
                </a:extLst>
              </a:tr>
              <a:tr h="163007">
                <a:tc>
                  <a:txBody>
                    <a:bodyPr/>
                    <a:lstStyle/>
                    <a:p>
                      <a:pPr algn="l" rtl="0" fontAlgn="ctr"/>
                      <a:r>
                        <a:rPr lang="es-CO" sz="1000" b="1" i="0" u="none" strike="noStrike">
                          <a:solidFill>
                            <a:srgbClr val="203764"/>
                          </a:solidFill>
                          <a:effectLst/>
                          <a:latin typeface="+mn-lt"/>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16451976"/>
                  </a:ext>
                </a:extLst>
              </a:tr>
              <a:tr h="150401">
                <a:tc>
                  <a:txBody>
                    <a:bodyPr/>
                    <a:lstStyle/>
                    <a:p>
                      <a:pPr algn="l" rtl="0" fontAlgn="ctr"/>
                      <a:r>
                        <a:rPr lang="es-CO" sz="1000" b="0" i="0" u="none" strike="noStrike">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90591745"/>
                  </a:ext>
                </a:extLst>
              </a:tr>
              <a:tr h="150401">
                <a:tc>
                  <a:txBody>
                    <a:bodyPr/>
                    <a:lstStyle/>
                    <a:p>
                      <a:pPr algn="l" rtl="0" fontAlgn="ctr"/>
                      <a:r>
                        <a:rPr lang="es-CO" sz="1000" b="1" i="0" u="none" strike="noStrike">
                          <a:solidFill>
                            <a:srgbClr val="203764"/>
                          </a:solidFill>
                          <a:effectLst/>
                          <a:latin typeface="+mn-lt"/>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27381468"/>
                  </a:ext>
                </a:extLst>
              </a:tr>
              <a:tr h="150401">
                <a:tc>
                  <a:txBody>
                    <a:bodyPr/>
                    <a:lstStyle/>
                    <a:p>
                      <a:pPr algn="l" rtl="0" fontAlgn="ctr"/>
                      <a:r>
                        <a:rPr lang="es-CO" sz="1000" b="0" i="0" u="none" strike="noStrike">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93410876"/>
                  </a:ext>
                </a:extLst>
              </a:tr>
              <a:tr h="300801">
                <a:tc>
                  <a:txBody>
                    <a:bodyPr/>
                    <a:lstStyle/>
                    <a:p>
                      <a:pPr algn="l" rtl="0" fontAlgn="ctr"/>
                      <a:r>
                        <a:rPr lang="es-CO" sz="1000" b="1" i="0" u="none" strike="noStrike">
                          <a:solidFill>
                            <a:srgbClr val="203764"/>
                          </a:solidFill>
                          <a:effectLst/>
                          <a:latin typeface="+mn-lt"/>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26094336"/>
                  </a:ext>
                </a:extLst>
              </a:tr>
              <a:tr h="300801">
                <a:tc>
                  <a:txBody>
                    <a:bodyPr/>
                    <a:lstStyle/>
                    <a:p>
                      <a:pPr algn="l" rtl="0" fontAlgn="ctr"/>
                      <a:r>
                        <a:rPr lang="es-CO" sz="1000" b="0" i="0" u="none" strike="noStrike">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49051635"/>
                  </a:ext>
                </a:extLst>
              </a:tr>
              <a:tr h="300801">
                <a:tc>
                  <a:txBody>
                    <a:bodyPr/>
                    <a:lstStyle/>
                    <a:p>
                      <a:pPr algn="l" rtl="0" fontAlgn="ctr"/>
                      <a:r>
                        <a:rPr lang="es-CO" sz="1000" b="1" i="0" u="none" strike="noStrike">
                          <a:solidFill>
                            <a:srgbClr val="203764"/>
                          </a:solidFill>
                          <a:effectLst/>
                          <a:latin typeface="+mn-lt"/>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91886110"/>
                  </a:ext>
                </a:extLst>
              </a:tr>
              <a:tr h="163007">
                <a:tc>
                  <a:txBody>
                    <a:bodyPr/>
                    <a:lstStyle/>
                    <a:p>
                      <a:pPr algn="l" rtl="0" fontAlgn="ctr"/>
                      <a:r>
                        <a:rPr lang="es-CO" sz="10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21855505"/>
                  </a:ext>
                </a:extLst>
              </a:tr>
              <a:tr h="150401">
                <a:tc>
                  <a:txBody>
                    <a:bodyPr/>
                    <a:lstStyle/>
                    <a:p>
                      <a:pPr algn="l" rtl="0" fontAlgn="ctr"/>
                      <a:r>
                        <a:rPr lang="es-CO" sz="1000" b="1" i="0" u="none" strike="noStrike">
                          <a:solidFill>
                            <a:srgbClr val="203764"/>
                          </a:solidFill>
                          <a:effectLst/>
                          <a:latin typeface="+mn-lt"/>
                        </a:rPr>
                        <a:t>10.CUADRILLAS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03113223"/>
                  </a:ext>
                </a:extLst>
              </a:tr>
              <a:tr h="150401">
                <a:tc>
                  <a:txBody>
                    <a:bodyPr/>
                    <a:lstStyle/>
                    <a:p>
                      <a:pPr algn="l" rtl="0" fontAlgn="ctr"/>
                      <a:r>
                        <a:rPr lang="es-CO" sz="1000" b="0" i="0" u="none" strike="noStrike">
                          <a:solidFill>
                            <a:srgbClr val="203764"/>
                          </a:solidFill>
                          <a:effectLst/>
                          <a:latin typeface="+mn-lt"/>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$ 2.874,67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19497322"/>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04800" y="9032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solicitudes de acción correctiva</a:t>
            </a:r>
          </a:p>
          <a:p>
            <a:r>
              <a:rPr lang="es-CO" sz="1600" b="1" cap="small">
                <a:solidFill>
                  <a:srgbClr val="002060"/>
                </a:solidFill>
                <a:latin typeface="Candara" panose="020E0502030303020204" pitchFamily="34" charset="0"/>
              </a:rPr>
              <a:t>           </a:t>
            </a:r>
            <a:r>
              <a:rPr lang="es-CO" sz="1600" b="1" cap="small">
                <a:latin typeface="Candara" panose="020E0502030303020204" pitchFamily="34" charset="0"/>
              </a:rPr>
              <a:t>Balance general </a:t>
            </a:r>
            <a:r>
              <a:rPr lang="es-CO" sz="1600" b="1" cap="small" err="1">
                <a:latin typeface="Candara" panose="020E0502030303020204" pitchFamily="34" charset="0"/>
              </a:rPr>
              <a:t>sac´s</a:t>
            </a:r>
            <a:endParaRPr lang="es-CO" sz="1600" b="1"/>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95088" y="1299907"/>
            <a:ext cx="3550023"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SAC: 1.372</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a:t>*Nota: las SAC anuladas no se tiene en cuenta en el total de SAC </a:t>
            </a:r>
            <a:endParaRPr lang="es-CO" sz="1400" b="1"/>
          </a:p>
        </p:txBody>
      </p:sp>
      <p:graphicFrame>
        <p:nvGraphicFramePr>
          <p:cNvPr id="6" name="Gráfico 5">
            <a:extLst>
              <a:ext uri="{FF2B5EF4-FFF2-40B4-BE49-F238E27FC236}">
                <a16:creationId xmlns:a16="http://schemas.microsoft.com/office/drawing/2014/main" id="{15AAC151-7ED6-A0C9-982F-3B8C1400354A}"/>
              </a:ext>
            </a:extLst>
          </p:cNvPr>
          <p:cNvGraphicFramePr>
            <a:graphicFrameLocks/>
          </p:cNvGraphicFramePr>
          <p:nvPr/>
        </p:nvGraphicFramePr>
        <p:xfrm>
          <a:off x="382954" y="1946238"/>
          <a:ext cx="10086976"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80442"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solicitudes de acción correctiva</a:t>
            </a:r>
          </a:p>
          <a:p>
            <a:r>
              <a:rPr lang="es-CO" sz="1600" cap="small">
                <a:solidFill>
                  <a:srgbClr val="002060"/>
                </a:solidFill>
                <a:latin typeface="Candara" panose="020E0502030303020204" pitchFamily="34" charset="0"/>
              </a:rPr>
              <a:t>         </a:t>
            </a:r>
            <a:r>
              <a:rPr lang="es-CO" sz="1600" b="1" cap="small">
                <a:latin typeface="Candara" panose="020E0502030303020204" pitchFamily="34" charset="0"/>
              </a:rPr>
              <a:t>Tipologías Febrero</a:t>
            </a:r>
            <a:endParaRPr lang="es-CO" sz="1600" b="1"/>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644116" y="1288560"/>
            <a:ext cx="3861693"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SAC: 1.372</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329D1B2C-E5E0-FA31-ABD8-6373CDF7A377}"/>
              </a:ext>
            </a:extLst>
          </p:cNvPr>
          <p:cNvGraphicFramePr>
            <a:graphicFrameLocks/>
          </p:cNvGraphicFramePr>
          <p:nvPr/>
        </p:nvGraphicFramePr>
        <p:xfrm>
          <a:off x="720436" y="1831751"/>
          <a:ext cx="9587346"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172679" y="5103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solicitudes de acción correctiva</a:t>
            </a:r>
          </a:p>
          <a:p>
            <a:r>
              <a:rPr lang="es-CO" b="1" cap="small">
                <a:latin typeface="Candara" panose="020E0502030303020204" pitchFamily="34" charset="0"/>
              </a:rPr>
              <a:t>         </a:t>
            </a:r>
            <a:r>
              <a:rPr lang="es-CO" sz="1600" b="1" cap="small">
                <a:latin typeface="Candara" panose="020E0502030303020204" pitchFamily="34" charset="0"/>
              </a:rPr>
              <a:t>Total por año</a:t>
            </a:r>
            <a:endParaRPr lang="es-CO" sz="1600" b="1"/>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136610" y="1311052"/>
            <a:ext cx="3813683"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SAC: 1.372</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C174F43-415F-E4FD-1369-3BF124CB0A14}"/>
              </a:ext>
            </a:extLst>
          </p:cNvPr>
          <p:cNvGraphicFramePr>
            <a:graphicFrameLocks/>
          </p:cNvGraphicFramePr>
          <p:nvPr/>
        </p:nvGraphicFramePr>
        <p:xfrm>
          <a:off x="817418" y="2016068"/>
          <a:ext cx="9850582" cy="415619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 MULTAS</a:t>
            </a:r>
          </a:p>
          <a:p>
            <a:r>
              <a:rPr lang="es-CO" sz="1600" cap="small">
                <a:solidFill>
                  <a:srgbClr val="002060"/>
                </a:solidFill>
                <a:latin typeface="Candara" panose="020E0502030303020204" pitchFamily="34" charset="0"/>
              </a:rPr>
              <a:t>         </a:t>
            </a:r>
            <a:endParaRPr lang="es-CO" sz="160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76428" y="659898"/>
            <a:ext cx="3084007"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Por Concesionario </a:t>
            </a:r>
            <a:endParaRPr lang="es-CO" sz="3200" b="1" kern="0" cap="small">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731331" y="1252366"/>
            <a:ext cx="2205846"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91</a:t>
            </a:r>
          </a:p>
        </p:txBody>
      </p:sp>
      <p:graphicFrame>
        <p:nvGraphicFramePr>
          <p:cNvPr id="2" name="Gráfico 1">
            <a:extLst>
              <a:ext uri="{FF2B5EF4-FFF2-40B4-BE49-F238E27FC236}">
                <a16:creationId xmlns:a16="http://schemas.microsoft.com/office/drawing/2014/main" id="{72C8FB18-1DBC-E281-04B9-02DBB8374331}"/>
              </a:ext>
            </a:extLst>
          </p:cNvPr>
          <p:cNvGraphicFramePr>
            <a:graphicFrameLocks/>
          </p:cNvGraphicFramePr>
          <p:nvPr/>
        </p:nvGraphicFramePr>
        <p:xfrm>
          <a:off x="484909" y="2286007"/>
          <a:ext cx="11069782" cy="391209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15399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 MULTAS</a:t>
            </a:r>
          </a:p>
          <a:p>
            <a:r>
              <a:rPr lang="es-CO" sz="1600" cap="small">
                <a:solidFill>
                  <a:srgbClr val="002060"/>
                </a:solidFill>
                <a:latin typeface="Candara" panose="020E0502030303020204" pitchFamily="34" charset="0"/>
              </a:rPr>
              <a:t>         </a:t>
            </a:r>
            <a:endParaRPr lang="es-CO" sz="160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387294" y="600268"/>
            <a:ext cx="164313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Por años </a:t>
            </a:r>
            <a:endParaRPr lang="es-CO" sz="3200" b="1" kern="0" cap="small">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91</a:t>
            </a:r>
          </a:p>
        </p:txBody>
      </p:sp>
      <p:graphicFrame>
        <p:nvGraphicFramePr>
          <p:cNvPr id="2" name="Gráfico 1">
            <a:extLst>
              <a:ext uri="{FF2B5EF4-FFF2-40B4-BE49-F238E27FC236}">
                <a16:creationId xmlns:a16="http://schemas.microsoft.com/office/drawing/2014/main" id="{E45AF6B2-D182-60BE-43AC-BBC230DF1411}"/>
              </a:ext>
            </a:extLst>
          </p:cNvPr>
          <p:cNvGraphicFramePr>
            <a:graphicFrameLocks/>
          </p:cNvGraphicFramePr>
          <p:nvPr/>
        </p:nvGraphicFramePr>
        <p:xfrm>
          <a:off x="1208861" y="2055155"/>
          <a:ext cx="10002981" cy="416648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9774639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93497" y="1830284"/>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algn="ctr"/>
                      <a:r>
                        <a:rPr lang="es-CO" sz="160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Incumplimiento conforme a lo establecido en el</a:t>
                      </a:r>
                      <a:r>
                        <a:rPr lang="es-ES" sz="1600" b="0" i="0" u="none" strike="noStrike" kern="1200">
                          <a:solidFill>
                            <a:srgbClr val="002060"/>
                          </a:solidFill>
                          <a:effectLst/>
                          <a:latin typeface="+mn-lt"/>
                          <a:ea typeface="+mn-ea"/>
                          <a:cs typeface="+mn-cs"/>
                        </a:rPr>
                        <a:t> numeral 2.15. del Anexo 3 –</a:t>
                      </a:r>
                      <a:r>
                        <a:rPr lang="es-MX" sz="1600" b="0" i="0" u="none" strike="noStrike" kern="120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 20237000349882 del 23/06/2023</a:t>
                      </a:r>
                    </a:p>
                  </a:txBody>
                  <a:tcPr marL="0" marR="0" marT="0" marB="0" anchor="ctr"/>
                </a:tc>
                <a:tc>
                  <a:txBody>
                    <a:bodyPr/>
                    <a:lstStyle/>
                    <a:p>
                      <a:pPr algn="ctr" fontAlgn="ctr"/>
                      <a:r>
                        <a:rPr lang="es-MX" sz="1600" b="1" i="0" u="none" strike="noStrike" kern="120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mn-lt"/>
                          <a:ea typeface="+mn-ea"/>
                          <a:cs typeface="+mn-cs"/>
                        </a:rPr>
                        <a:t>Radicado UAESP N° 20237000547032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algn="ctr" defTabSz="914400" rtl="0" eaLnBrk="1" fontAlgn="ctr" latinLnBrk="0" hangingPunct="1"/>
                      <a:endParaRPr lang="es-MX" sz="1600" b="0"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439930" y="790701"/>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17</a:t>
            </a:r>
            <a:endParaRPr lang="es-CO" sz="3200" b="1"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72586" y="7240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11341" y="156330"/>
            <a:ext cx="10095978" cy="138499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p>
          <a:p>
            <a:endParaRPr lang="es-CO" sz="1600" cap="small">
              <a:solidFill>
                <a:srgbClr val="002060"/>
              </a:solidFill>
              <a:latin typeface="Candara" panose="020E0502030303020204" pitchFamily="34" charset="0"/>
            </a:endParaRPr>
          </a:p>
          <a:p>
            <a:endParaRPr lang="es-CO" sz="1600"/>
          </a:p>
        </p:txBody>
      </p:sp>
    </p:spTree>
    <p:extLst>
      <p:ext uri="{BB962C8B-B14F-4D97-AF65-F5344CB8AC3E}">
        <p14:creationId xmlns:p14="http://schemas.microsoft.com/office/powerpoint/2010/main" val="128404124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2025</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313321" y="6302396"/>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enero de 2025.</a:t>
            </a:r>
            <a:endParaRPr lang="es-CO" sz="90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69DF8705-B31F-58BA-826B-D91609F50486}"/>
              </a:ext>
            </a:extLst>
          </p:cNvPr>
          <p:cNvGraphicFramePr>
            <a:graphicFrameLocks noGrp="1"/>
          </p:cNvGraphicFramePr>
          <p:nvPr>
            <p:extLst>
              <p:ext uri="{D42A27DB-BD31-4B8C-83A1-F6EECF244321}">
                <p14:modId xmlns:p14="http://schemas.microsoft.com/office/powerpoint/2010/main" val="497214094"/>
              </p:ext>
            </p:extLst>
          </p:nvPr>
        </p:nvGraphicFramePr>
        <p:xfrm>
          <a:off x="444595" y="2497928"/>
          <a:ext cx="11302810" cy="897208"/>
        </p:xfrm>
        <a:graphic>
          <a:graphicData uri="http://schemas.openxmlformats.org/drawingml/2006/table">
            <a:tbl>
              <a:tblPr/>
              <a:tblGrid>
                <a:gridCol w="786282">
                  <a:extLst>
                    <a:ext uri="{9D8B030D-6E8A-4147-A177-3AD203B41FA5}">
                      <a16:colId xmlns:a16="http://schemas.microsoft.com/office/drawing/2014/main" val="4150189354"/>
                    </a:ext>
                  </a:extLst>
                </a:gridCol>
                <a:gridCol w="917330">
                  <a:extLst>
                    <a:ext uri="{9D8B030D-6E8A-4147-A177-3AD203B41FA5}">
                      <a16:colId xmlns:a16="http://schemas.microsoft.com/office/drawing/2014/main" val="321760105"/>
                    </a:ext>
                  </a:extLst>
                </a:gridCol>
                <a:gridCol w="183466">
                  <a:extLst>
                    <a:ext uri="{9D8B030D-6E8A-4147-A177-3AD203B41FA5}">
                      <a16:colId xmlns:a16="http://schemas.microsoft.com/office/drawing/2014/main" val="1809537885"/>
                    </a:ext>
                  </a:extLst>
                </a:gridCol>
                <a:gridCol w="786282">
                  <a:extLst>
                    <a:ext uri="{9D8B030D-6E8A-4147-A177-3AD203B41FA5}">
                      <a16:colId xmlns:a16="http://schemas.microsoft.com/office/drawing/2014/main" val="1979678770"/>
                    </a:ext>
                  </a:extLst>
                </a:gridCol>
                <a:gridCol w="1035272">
                  <a:extLst>
                    <a:ext uri="{9D8B030D-6E8A-4147-A177-3AD203B41FA5}">
                      <a16:colId xmlns:a16="http://schemas.microsoft.com/office/drawing/2014/main" val="279751846"/>
                    </a:ext>
                  </a:extLst>
                </a:gridCol>
                <a:gridCol w="183466">
                  <a:extLst>
                    <a:ext uri="{9D8B030D-6E8A-4147-A177-3AD203B41FA5}">
                      <a16:colId xmlns:a16="http://schemas.microsoft.com/office/drawing/2014/main" val="79243662"/>
                    </a:ext>
                  </a:extLst>
                </a:gridCol>
                <a:gridCol w="786282">
                  <a:extLst>
                    <a:ext uri="{9D8B030D-6E8A-4147-A177-3AD203B41FA5}">
                      <a16:colId xmlns:a16="http://schemas.microsoft.com/office/drawing/2014/main" val="427290469"/>
                    </a:ext>
                  </a:extLst>
                </a:gridCol>
                <a:gridCol w="917330">
                  <a:extLst>
                    <a:ext uri="{9D8B030D-6E8A-4147-A177-3AD203B41FA5}">
                      <a16:colId xmlns:a16="http://schemas.microsoft.com/office/drawing/2014/main" val="1920880747"/>
                    </a:ext>
                  </a:extLst>
                </a:gridCol>
                <a:gridCol w="183466">
                  <a:extLst>
                    <a:ext uri="{9D8B030D-6E8A-4147-A177-3AD203B41FA5}">
                      <a16:colId xmlns:a16="http://schemas.microsoft.com/office/drawing/2014/main" val="3185357468"/>
                    </a:ext>
                  </a:extLst>
                </a:gridCol>
                <a:gridCol w="786282">
                  <a:extLst>
                    <a:ext uri="{9D8B030D-6E8A-4147-A177-3AD203B41FA5}">
                      <a16:colId xmlns:a16="http://schemas.microsoft.com/office/drawing/2014/main" val="1385357609"/>
                    </a:ext>
                  </a:extLst>
                </a:gridCol>
                <a:gridCol w="894397">
                  <a:extLst>
                    <a:ext uri="{9D8B030D-6E8A-4147-A177-3AD203B41FA5}">
                      <a16:colId xmlns:a16="http://schemas.microsoft.com/office/drawing/2014/main" val="2293469143"/>
                    </a:ext>
                  </a:extLst>
                </a:gridCol>
                <a:gridCol w="183466">
                  <a:extLst>
                    <a:ext uri="{9D8B030D-6E8A-4147-A177-3AD203B41FA5}">
                      <a16:colId xmlns:a16="http://schemas.microsoft.com/office/drawing/2014/main" val="2945508917"/>
                    </a:ext>
                  </a:extLst>
                </a:gridCol>
                <a:gridCol w="786282">
                  <a:extLst>
                    <a:ext uri="{9D8B030D-6E8A-4147-A177-3AD203B41FA5}">
                      <a16:colId xmlns:a16="http://schemas.microsoft.com/office/drawing/2014/main" val="1400544862"/>
                    </a:ext>
                  </a:extLst>
                </a:gridCol>
                <a:gridCol w="930434">
                  <a:extLst>
                    <a:ext uri="{9D8B030D-6E8A-4147-A177-3AD203B41FA5}">
                      <a16:colId xmlns:a16="http://schemas.microsoft.com/office/drawing/2014/main" val="305406843"/>
                    </a:ext>
                  </a:extLst>
                </a:gridCol>
                <a:gridCol w="183466">
                  <a:extLst>
                    <a:ext uri="{9D8B030D-6E8A-4147-A177-3AD203B41FA5}">
                      <a16:colId xmlns:a16="http://schemas.microsoft.com/office/drawing/2014/main" val="2017488742"/>
                    </a:ext>
                  </a:extLst>
                </a:gridCol>
                <a:gridCol w="786282">
                  <a:extLst>
                    <a:ext uri="{9D8B030D-6E8A-4147-A177-3AD203B41FA5}">
                      <a16:colId xmlns:a16="http://schemas.microsoft.com/office/drawing/2014/main" val="3436712902"/>
                    </a:ext>
                  </a:extLst>
                </a:gridCol>
                <a:gridCol w="973025">
                  <a:extLst>
                    <a:ext uri="{9D8B030D-6E8A-4147-A177-3AD203B41FA5}">
                      <a16:colId xmlns:a16="http://schemas.microsoft.com/office/drawing/2014/main" val="639237"/>
                    </a:ext>
                  </a:extLst>
                </a:gridCol>
              </a:tblGrid>
              <a:tr h="448604">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8638260"/>
                  </a:ext>
                </a:extLst>
              </a:tr>
              <a:tr h="218831">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4.566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5.877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15.594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498501301"/>
                  </a:ext>
                </a:extLst>
              </a:tr>
              <a:tr h="229773">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4.566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15.594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038195756"/>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5298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algn="ctr"/>
                      <a:r>
                        <a:rPr lang="es-CO" sz="160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mn-lt"/>
                          <a:ea typeface="+mn-ea"/>
                          <a:cs typeface="+mn-cs"/>
                        </a:rPr>
                        <a:t>Radicado UAESP N° 20237000547022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146889" y="624634"/>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17</a:t>
            </a:r>
            <a:endParaRPr lang="es-CO" sz="3200" b="1"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9304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57017" y="-212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spTree>
    <p:extLst>
      <p:ext uri="{BB962C8B-B14F-4D97-AF65-F5344CB8AC3E}">
        <p14:creationId xmlns:p14="http://schemas.microsoft.com/office/powerpoint/2010/main" val="160318192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algn="ctr"/>
                      <a:r>
                        <a:rPr lang="es-CO" sz="160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N°20237000547012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N°20237000547002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492805"/>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17</a:t>
            </a:r>
            <a:endParaRPr lang="es-CO" sz="3200" b="1"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9914" y="176079"/>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18442"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spTree>
    <p:extLst>
      <p:ext uri="{BB962C8B-B14F-4D97-AF65-F5344CB8AC3E}">
        <p14:creationId xmlns:p14="http://schemas.microsoft.com/office/powerpoint/2010/main" val="2423547929"/>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algn="ctr"/>
                      <a:r>
                        <a:rPr lang="es-CO" sz="160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N°20237000613202 del 26/10/2023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0"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N°20237000687732 del 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0"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44153" y="560130"/>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17</a:t>
            </a:r>
            <a:endParaRPr lang="es-CO" sz="3200" b="1"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2629" y="60793"/>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03120" y="3282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spTree>
    <p:extLst>
      <p:ext uri="{BB962C8B-B14F-4D97-AF65-F5344CB8AC3E}">
        <p14:creationId xmlns:p14="http://schemas.microsoft.com/office/powerpoint/2010/main" val="7184280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algn="ctr"/>
                      <a:r>
                        <a:rPr lang="es-CO" sz="160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N°20237000700642 del 15/12/2023</a:t>
                      </a:r>
                    </a:p>
                  </a:txBody>
                  <a:tcPr marL="0" marR="0" marT="0" marB="0" anchor="ctr"/>
                </a:tc>
                <a:tc>
                  <a:txBody>
                    <a:bodyPr/>
                    <a:lstStyle/>
                    <a:p>
                      <a:pPr algn="ctr" fontAlgn="ctr"/>
                      <a:r>
                        <a:rPr lang="es-MX" sz="1600" b="1" i="0" u="none" strike="noStrike" kern="120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N°20237000700562 del16/12/2023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0"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25136"/>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17</a:t>
            </a:r>
            <a:endParaRPr lang="es-CO" sz="3200" b="1"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4329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20042"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spTree>
    <p:extLst>
      <p:ext uri="{BB962C8B-B14F-4D97-AF65-F5344CB8AC3E}">
        <p14:creationId xmlns:p14="http://schemas.microsoft.com/office/powerpoint/2010/main" val="167800121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algn="ctr"/>
                      <a:r>
                        <a:rPr lang="es-CO" sz="160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N°20247000132412 del 8/03/2024</a:t>
                      </a:r>
                    </a:p>
                  </a:txBody>
                  <a:tcPr marL="0" marR="0" marT="0" marB="0" anchor="ctr"/>
                </a:tc>
                <a:tc>
                  <a:txBody>
                    <a:bodyPr/>
                    <a:lstStyle/>
                    <a:p>
                      <a:pPr algn="ctr" fontAlgn="ctr"/>
                      <a:r>
                        <a:rPr lang="es-MX" sz="1600" b="1" i="0" u="none" strike="noStrike" kern="120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N°20247000217732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0"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59868"/>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17</a:t>
            </a:r>
            <a:endParaRPr lang="es-CO" sz="3200" b="1"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304146" y="60662"/>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26157" y="2897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spTree>
    <p:extLst>
      <p:ext uri="{BB962C8B-B14F-4D97-AF65-F5344CB8AC3E}">
        <p14:creationId xmlns:p14="http://schemas.microsoft.com/office/powerpoint/2010/main" val="3430083788"/>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algn="ctr"/>
                      <a:r>
                        <a:rPr lang="es-CO" sz="160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N°20247000219232 del 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0"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N°20247000245542 del 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0"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759304"/>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17</a:t>
            </a:r>
            <a:endParaRPr lang="es-CO" sz="3200" b="1"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11328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42105" y="113285"/>
            <a:ext cx="1098807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p>
        </p:txBody>
      </p:sp>
    </p:spTree>
    <p:extLst>
      <p:ext uri="{BB962C8B-B14F-4D97-AF65-F5344CB8AC3E}">
        <p14:creationId xmlns:p14="http://schemas.microsoft.com/office/powerpoint/2010/main" val="3207411212"/>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563039">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algn="ctr"/>
                      <a:r>
                        <a:rPr lang="es-CO" sz="1600">
                          <a:solidFill>
                            <a:schemeClr val="bg1"/>
                          </a:solidFill>
                          <a:latin typeface="+mn-lt"/>
                        </a:rPr>
                        <a:t>ESTADO</a:t>
                      </a:r>
                    </a:p>
                  </a:txBody>
                  <a:tcPr/>
                </a:tc>
                <a:extLst>
                  <a:ext uri="{0D108BD9-81ED-4DB2-BD59-A6C34878D82A}">
                    <a16:rowId xmlns:a16="http://schemas.microsoft.com/office/drawing/2014/main" val="3038505992"/>
                  </a:ext>
                </a:extLst>
              </a:tr>
              <a:tr h="2133623">
                <a:tc>
                  <a:txBody>
                    <a:bodyPr/>
                    <a:lstStyle/>
                    <a:p>
                      <a:pPr algn="ctr" fontAlgn="ctr"/>
                      <a:r>
                        <a:rPr lang="es-MX" sz="1600" b="0" i="0" u="none" strike="noStrike" kern="1200">
                          <a:solidFill>
                            <a:srgbClr val="002060"/>
                          </a:solidFill>
                          <a:effectLst/>
                          <a:latin typeface="+mn-lt"/>
                          <a:ea typeface="+mn-ea"/>
                          <a:cs typeface="+mn-cs"/>
                        </a:rPr>
                        <a:t>SAC 300</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agosto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a:solidFill>
                            <a:srgbClr val="002060"/>
                          </a:solidFill>
                          <a:effectLst/>
                          <a:latin typeface="+mn-lt"/>
                          <a:ea typeface="+mn-ea"/>
                          <a:cs typeface="+mn-cs"/>
                        </a:rPr>
                        <a:t>Enviado por la Interventoría mediante correo electrónico el viernes 7/06/2024 </a:t>
                      </a:r>
                      <a:endParaRPr lang="es-CO"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MX" sz="1600" b="1" i="0" u="none" strike="noStrike" kern="120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401432027"/>
                  </a:ext>
                </a:extLst>
              </a:tr>
              <a:tr h="2133623">
                <a:tc>
                  <a:txBody>
                    <a:bodyPr/>
                    <a:lstStyle/>
                    <a:p>
                      <a:pPr algn="ctr" fontAlgn="ctr"/>
                      <a:r>
                        <a:rPr lang="es-MX" sz="1600" b="0" i="0" u="none" strike="noStrike" kern="1200">
                          <a:solidFill>
                            <a:srgbClr val="002060"/>
                          </a:solidFill>
                          <a:effectLst/>
                          <a:latin typeface="+mn-lt"/>
                          <a:ea typeface="+mn-ea"/>
                          <a:cs typeface="+mn-cs"/>
                        </a:rPr>
                        <a:t>SAC 301</a:t>
                      </a:r>
                      <a:endParaRPr lang="es-CO" sz="1600" b="0" i="0" u="none" strike="noStrike" kern="1200">
                        <a:solidFill>
                          <a:srgbClr val="002060"/>
                        </a:solidFill>
                        <a:effectLst/>
                        <a:latin typeface="+mn-lt"/>
                        <a:ea typeface="+mn-ea"/>
                        <a:cs typeface="+mn-cs"/>
                      </a:endParaRP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Diferencias entre los kilómetros reportados como ejecutados en el mes de septiembre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a:solidFill>
                            <a:srgbClr val="002060"/>
                          </a:solidFill>
                          <a:effectLst/>
                          <a:latin typeface="+mn-lt"/>
                          <a:ea typeface="+mn-ea"/>
                          <a:cs typeface="+mn-cs"/>
                        </a:rPr>
                        <a:t>Enviado por la Interventoría mediante correo electrónico el viernes 7/06/2024 </a:t>
                      </a:r>
                      <a:endParaRPr lang="es-CO" sz="1600" b="0" i="0" u="none" strike="noStrike" kern="120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17</a:t>
            </a:r>
            <a:endParaRPr lang="es-CO" sz="3200" b="1"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3315" y="23313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spTree>
    <p:extLst>
      <p:ext uri="{BB962C8B-B14F-4D97-AF65-F5344CB8AC3E}">
        <p14:creationId xmlns:p14="http://schemas.microsoft.com/office/powerpoint/2010/main" val="281096133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3"/>
          <a:ext cx="11414540" cy="32613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algn="ctr"/>
                      <a:r>
                        <a:rPr lang="es-CO" sz="160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a:solidFill>
                            <a:srgbClr val="002060"/>
                          </a:solidFill>
                          <a:effectLst/>
                          <a:latin typeface="+mn-lt"/>
                          <a:ea typeface="+mn-ea"/>
                          <a:cs typeface="+mn-cs"/>
                        </a:rPr>
                        <a:t>SAC 377</a:t>
                      </a:r>
                    </a:p>
                  </a:txBody>
                  <a:tcPr marL="0" marR="0" marT="0" marB="0" anchor="ctr"/>
                </a:tc>
                <a:tc>
                  <a:txBody>
                    <a:bodyPr/>
                    <a:lstStyle/>
                    <a:p>
                      <a:pPr algn="l" fontAlgn="ctr"/>
                      <a:r>
                        <a:rPr lang="es-CO" sz="1600" b="0" i="0" u="none" strike="noStrike" kern="1200">
                          <a:solidFill>
                            <a:srgbClr val="002060"/>
                          </a:solidFill>
                          <a:effectLst/>
                          <a:latin typeface="+mn-lt"/>
                          <a:ea typeface="+mn-ea"/>
                          <a:cs typeface="+mn-cs"/>
                        </a:rPr>
                        <a:t>Vehículos de recolección de residuos contenerizados</a:t>
                      </a:r>
                      <a:endParaRPr lang="es-MX" sz="1600" b="0" i="0" u="none" strike="noStrike" kern="1200">
                        <a:solidFill>
                          <a:srgbClr val="002060"/>
                        </a:solidFill>
                        <a:effectLst/>
                        <a:latin typeface="+mn-lt"/>
                        <a:ea typeface="+mn-ea"/>
                        <a:cs typeface="+mn-cs"/>
                      </a:endParaRP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Presunto Incumplimiento conforme a </a:t>
                      </a:r>
                      <a:r>
                        <a:rPr lang="es-ES" sz="1600" b="0" i="0" u="none" strike="noStrike" kern="1200">
                          <a:solidFill>
                            <a:srgbClr val="002060"/>
                          </a:solidFill>
                          <a:effectLst/>
                          <a:latin typeface="+mn-lt"/>
                          <a:ea typeface="+mn-ea"/>
                          <a:cs typeface="+mn-cs"/>
                        </a:rPr>
                        <a:t>lo establecido en </a:t>
                      </a:r>
                      <a:r>
                        <a:rPr lang="es-CO" sz="1600" b="0" i="0" u="none" strike="noStrike" kern="1200">
                          <a:solidFill>
                            <a:srgbClr val="002060"/>
                          </a:solidFill>
                          <a:effectLst/>
                          <a:latin typeface="+mn-lt"/>
                          <a:ea typeface="+mn-ea"/>
                          <a:cs typeface="+mn-cs"/>
                        </a:rPr>
                        <a:t>en la viñeta 1 del numeral 6 Condiciones y Requerimientos del Parque Automotor, del Anexo 3 Reglamento Técnico Operativo</a:t>
                      </a:r>
                      <a:endParaRPr lang="es-MX"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 UAESP N° 20247000505842 del 16/09/2024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908576">
                <a:tc>
                  <a:txBody>
                    <a:bodyPr/>
                    <a:lstStyle/>
                    <a:p>
                      <a:pPr algn="ctr" fontAlgn="ctr"/>
                      <a:r>
                        <a:rPr lang="es-MX" sz="1600" b="0" i="0" u="none" strike="noStrike" kern="1200">
                          <a:solidFill>
                            <a:srgbClr val="002060"/>
                          </a:solidFill>
                          <a:effectLst/>
                          <a:latin typeface="+mn-lt"/>
                          <a:ea typeface="+mn-ea"/>
                          <a:cs typeface="+mn-cs"/>
                        </a:rPr>
                        <a:t>SAC 388</a:t>
                      </a:r>
                    </a:p>
                  </a:txBody>
                  <a:tcPr marL="0" marR="0" marT="0" marB="0" anchor="ctr"/>
                </a:tc>
                <a:tc>
                  <a:txBody>
                    <a:bodyPr/>
                    <a:lstStyle/>
                    <a:p>
                      <a:pPr algn="l" fontAlgn="ctr"/>
                      <a:r>
                        <a:rPr lang="es-MX" sz="1600" b="0" i="0" u="none" strike="noStrike" kern="1200">
                          <a:solidFill>
                            <a:srgbClr val="002060"/>
                          </a:solidFill>
                          <a:effectLst/>
                          <a:latin typeface="+mn-lt"/>
                          <a:ea typeface="+mn-ea"/>
                          <a:cs typeface="+mn-cs"/>
                        </a:rPr>
                        <a:t>Vehículos Plan Operativo</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mn-lt"/>
                          <a:ea typeface="+mn-ea"/>
                          <a:cs typeface="+mn-cs"/>
                        </a:rPr>
                        <a:t>Presunto incumplimiento a lo establecido en </a:t>
                      </a:r>
                      <a:r>
                        <a:rPr lang="es-ES" sz="1600" b="0" i="0" u="none" strike="noStrike" kern="1200">
                          <a:solidFill>
                            <a:srgbClr val="002060"/>
                          </a:solidFill>
                          <a:effectLst/>
                          <a:latin typeface="+mn-lt"/>
                          <a:ea typeface="+mn-ea"/>
                          <a:cs typeface="+mn-cs"/>
                        </a:rPr>
                        <a:t>las viñetas 1,19, 20 y 21</a:t>
                      </a:r>
                      <a:r>
                        <a:rPr lang="es-CO" sz="1600" b="0" i="0" u="none" strike="noStrike" kern="1200">
                          <a:solidFill>
                            <a:srgbClr val="002060"/>
                          </a:solidFill>
                          <a:effectLst/>
                          <a:latin typeface="+mn-lt"/>
                          <a:ea typeface="+mn-ea"/>
                          <a:cs typeface="+mn-cs"/>
                        </a:rPr>
                        <a:t>, del numeral 6 Condiciones y requerimientos del parque automotor, del Anexo 3 – Reglamento técnico operativo para la prestación del servicio público de aseo en la ciudad de Bogotá D.C del contrato N°283 de 2018</a:t>
                      </a:r>
                      <a:endParaRPr lang="es-MX"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 UAESP N°20257000118032 del 27/02/2025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73314370"/>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17</a:t>
            </a:r>
            <a:endParaRPr lang="es-CO" sz="3200" b="1"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spTree>
    <p:extLst>
      <p:ext uri="{BB962C8B-B14F-4D97-AF65-F5344CB8AC3E}">
        <p14:creationId xmlns:p14="http://schemas.microsoft.com/office/powerpoint/2010/main" val="315822901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E0B90F-1A0C-7F58-1CB1-1674A5D6059C}"/>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67CEAD1-86BE-4713-3228-71405C5A1F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0CB005E0-53BD-C2E1-04B4-87B84A841B76}"/>
              </a:ext>
            </a:extLst>
          </p:cNvPr>
          <p:cNvGraphicFramePr>
            <a:graphicFrameLocks noGrp="1"/>
          </p:cNvGraphicFramePr>
          <p:nvPr/>
        </p:nvGraphicFramePr>
        <p:xfrm>
          <a:off x="388730" y="1552043"/>
          <a:ext cx="11414540" cy="15544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algn="ctr"/>
                      <a:r>
                        <a:rPr lang="es-CO" sz="160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a:solidFill>
                            <a:srgbClr val="002060"/>
                          </a:solidFill>
                          <a:effectLst/>
                          <a:latin typeface="+mn-lt"/>
                          <a:ea typeface="+mn-ea"/>
                          <a:cs typeface="+mn-cs"/>
                        </a:rPr>
                        <a:t>SAC 211</a:t>
                      </a:r>
                    </a:p>
                  </a:txBody>
                  <a:tcPr marL="0" marR="0" marT="0" marB="0" anchor="ctr"/>
                </a:tc>
                <a:tc>
                  <a:txBody>
                    <a:bodyPr/>
                    <a:lstStyle/>
                    <a:p>
                      <a:pPr algn="ctr" fontAlgn="ctr"/>
                      <a:r>
                        <a:rPr lang="es-MX" sz="1600" b="0" i="0" u="none" strike="noStrike" kern="1200">
                          <a:solidFill>
                            <a:srgbClr val="002060"/>
                          </a:solidFill>
                          <a:effectLst/>
                          <a:latin typeface="+mn-lt"/>
                          <a:ea typeface="+mn-ea"/>
                          <a:cs typeface="+mn-cs"/>
                        </a:rPr>
                        <a:t>Soporte Profesional Especializado en Calidad de Datos</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mn-lt"/>
                          <a:ea typeface="+mn-ea"/>
                          <a:cs typeface="+mn-cs"/>
                        </a:rPr>
                        <a:t>Presunto Incumplimiento de acuerdo con lo establecido en la obligación AT1-17 del Anexo 6.1 Requerimientos Técnicos del Contrato de Concesión No. 284 del 2018</a:t>
                      </a:r>
                      <a:endParaRPr lang="es-MX" sz="1600" b="0" i="0" u="none" strike="noStrike" kern="120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N°20257000034722 del 20/01/2025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EAFC9DD6-FD87-0B1A-07E5-F85F956CD2A3}"/>
              </a:ext>
            </a:extLst>
          </p:cNvPr>
          <p:cNvSpPr txBox="1"/>
          <p:nvPr/>
        </p:nvSpPr>
        <p:spPr>
          <a:xfrm>
            <a:off x="0" y="756394"/>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51EBBDE-CEEB-235B-EFD3-4276880E403A}"/>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pic>
        <p:nvPicPr>
          <p:cNvPr id="3" name="Imagen 2">
            <a:extLst>
              <a:ext uri="{FF2B5EF4-FFF2-40B4-BE49-F238E27FC236}">
                <a16:creationId xmlns:a16="http://schemas.microsoft.com/office/drawing/2014/main" id="{CE8FBD51-A4FF-7394-06EB-7F4F6551A9D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298545" y="113978"/>
            <a:ext cx="1662546" cy="957440"/>
          </a:xfrm>
          <a:prstGeom prst="rect">
            <a:avLst/>
          </a:prstGeom>
        </p:spPr>
      </p:pic>
    </p:spTree>
    <p:extLst>
      <p:ext uri="{BB962C8B-B14F-4D97-AF65-F5344CB8AC3E}">
        <p14:creationId xmlns:p14="http://schemas.microsoft.com/office/powerpoint/2010/main" val="1796381990"/>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a:solidFill>
                            <a:srgbClr val="002060"/>
                          </a:solidFill>
                          <a:effectLst/>
                          <a:latin typeface="+mn-lt"/>
                        </a:rPr>
                        <a:t>SAC 81</a:t>
                      </a:r>
                    </a:p>
                  </a:txBody>
                  <a:tcPr marL="9525" marR="9525" marT="9525" marB="0" anchor="ctr"/>
                </a:tc>
                <a:tc>
                  <a:txBody>
                    <a:bodyPr/>
                    <a:lstStyle/>
                    <a:p>
                      <a:pPr algn="l" fontAlgn="ctr"/>
                      <a:r>
                        <a:rPr lang="es-MX" sz="1600" b="0" i="0" u="none" strike="noStrike">
                          <a:solidFill>
                            <a:srgbClr val="002060"/>
                          </a:solidFill>
                          <a:effectLst/>
                          <a:latin typeface="+mn-lt"/>
                        </a:rPr>
                        <a:t>Calidad en la ejecución de la actividad de barrido y limpieza mecánico</a:t>
                      </a:r>
                      <a:r>
                        <a:rPr lang="es-CO" sz="1600" b="0" i="0" u="none" strike="noStrike">
                          <a:solidFill>
                            <a:srgbClr val="002060"/>
                          </a:solidFill>
                          <a:effectLst/>
                          <a:latin typeface="+mn-lt"/>
                        </a:rPr>
                        <a:t>.</a:t>
                      </a:r>
                    </a:p>
                  </a:txBody>
                  <a:tcPr marL="9525" marR="9525" marT="9525" marB="0" anchor="ctr"/>
                </a:tc>
                <a:tc>
                  <a:txBody>
                    <a:bodyPr/>
                    <a:lstStyle/>
                    <a:p>
                      <a:pPr algn="l" fontAlgn="ctr"/>
                      <a:r>
                        <a:rPr lang="es-CO" sz="1600" b="0" i="0" u="none" strike="noStrike">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N°20227000363622 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a:solidFill>
                            <a:srgbClr val="002060"/>
                          </a:solidFill>
                          <a:effectLst/>
                          <a:latin typeface="+mn-lt"/>
                        </a:rPr>
                        <a:t>SAC 86</a:t>
                      </a:r>
                    </a:p>
                  </a:txBody>
                  <a:tcPr marL="9525" marR="9525" marT="9525" marB="0" anchor="ctr"/>
                </a:tc>
                <a:tc>
                  <a:txBody>
                    <a:bodyPr/>
                    <a:lstStyle/>
                    <a:p>
                      <a:pPr algn="l" fontAlgn="ctr"/>
                      <a:r>
                        <a:rPr lang="es-CO" sz="1600" b="0" i="0" u="none" strike="noStrike">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N°20227000591472 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a:solidFill>
                            <a:srgbClr val="002060"/>
                          </a:solidFill>
                          <a:effectLst/>
                          <a:latin typeface="+mn-lt"/>
                        </a:rPr>
                        <a:t>SAC 125</a:t>
                      </a:r>
                      <a:endParaRPr lang="es-CO" sz="1600" b="0" i="0" u="none" strike="noStrike">
                        <a:solidFill>
                          <a:srgbClr val="002060"/>
                        </a:solidFill>
                        <a:effectLst/>
                        <a:latin typeface="+mn-lt"/>
                      </a:endParaRPr>
                    </a:p>
                  </a:txBody>
                  <a:tcPr marL="9525" marR="9525" marT="9525" marB="0" anchor="ctr"/>
                </a:tc>
                <a:tc>
                  <a:txBody>
                    <a:bodyPr/>
                    <a:lstStyle/>
                    <a:p>
                      <a:pPr algn="l" fontAlgn="ctr"/>
                      <a:r>
                        <a:rPr lang="es-MX" sz="1600" b="0" i="0" u="none" strike="noStrike">
                          <a:solidFill>
                            <a:srgbClr val="002060"/>
                          </a:solidFill>
                          <a:effectLst/>
                          <a:latin typeface="+mn-lt"/>
                        </a:rPr>
                        <a:t>No Atención aumento de frecuencia y garantía del área limpia en el sector de Catalina I de la localidad de Kennedy</a:t>
                      </a:r>
                      <a:endParaRPr lang="es-CO" sz="1600" b="0" i="0" u="none" strike="noStrike">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N°20247000157402 </a:t>
                      </a:r>
                      <a:r>
                        <a:rPr lang="es-MX" sz="1600" b="0" i="0" u="none" strike="noStrike" kern="1200">
                          <a:solidFill>
                            <a:srgbClr val="002060"/>
                          </a:solidFill>
                          <a:effectLst/>
                          <a:latin typeface="+mn-lt"/>
                          <a:ea typeface="+mn-ea"/>
                          <a:cs typeface="+mn-cs"/>
                        </a:rPr>
                        <a:t>21/03/2024</a:t>
                      </a:r>
                      <a:endParaRPr lang="es-CO" sz="1600" b="0" i="0" u="none" strike="noStrike" kern="120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53964" y="580724"/>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5</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04725" y="6263487"/>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a:t>
            </a:r>
            <a:r>
              <a:rPr lang="es-MX" sz="900">
                <a:solidFill>
                  <a:schemeClr val="accent1">
                    <a:lumMod val="50000"/>
                  </a:schemeClr>
                </a:solidFill>
              </a:rPr>
              <a:t>12 de febrero de 2018 y el 31 de diciembre de 2024</a:t>
            </a:r>
            <a:r>
              <a:rPr lang="es-CO" sz="90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19E3970-2A1D-00D7-C64D-5EA3BA51B6BA}"/>
              </a:ext>
            </a:extLst>
          </p:cNvPr>
          <p:cNvGraphicFramePr>
            <a:graphicFrameLocks noGrp="1"/>
          </p:cNvGraphicFramePr>
          <p:nvPr>
            <p:extLst>
              <p:ext uri="{D42A27DB-BD31-4B8C-83A1-F6EECF244321}">
                <p14:modId xmlns:p14="http://schemas.microsoft.com/office/powerpoint/2010/main" val="1911882489"/>
              </p:ext>
            </p:extLst>
          </p:nvPr>
        </p:nvGraphicFramePr>
        <p:xfrm>
          <a:off x="253465" y="2620785"/>
          <a:ext cx="11627827" cy="3494295"/>
        </p:xfrm>
        <a:graphic>
          <a:graphicData uri="http://schemas.openxmlformats.org/drawingml/2006/table">
            <a:tbl>
              <a:tblPr/>
              <a:tblGrid>
                <a:gridCol w="603912">
                  <a:extLst>
                    <a:ext uri="{9D8B030D-6E8A-4147-A177-3AD203B41FA5}">
                      <a16:colId xmlns:a16="http://schemas.microsoft.com/office/drawing/2014/main" val="4103667921"/>
                    </a:ext>
                  </a:extLst>
                </a:gridCol>
                <a:gridCol w="674369">
                  <a:extLst>
                    <a:ext uri="{9D8B030D-6E8A-4147-A177-3AD203B41FA5}">
                      <a16:colId xmlns:a16="http://schemas.microsoft.com/office/drawing/2014/main" val="413426300"/>
                    </a:ext>
                  </a:extLst>
                </a:gridCol>
                <a:gridCol w="445385">
                  <a:extLst>
                    <a:ext uri="{9D8B030D-6E8A-4147-A177-3AD203B41FA5}">
                      <a16:colId xmlns:a16="http://schemas.microsoft.com/office/drawing/2014/main" val="14565252"/>
                    </a:ext>
                  </a:extLst>
                </a:gridCol>
                <a:gridCol w="120782">
                  <a:extLst>
                    <a:ext uri="{9D8B030D-6E8A-4147-A177-3AD203B41FA5}">
                      <a16:colId xmlns:a16="http://schemas.microsoft.com/office/drawing/2014/main" val="1952862126"/>
                    </a:ext>
                  </a:extLst>
                </a:gridCol>
                <a:gridCol w="603912">
                  <a:extLst>
                    <a:ext uri="{9D8B030D-6E8A-4147-A177-3AD203B41FA5}">
                      <a16:colId xmlns:a16="http://schemas.microsoft.com/office/drawing/2014/main" val="3773220858"/>
                    </a:ext>
                  </a:extLst>
                </a:gridCol>
                <a:gridCol w="664305">
                  <a:extLst>
                    <a:ext uri="{9D8B030D-6E8A-4147-A177-3AD203B41FA5}">
                      <a16:colId xmlns:a16="http://schemas.microsoft.com/office/drawing/2014/main" val="3627389428"/>
                    </a:ext>
                  </a:extLst>
                </a:gridCol>
                <a:gridCol w="452934">
                  <a:extLst>
                    <a:ext uri="{9D8B030D-6E8A-4147-A177-3AD203B41FA5}">
                      <a16:colId xmlns:a16="http://schemas.microsoft.com/office/drawing/2014/main" val="418683"/>
                    </a:ext>
                  </a:extLst>
                </a:gridCol>
                <a:gridCol w="120782">
                  <a:extLst>
                    <a:ext uri="{9D8B030D-6E8A-4147-A177-3AD203B41FA5}">
                      <a16:colId xmlns:a16="http://schemas.microsoft.com/office/drawing/2014/main" val="1063302784"/>
                    </a:ext>
                  </a:extLst>
                </a:gridCol>
                <a:gridCol w="603912">
                  <a:extLst>
                    <a:ext uri="{9D8B030D-6E8A-4147-A177-3AD203B41FA5}">
                      <a16:colId xmlns:a16="http://schemas.microsoft.com/office/drawing/2014/main" val="1431240538"/>
                    </a:ext>
                  </a:extLst>
                </a:gridCol>
                <a:gridCol w="664305">
                  <a:extLst>
                    <a:ext uri="{9D8B030D-6E8A-4147-A177-3AD203B41FA5}">
                      <a16:colId xmlns:a16="http://schemas.microsoft.com/office/drawing/2014/main" val="385568169"/>
                    </a:ext>
                  </a:extLst>
                </a:gridCol>
                <a:gridCol w="613977">
                  <a:extLst>
                    <a:ext uri="{9D8B030D-6E8A-4147-A177-3AD203B41FA5}">
                      <a16:colId xmlns:a16="http://schemas.microsoft.com/office/drawing/2014/main" val="3957435368"/>
                    </a:ext>
                  </a:extLst>
                </a:gridCol>
                <a:gridCol w="120782">
                  <a:extLst>
                    <a:ext uri="{9D8B030D-6E8A-4147-A177-3AD203B41FA5}">
                      <a16:colId xmlns:a16="http://schemas.microsoft.com/office/drawing/2014/main" val="1947808592"/>
                    </a:ext>
                  </a:extLst>
                </a:gridCol>
                <a:gridCol w="603912">
                  <a:extLst>
                    <a:ext uri="{9D8B030D-6E8A-4147-A177-3AD203B41FA5}">
                      <a16:colId xmlns:a16="http://schemas.microsoft.com/office/drawing/2014/main" val="909862331"/>
                    </a:ext>
                  </a:extLst>
                </a:gridCol>
                <a:gridCol w="815282">
                  <a:extLst>
                    <a:ext uri="{9D8B030D-6E8A-4147-A177-3AD203B41FA5}">
                      <a16:colId xmlns:a16="http://schemas.microsoft.com/office/drawing/2014/main" val="3044631370"/>
                    </a:ext>
                  </a:extLst>
                </a:gridCol>
                <a:gridCol w="473064">
                  <a:extLst>
                    <a:ext uri="{9D8B030D-6E8A-4147-A177-3AD203B41FA5}">
                      <a16:colId xmlns:a16="http://schemas.microsoft.com/office/drawing/2014/main" val="1196113992"/>
                    </a:ext>
                  </a:extLst>
                </a:gridCol>
                <a:gridCol w="120782">
                  <a:extLst>
                    <a:ext uri="{9D8B030D-6E8A-4147-A177-3AD203B41FA5}">
                      <a16:colId xmlns:a16="http://schemas.microsoft.com/office/drawing/2014/main" val="3342696471"/>
                    </a:ext>
                  </a:extLst>
                </a:gridCol>
                <a:gridCol w="603912">
                  <a:extLst>
                    <a:ext uri="{9D8B030D-6E8A-4147-A177-3AD203B41FA5}">
                      <a16:colId xmlns:a16="http://schemas.microsoft.com/office/drawing/2014/main" val="877247610"/>
                    </a:ext>
                  </a:extLst>
                </a:gridCol>
                <a:gridCol w="714629">
                  <a:extLst>
                    <a:ext uri="{9D8B030D-6E8A-4147-A177-3AD203B41FA5}">
                      <a16:colId xmlns:a16="http://schemas.microsoft.com/office/drawing/2014/main" val="1208381695"/>
                    </a:ext>
                  </a:extLst>
                </a:gridCol>
                <a:gridCol w="477254">
                  <a:extLst>
                    <a:ext uri="{9D8B030D-6E8A-4147-A177-3AD203B41FA5}">
                      <a16:colId xmlns:a16="http://schemas.microsoft.com/office/drawing/2014/main" val="3857034337"/>
                    </a:ext>
                  </a:extLst>
                </a:gridCol>
                <a:gridCol w="197116">
                  <a:extLst>
                    <a:ext uri="{9D8B030D-6E8A-4147-A177-3AD203B41FA5}">
                      <a16:colId xmlns:a16="http://schemas.microsoft.com/office/drawing/2014/main" val="3890247340"/>
                    </a:ext>
                  </a:extLst>
                </a:gridCol>
                <a:gridCol w="603912">
                  <a:extLst>
                    <a:ext uri="{9D8B030D-6E8A-4147-A177-3AD203B41FA5}">
                      <a16:colId xmlns:a16="http://schemas.microsoft.com/office/drawing/2014/main" val="1137859018"/>
                    </a:ext>
                  </a:extLst>
                </a:gridCol>
                <a:gridCol w="764956">
                  <a:extLst>
                    <a:ext uri="{9D8B030D-6E8A-4147-A177-3AD203B41FA5}">
                      <a16:colId xmlns:a16="http://schemas.microsoft.com/office/drawing/2014/main" val="328363651"/>
                    </a:ext>
                  </a:extLst>
                </a:gridCol>
                <a:gridCol w="563651">
                  <a:extLst>
                    <a:ext uri="{9D8B030D-6E8A-4147-A177-3AD203B41FA5}">
                      <a16:colId xmlns:a16="http://schemas.microsoft.com/office/drawing/2014/main" val="2617734260"/>
                    </a:ext>
                  </a:extLst>
                </a:gridCol>
              </a:tblGrid>
              <a:tr h="212633">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76575080"/>
                  </a:ext>
                </a:extLst>
              </a:tr>
              <a:tr h="212633">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09795895"/>
                  </a:ext>
                </a:extLst>
              </a:tr>
              <a:tr h="212633">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2338790545"/>
                  </a:ext>
                </a:extLst>
              </a:tr>
              <a:tr h="212633">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3258380"/>
                  </a:ext>
                </a:extLst>
              </a:tr>
              <a:tr h="212633">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3074145273"/>
                  </a:ext>
                </a:extLst>
              </a:tr>
              <a:tr h="212633">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78232868"/>
                  </a:ext>
                </a:extLst>
              </a:tr>
              <a:tr h="212633">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2978687586"/>
                  </a:ext>
                </a:extLst>
              </a:tr>
              <a:tr h="212633">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99531560"/>
                  </a:ext>
                </a:extLst>
              </a:tr>
              <a:tr h="212633">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623743836"/>
                  </a:ext>
                </a:extLst>
              </a:tr>
              <a:tr h="212633">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8555885"/>
                  </a:ext>
                </a:extLst>
              </a:tr>
              <a:tr h="212633">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2884639908"/>
                  </a:ext>
                </a:extLst>
              </a:tr>
              <a:tr h="212633">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13140469"/>
                  </a:ext>
                </a:extLst>
              </a:tr>
              <a:tr h="212633">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945804038"/>
                  </a:ext>
                </a:extLst>
              </a:tr>
              <a:tr h="212633">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81.544,43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121.706,45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34.028,78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39.482,91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43.648,83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320.411,40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15862388"/>
                  </a:ext>
                </a:extLst>
              </a:tr>
              <a:tr h="212633">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81.486,03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118.638,24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33.775,33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39.482,91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46.532,61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319.915,12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458</a:t>
                      </a:r>
                    </a:p>
                  </a:txBody>
                  <a:tcPr marL="0" marR="0" marT="0" marB="0" anchor="ctr">
                    <a:lnL>
                      <a:noFill/>
                    </a:lnL>
                    <a:lnR>
                      <a:noFill/>
                    </a:lnR>
                    <a:lnT>
                      <a:noFill/>
                    </a:lnT>
                    <a:lnB>
                      <a:noFill/>
                    </a:lnB>
                    <a:noFill/>
                  </a:tcPr>
                </a:tc>
                <a:extLst>
                  <a:ext uri="{0D108BD9-81ED-4DB2-BD59-A6C34878D82A}">
                    <a16:rowId xmlns:a16="http://schemas.microsoft.com/office/drawing/2014/main" val="1509001112"/>
                  </a:ext>
                </a:extLst>
              </a:tr>
              <a:tr h="212633">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3.750.497,2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2.709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961.305,65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2.342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821.076,02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1.041.262,10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1.452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783.279,79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7.357.420,80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8.811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6454387"/>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6A61DF-8AE0-C25A-E96A-36C25A9D42F5}"/>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2642653-4109-B447-B988-70EB7B067ED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63DAA78F-1BD3-0942-DB7A-95D4B7671066}"/>
              </a:ext>
            </a:extLst>
          </p:cNvPr>
          <p:cNvGraphicFramePr>
            <a:graphicFrameLocks noGrp="1"/>
          </p:cNvGraphicFramePr>
          <p:nvPr/>
        </p:nvGraphicFramePr>
        <p:xfrm>
          <a:off x="452582" y="1784489"/>
          <a:ext cx="11139054" cy="3045181"/>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ctr" fontAlgn="ctr"/>
                      <a:r>
                        <a:rPr lang="es-CO" sz="1600" b="0" i="0" u="none" strike="noStrike">
                          <a:solidFill>
                            <a:srgbClr val="002060"/>
                          </a:solidFill>
                          <a:effectLst/>
                          <a:latin typeface="+mn-lt"/>
                        </a:rPr>
                        <a:t>SAC 163</a:t>
                      </a:r>
                    </a:p>
                  </a:txBody>
                  <a:tcPr marL="9525" marR="9525" marT="9525" marB="0" anchor="ctr"/>
                </a:tc>
                <a:tc>
                  <a:txBody>
                    <a:bodyPr/>
                    <a:lstStyle/>
                    <a:p>
                      <a:pPr algn="l" fontAlgn="ctr"/>
                      <a:r>
                        <a:rPr lang="es-CO" sz="1600" b="0" i="0" u="none" strike="noStrike">
                          <a:solidFill>
                            <a:srgbClr val="002060"/>
                          </a:solidFill>
                          <a:effectLst/>
                          <a:latin typeface="+mn-lt"/>
                        </a:rPr>
                        <a:t>Ubicación de Contenedores</a:t>
                      </a:r>
                    </a:p>
                  </a:txBody>
                  <a:tcPr marL="9525" marR="9525" marT="9525" marB="0" anchor="ctr"/>
                </a:tc>
                <a:tc>
                  <a:txBody>
                    <a:bodyPr/>
                    <a:lstStyle/>
                    <a:p>
                      <a:pPr algn="l" fontAlgn="ctr"/>
                      <a:r>
                        <a:rPr lang="es-CO" sz="1600" b="0" i="0" u="none" strike="noStrike">
                          <a:solidFill>
                            <a:srgbClr val="002060"/>
                          </a:solidFill>
                          <a:effectLst/>
                          <a:latin typeface="+mn-lt"/>
                        </a:rPr>
                        <a:t>Presunto incumplimiento en lo determinado </a:t>
                      </a:r>
                      <a:r>
                        <a:rPr lang="es-CO" sz="1600" b="0" i="0" u="none" strike="noStrike" kern="1200">
                          <a:solidFill>
                            <a:srgbClr val="002060"/>
                          </a:solidFill>
                          <a:effectLst/>
                          <a:latin typeface="+mn-lt"/>
                          <a:ea typeface="+mn-ea"/>
                          <a:cs typeface="+mn-cs"/>
                        </a:rPr>
                        <a:t>en el subnumeral 2.2. Generalidades técnicas de los contenedores del Anexo 11</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 20247000684832 del 18/12/2024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740440">
                <a:tc>
                  <a:txBody>
                    <a:bodyPr/>
                    <a:lstStyle/>
                    <a:p>
                      <a:pPr algn="ctr" fontAlgn="ctr"/>
                      <a:r>
                        <a:rPr lang="es-CO" sz="1600" b="0" i="0" u="none" strike="noStrike">
                          <a:solidFill>
                            <a:srgbClr val="002060"/>
                          </a:solidFill>
                          <a:effectLst/>
                          <a:latin typeface="+mn-lt"/>
                        </a:rPr>
                        <a:t>SAC 172</a:t>
                      </a:r>
                    </a:p>
                  </a:txBody>
                  <a:tcPr marL="9525" marR="9525" marT="9525" marB="0" anchor="ctr"/>
                </a:tc>
                <a:tc>
                  <a:txBody>
                    <a:bodyPr/>
                    <a:lstStyle/>
                    <a:p>
                      <a:pPr algn="ctr" fontAlgn="ctr"/>
                      <a:r>
                        <a:rPr lang="es-MX" sz="1600" b="0" i="0" u="none" strike="noStrike">
                          <a:solidFill>
                            <a:srgbClr val="002060"/>
                          </a:solidFill>
                          <a:effectLst/>
                          <a:latin typeface="+mn-lt"/>
                        </a:rPr>
                        <a:t>Cumplimiento a los lineamientos ubicación de Contenedores</a:t>
                      </a:r>
                      <a:endParaRPr lang="es-CO" sz="1600" b="0" i="0" u="none" strike="noStrike">
                        <a:solidFill>
                          <a:srgbClr val="002060"/>
                        </a:solidFill>
                        <a:effectLst/>
                        <a:latin typeface="+mn-lt"/>
                      </a:endParaRP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Presunto Incumplimiento en lo definido en los literales a y d del numeral 3 descrito en el radicado SDM-DSVCT-213115-18 de la Secretaría Distrital de Movilidad</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N°20257000058442 del 30/01/2025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7946983"/>
                  </a:ext>
                </a:extLst>
              </a:tr>
            </a:tbl>
          </a:graphicData>
        </a:graphic>
      </p:graphicFrame>
      <p:sp>
        <p:nvSpPr>
          <p:cNvPr id="5" name="CuadroTexto 4">
            <a:extLst>
              <a:ext uri="{FF2B5EF4-FFF2-40B4-BE49-F238E27FC236}">
                <a16:creationId xmlns:a16="http://schemas.microsoft.com/office/drawing/2014/main" id="{43817A06-7B17-7CA0-0BBA-D579E8A016EE}"/>
              </a:ext>
            </a:extLst>
          </p:cNvPr>
          <p:cNvSpPr txBox="1"/>
          <p:nvPr/>
        </p:nvSpPr>
        <p:spPr>
          <a:xfrm>
            <a:off x="353964" y="580724"/>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5</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3EBF1A9E-8F3B-BEA2-C291-40DA7B2ADFDD}"/>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grpSp>
        <p:nvGrpSpPr>
          <p:cNvPr id="11" name="Grupo 10">
            <a:extLst>
              <a:ext uri="{FF2B5EF4-FFF2-40B4-BE49-F238E27FC236}">
                <a16:creationId xmlns:a16="http://schemas.microsoft.com/office/drawing/2014/main" id="{4252D655-154C-1E3B-9643-986B1121757A}"/>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E0B228D4-F5C1-3250-859C-D3CCB2BA500F}"/>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10F4A42-1535-ABB3-2A6E-FA4A9DBCB901}"/>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60341800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476151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722059">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1567196">
                <a:tc>
                  <a:txBody>
                    <a:bodyPr/>
                    <a:lstStyle/>
                    <a:p>
                      <a:pPr algn="l" fontAlgn="ctr"/>
                      <a:r>
                        <a:rPr lang="es-CO" sz="1600" b="0" i="0" u="none" strike="noStrike">
                          <a:solidFill>
                            <a:srgbClr val="002060"/>
                          </a:solidFill>
                          <a:effectLst/>
                          <a:latin typeface="+mn-lt"/>
                        </a:rPr>
                        <a:t>SAC 152</a:t>
                      </a:r>
                    </a:p>
                  </a:txBody>
                  <a:tcPr marL="9525" marR="9525" marT="9525" marB="0" anchor="ctr"/>
                </a:tc>
                <a:tc>
                  <a:txBody>
                    <a:bodyPr/>
                    <a:lstStyle/>
                    <a:p>
                      <a:pPr algn="ctr" fontAlgn="ctr"/>
                      <a:r>
                        <a:rPr lang="es-CO" sz="1600" b="0" i="0" u="none" strike="noStrike">
                          <a:solidFill>
                            <a:srgbClr val="002060"/>
                          </a:solidFill>
                          <a:effectLst/>
                          <a:latin typeface="+mn-lt"/>
                        </a:rPr>
                        <a:t>Contenerización </a:t>
                      </a:r>
                    </a:p>
                  </a:txBody>
                  <a:tcPr marL="9525" marR="9525" marT="9525" marB="0" anchor="ctr"/>
                </a:tc>
                <a:tc>
                  <a:txBody>
                    <a:bodyPr/>
                    <a:lstStyle/>
                    <a:p>
                      <a:pPr algn="just" fontAlgn="ctr"/>
                      <a:r>
                        <a:rPr lang="es-CO" sz="1400" b="0" i="0" u="none" strike="noStrike">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N°20237000577892 7/10/2023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2371355">
                <a:tc>
                  <a:txBody>
                    <a:bodyPr/>
                    <a:lstStyle/>
                    <a:p>
                      <a:pPr algn="l" fontAlgn="ctr"/>
                      <a:r>
                        <a:rPr lang="es-MX" sz="1600" b="0" i="0" u="none" strike="noStrike">
                          <a:solidFill>
                            <a:srgbClr val="002060"/>
                          </a:solidFill>
                          <a:effectLst/>
                          <a:latin typeface="+mn-lt"/>
                        </a:rPr>
                        <a:t>SAC 191</a:t>
                      </a:r>
                      <a:endParaRPr lang="es-CO" sz="1600" b="0" i="0" u="none" strike="noStrike">
                        <a:solidFill>
                          <a:srgbClr val="002060"/>
                        </a:solidFill>
                        <a:effectLst/>
                        <a:latin typeface="+mn-lt"/>
                      </a:endParaRPr>
                    </a:p>
                  </a:txBody>
                  <a:tcPr marL="9525" marR="9525" marT="9525" marB="0" anchor="ctr"/>
                </a:tc>
                <a:tc>
                  <a:txBody>
                    <a:bodyPr/>
                    <a:lstStyle/>
                    <a:p>
                      <a:pPr algn="ctr" fontAlgn="ctr"/>
                      <a:r>
                        <a:rPr lang="es-MX" sz="1600" b="0" i="0" u="none" strike="noStrike">
                          <a:solidFill>
                            <a:srgbClr val="002060"/>
                          </a:solidFill>
                          <a:effectLst/>
                          <a:latin typeface="+mn-lt"/>
                        </a:rPr>
                        <a:t>Descuento sobre el costo máximo tarifario (DCM) </a:t>
                      </a:r>
                      <a:endParaRPr lang="es-CO" sz="1600" b="0" i="0" u="none" strike="noStrike">
                        <a:solidFill>
                          <a:srgbClr val="002060"/>
                        </a:solidFill>
                        <a:effectLst/>
                        <a:latin typeface="+mn-lt"/>
                      </a:endParaRPr>
                    </a:p>
                  </a:txBody>
                  <a:tcPr marL="9525" marR="9525" marT="9525" marB="0" anchor="ctr"/>
                </a:tc>
                <a:tc>
                  <a:txBody>
                    <a:bodyPr/>
                    <a:lstStyle/>
                    <a:p>
                      <a:pPr lvl="0" algn="just"/>
                      <a:r>
                        <a:rPr lang="es-MX" sz="1400" b="0" i="0" u="none" strike="noStrike" kern="1200">
                          <a:solidFill>
                            <a:srgbClr val="002060"/>
                          </a:solidFill>
                          <a:effectLst/>
                          <a:latin typeface="+mn-lt"/>
                          <a:ea typeface="+mn-ea"/>
                          <a:cs typeface="+mn-cs"/>
                        </a:rPr>
                        <a:t>El Concesionario </a:t>
                      </a:r>
                      <a:r>
                        <a:rPr lang="es-CO" sz="1400" b="0" i="0" u="none" strike="noStrike" kern="1200">
                          <a:solidFill>
                            <a:srgbClr val="002060"/>
                          </a:solidFill>
                          <a:effectLst/>
                          <a:latin typeface="+mn-lt"/>
                          <a:ea typeface="+mn-ea"/>
                          <a:cs typeface="+mn-cs"/>
                        </a:rPr>
                        <a:t>no aplica correctamente el porcentaje de Descuento sobre el Costo máximo –DCM incumpliendo con lo establecido en el Parágrafo Primero del numeral 6 de la Cláusula Cuarta, el Parágrafo Primero de la Cláusula Décima del Contrato de Concesión N° 286 de 2018, al no ajustar la metodología de Cálculo de la variable CBLS.</a:t>
                      </a:r>
                    </a:p>
                    <a:p>
                      <a:r>
                        <a:rPr lang="es-CO" sz="1400" kern="1200">
                          <a:solidFill>
                            <a:schemeClr val="dk1"/>
                          </a:solidFill>
                          <a:effectLst/>
                          <a:latin typeface="+mn-lt"/>
                          <a:ea typeface="+mn-ea"/>
                          <a:cs typeface="+mn-cs"/>
                        </a:rPr>
                        <a:t> </a:t>
                      </a:r>
                    </a:p>
                    <a:p>
                      <a:pPr algn="just" fontAlgn="ctr"/>
                      <a:endParaRPr lang="es-CO" sz="1400" b="0" i="0" u="none" strike="noStrike">
                        <a:solidFill>
                          <a:srgbClr val="002060"/>
                        </a:solidFill>
                        <a:effectLst/>
                        <a:latin typeface="+mn-lt"/>
                      </a:endParaRP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N°20247000282752 </a:t>
                      </a:r>
                      <a:r>
                        <a:rPr lang="es-MX" sz="1600" b="0" i="0" u="none" strike="noStrike" kern="1200">
                          <a:solidFill>
                            <a:srgbClr val="002060"/>
                          </a:solidFill>
                          <a:effectLst/>
                          <a:latin typeface="+mn-lt"/>
                          <a:ea typeface="+mn-ea"/>
                          <a:cs typeface="+mn-cs"/>
                        </a:rPr>
                        <a:t>02/06/2024</a:t>
                      </a:r>
                      <a:endParaRPr lang="es-CO" sz="1600" b="0" i="0" u="none" strike="noStrike" kern="120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8423069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471" y="563704"/>
            <a:ext cx="1735253"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593" y="-1599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83096" y="311974"/>
            <a:ext cx="1688951" cy="56458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312166"/>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a:solidFill>
                            <a:srgbClr val="002060"/>
                          </a:solidFill>
                          <a:effectLst/>
                          <a:latin typeface="Calibri" panose="020F0502020204030204" pitchFamily="34" charset="0"/>
                        </a:rPr>
                        <a:t>El Concesionario no realiza Barrido mecánico en todas las Frecuencias en las vías del </a:t>
                      </a:r>
                      <a:r>
                        <a:rPr lang="es-MX" sz="1600" b="1" i="0" u="none" strike="noStrike">
                          <a:solidFill>
                            <a:srgbClr val="002060"/>
                          </a:solidFill>
                          <a:effectLst/>
                          <a:latin typeface="Calibri" panose="020F0502020204030204" pitchFamily="34" charset="0"/>
                        </a:rPr>
                        <a:t>Anexo 9</a:t>
                      </a:r>
                      <a:endParaRPr lang="es-MX" sz="1600" b="0" i="0" u="none" strike="noStrike">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N°20217000231742 </a:t>
                      </a:r>
                      <a:r>
                        <a:rPr lang="es-CO" sz="1600" b="0" i="0" u="none" strike="noStrike">
                          <a:solidFill>
                            <a:srgbClr val="002060"/>
                          </a:solidFill>
                          <a:effectLst/>
                          <a:latin typeface="Calibri" panose="020F0502020204030204" pitchFamily="34" charset="0"/>
                        </a:rPr>
                        <a:t>25/05/2021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a:solidFill>
                            <a:srgbClr val="002060"/>
                          </a:solidFill>
                          <a:effectLst/>
                          <a:latin typeface="Calibri" panose="020F0502020204030204" pitchFamily="34" charset="0"/>
                        </a:rPr>
                        <a:t>EL Concesionario no realiza la recolección de residuos en Contenedores acorde con el </a:t>
                      </a:r>
                      <a:r>
                        <a:rPr lang="es-MX" sz="1600" b="1" i="0" u="none" strike="noStrike">
                          <a:solidFill>
                            <a:srgbClr val="002060"/>
                          </a:solidFill>
                          <a:effectLst/>
                          <a:latin typeface="Calibri" panose="020F0502020204030204" pitchFamily="34" charset="0"/>
                        </a:rPr>
                        <a:t>numeral 3 del Anexo 11</a:t>
                      </a:r>
                      <a:endParaRPr lang="es-MX" sz="1600" b="0" i="0" u="none" strike="noStrike">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N°20217000236142 </a:t>
                      </a:r>
                      <a:r>
                        <a:rPr lang="es-CO" sz="1600" b="0" i="0" u="none" strike="noStrike">
                          <a:solidFill>
                            <a:srgbClr val="002060"/>
                          </a:solidFill>
                          <a:effectLst/>
                          <a:latin typeface="Calibri" panose="020F0502020204030204" pitchFamily="34" charset="0"/>
                        </a:rPr>
                        <a:t>27/05/2021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0"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a:solidFill>
                            <a:srgbClr val="002060"/>
                          </a:solidFill>
                          <a:effectLst/>
                          <a:latin typeface="Calibri" panose="020F0502020204030204" pitchFamily="34" charset="0"/>
                        </a:rPr>
                        <a:t>Numeral 2.4 del Anexo 11</a:t>
                      </a:r>
                      <a:endParaRPr lang="es-MX" sz="1600" b="0" i="0" u="none" strike="noStrike">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 20227000263082  </a:t>
                      </a:r>
                      <a:r>
                        <a:rPr lang="es-CO" sz="1600" b="0" i="0" u="none" strike="noStrike">
                          <a:solidFill>
                            <a:srgbClr val="002060"/>
                          </a:solidFill>
                          <a:effectLst/>
                          <a:latin typeface="Calibri" panose="020F0502020204030204" pitchFamily="34" charset="0"/>
                        </a:rPr>
                        <a:t>12/05/2022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0"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N°20227000676852 </a:t>
                      </a:r>
                      <a:r>
                        <a:rPr lang="es-CO" sz="1600" b="0" i="0" u="none" strike="noStrike">
                          <a:solidFill>
                            <a:srgbClr val="002060"/>
                          </a:solidFill>
                          <a:effectLst/>
                          <a:latin typeface="Calibri" panose="020F0502020204030204" pitchFamily="34" charset="0"/>
                        </a:rPr>
                        <a:t>10/11/2022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0" y="790701"/>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22</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12925" y="-6663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91899" y="154036"/>
            <a:ext cx="2160494" cy="840894"/>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kern="1200">
                          <a:solidFill>
                            <a:srgbClr val="002060"/>
                          </a:solidFill>
                          <a:effectLst/>
                          <a:latin typeface="+mn-lt"/>
                          <a:ea typeface="+mn-ea"/>
                          <a:cs typeface="+mn-cs"/>
                        </a:rPr>
                        <a:t>Radicado UAESP N°20227000768492 </a:t>
                      </a:r>
                      <a:r>
                        <a:rPr lang="es-CO" sz="1600" b="0" i="0" u="none" strike="noStrike">
                          <a:solidFill>
                            <a:srgbClr val="002060"/>
                          </a:solidFill>
                          <a:effectLst/>
                          <a:latin typeface="Calibri" panose="020F0502020204030204" pitchFamily="34" charset="0"/>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N°20237000251582 </a:t>
                      </a:r>
                      <a:r>
                        <a:rPr lang="es-CO" sz="1600" b="0" i="0" u="none" strike="noStrike">
                          <a:solidFill>
                            <a:srgbClr val="002060"/>
                          </a:solidFill>
                          <a:effectLst/>
                          <a:latin typeface="Calibri" panose="020F0502020204030204" pitchFamily="34" charset="0"/>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N°20237000410212 </a:t>
                      </a:r>
                      <a:r>
                        <a:rPr lang="es-CO" sz="1600" b="0" i="0" u="none" strike="noStrike">
                          <a:solidFill>
                            <a:srgbClr val="002060"/>
                          </a:solidFill>
                          <a:effectLst/>
                          <a:latin typeface="Calibri" panose="020F0502020204030204" pitchFamily="34" charset="0"/>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56125" y="691022"/>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22</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42157" y="-5160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00621" y="160458"/>
            <a:ext cx="1824152" cy="892551"/>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SAC 124</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Trasbordo en la actividad de</a:t>
                      </a:r>
                      <a:br>
                        <a:rPr lang="es-MX" sz="1600" b="0" i="0" u="none" strike="noStrike" kern="1200">
                          <a:solidFill>
                            <a:srgbClr val="002060"/>
                          </a:solidFill>
                          <a:effectLst/>
                          <a:latin typeface="Calibri" panose="020F0502020204030204" pitchFamily="34" charset="0"/>
                          <a:ea typeface="+mn-ea"/>
                          <a:cs typeface="+mn-cs"/>
                        </a:rPr>
                      </a:br>
                      <a:r>
                        <a:rPr lang="es-MX" sz="1600" b="0" i="0" u="none" strike="noStrike" kern="120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N°20237000478252 24/08/2023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SAC 127</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N°20237000483502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N°20237000686042 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N°20247000269832 </a:t>
                      </a:r>
                      <a:r>
                        <a:rPr lang="es-MX" sz="1600" b="0" i="0" u="none" strike="noStrike" kern="1200">
                          <a:solidFill>
                            <a:srgbClr val="002060"/>
                          </a:solidFill>
                          <a:effectLst/>
                          <a:latin typeface="+mn-lt"/>
                          <a:ea typeface="+mn-ea"/>
                          <a:cs typeface="+mn-cs"/>
                        </a:rPr>
                        <a:t>27/05/2024</a:t>
                      </a:r>
                      <a:endParaRPr lang="es-CO" sz="1600" b="0" i="0" u="none" strike="noStrike" kern="120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651270"/>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22</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4459" y="-2260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28826" y="243996"/>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256202"/>
          <a:ext cx="11252703" cy="553363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45079">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2153255">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151</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Descuento sobre el costo máximo tarifario (DCM) </a:t>
                      </a: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El Concesionario presuntamente se encuentra incumpliendo lo establecido en El Parágrafo Primero del numeral 6 de la Cláusula Cuarta, el Parágrafo Primero de la Cláusula Décima del Contrato de Concesión N° 287 de 2018, y lo determinado en el artículo 21 de la Resolución CRA 720</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N°20247000282762 </a:t>
                      </a:r>
                      <a:r>
                        <a:rPr lang="es-MX" sz="1600" b="0" i="0" u="none" strike="noStrike" kern="1200">
                          <a:solidFill>
                            <a:srgbClr val="002060"/>
                          </a:solidFill>
                          <a:effectLst/>
                          <a:latin typeface="+mn-lt"/>
                          <a:ea typeface="+mn-ea"/>
                          <a:cs typeface="+mn-cs"/>
                        </a:rPr>
                        <a:t>2/06/2024</a:t>
                      </a:r>
                      <a:endParaRPr lang="es-CO" sz="1600" b="0" i="0" u="none" strike="noStrike" kern="120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49453">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158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Trasbordo de residuos en la actividad de Recolección y Transporte en la localidad de Suba</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El concesionario presuntamente se encuentra incumpliendo  con lo establecido en los sub numerales 3.1 y 3.2 del Anexo 3 – Reglamento Técnico Operativo del Contrato de Concesión</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N°20247000392512 19/07/2024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185849">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173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Balance de cargas microrrutas de Recolección y Transporte. Febrero de 2024 </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N°20247000391722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algn="ctr" fontAlgn="ct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650621"/>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22</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58340" y="-13016"/>
            <a:ext cx="9667431"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30262" y="238245"/>
            <a:ext cx="1824152" cy="834207"/>
          </a:xfrm>
          <a:prstGeom prst="rect">
            <a:avLst/>
          </a:prstGeom>
        </p:spPr>
      </p:pic>
    </p:spTree>
    <p:extLst>
      <p:ext uri="{BB962C8B-B14F-4D97-AF65-F5344CB8AC3E}">
        <p14:creationId xmlns:p14="http://schemas.microsoft.com/office/powerpoint/2010/main" val="25490694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38934" y="1837574"/>
          <a:ext cx="11252703" cy="320649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545580">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821812">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174</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Balance de cargas microrrutas de Recolección y Transporte. Marzo de 2024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N°20247000399222 23/07/2024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59958">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169</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Balance de cargas microrrutas de Recolección y Transporte. Enero de 2024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a:solidFill>
                            <a:srgbClr val="002060"/>
                          </a:solidFill>
                          <a:effectLst/>
                          <a:latin typeface="+mn-lt"/>
                          <a:ea typeface="+mn-ea"/>
                          <a:cs typeface="+mn-cs"/>
                        </a:rPr>
                        <a:t>Enviado mediante correo electrónico  el viernes 19/07/2024 8:56 a. m</a:t>
                      </a:r>
                      <a:endParaRPr lang="es-CO" sz="1600" b="0" i="0" u="none" strike="noStrike" kern="120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813666"/>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22</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32810"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39619509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B57CC9-59D6-C5B3-5A33-C0FCB9BB018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2D55115E-16BD-075E-524D-37BE22FBD97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F63AD56D-37B7-BFBC-53DE-68A097F76D6C}"/>
              </a:ext>
            </a:extLst>
          </p:cNvPr>
          <p:cNvGraphicFramePr>
            <a:graphicFrameLocks noGrp="1"/>
          </p:cNvGraphicFramePr>
          <p:nvPr/>
        </p:nvGraphicFramePr>
        <p:xfrm>
          <a:off x="338934" y="1314138"/>
          <a:ext cx="11252703" cy="5126231"/>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51494">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1889778">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SAC 175</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Ejecución de microrrutas de Recolección y Transporte de residuos dispuestos en contenedores con vehículos compactadores de cargue trasero en la localidad de Suba</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en el numeral 3, subnumeral 3.1. y el ítem 12 del numeral 5 del Anexo 11 – Criterio de calidad para la prestación de la actividad de recolección de residuos sólidos a través de contenedores </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N°20247000574412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809905">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SAC 179</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Balance de cargas microrrutas de Recolección y Transporte. Mayo de 2024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N°20247000574862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349841">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SAC 172</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Incorrecta aplicación tarifaria para la remuneración de la prestación del servicio de aseo en zonas rurales </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Presunto incumplimiento conforme a lo </a:t>
                      </a:r>
                      <a:r>
                        <a:rPr lang="es-CO" sz="1600" b="0" i="0" u="none" strike="noStrike" kern="1200">
                          <a:solidFill>
                            <a:srgbClr val="002060"/>
                          </a:solidFill>
                          <a:effectLst/>
                          <a:latin typeface="Calibri" panose="020F0502020204030204" pitchFamily="34" charset="0"/>
                          <a:ea typeface="+mn-ea"/>
                          <a:cs typeface="+mn-cs"/>
                        </a:rPr>
                        <a:t>lo establecido en el numeral 6 Aplicación Tarifaria para la Remuneración de la Prestación del Servicio de Aseo en Zonas Rurales del Anexo 4. Reglamento Técnico Operativo - Ruralidad</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N°2024700059326230/10/2024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79010843"/>
                  </a:ext>
                </a:extLst>
              </a:tr>
            </a:tbl>
          </a:graphicData>
        </a:graphic>
      </p:graphicFrame>
      <p:sp>
        <p:nvSpPr>
          <p:cNvPr id="5" name="CuadroTexto 4">
            <a:extLst>
              <a:ext uri="{FF2B5EF4-FFF2-40B4-BE49-F238E27FC236}">
                <a16:creationId xmlns:a16="http://schemas.microsoft.com/office/drawing/2014/main" id="{C260B710-C3D0-17D6-D750-3E58D62AEBFE}"/>
              </a:ext>
            </a:extLst>
          </p:cNvPr>
          <p:cNvSpPr txBox="1"/>
          <p:nvPr/>
        </p:nvSpPr>
        <p:spPr>
          <a:xfrm>
            <a:off x="89647" y="728930"/>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22</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4D638DA-06D5-A9EC-EE44-15241E276FB6}"/>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pic>
        <p:nvPicPr>
          <p:cNvPr id="11" name="Imagen 10">
            <a:extLst>
              <a:ext uri="{FF2B5EF4-FFF2-40B4-BE49-F238E27FC236}">
                <a16:creationId xmlns:a16="http://schemas.microsoft.com/office/drawing/2014/main" id="{FD1AED2A-A99F-BF5A-ADCB-502B15FEF1E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296851272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F8DD97-ED2F-5E22-E483-2B3BC745456A}"/>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43F60AC-912D-7915-1FB8-E10894A31D3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5FC711C-8729-C00A-444E-C98BE29B0397}"/>
              </a:ext>
            </a:extLst>
          </p:cNvPr>
          <p:cNvGraphicFramePr>
            <a:graphicFrameLocks noGrp="1"/>
          </p:cNvGraphicFramePr>
          <p:nvPr/>
        </p:nvGraphicFramePr>
        <p:xfrm>
          <a:off x="338934" y="1314138"/>
          <a:ext cx="11252703" cy="496855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659934">
                <a:tc>
                  <a:txBody>
                    <a:bodyPr/>
                    <a:lstStyle/>
                    <a:p>
                      <a:pPr algn="ctr"/>
                      <a:r>
                        <a:rPr lang="es-CO" sz="1600">
                          <a:solidFill>
                            <a:schemeClr val="bg1"/>
                          </a:solidFill>
                          <a:latin typeface="+mn-lt"/>
                        </a:rPr>
                        <a:t>SAC</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latin typeface="+mn-lt"/>
                        </a:rPr>
                        <a:t>DESCRIPCIÓN</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861492">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188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Balance de cargas microrrutas de Recolección y Transporte. Julio de 2024 </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7000"/>
                        </a:lnSpc>
                        <a:spcBef>
                          <a:spcPts val="0"/>
                        </a:spcBef>
                        <a:spcAft>
                          <a:spcPts val="80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just" defTabSz="914400" rtl="0" eaLnBrk="1" fontAlgn="ctr" latinLnBrk="0" hangingPunct="1">
                        <a:lnSpc>
                          <a:spcPct val="107000"/>
                        </a:lnSpc>
                        <a:spcAft>
                          <a:spcPts val="800"/>
                        </a:spcAft>
                      </a:pP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 20247000699462 del 26/12/2024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861492">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183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Lavado de contenedores en la Localidad de Suba.</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subnumeral 4.3. – Frecuencia de lavado de contenedores, del Anexo N° 11 – Criterio de Calidad para la Prestación de la Actividad de Recolección de Residuos Sólidos a través de Contenedores en la ciudad de Bogotá D.C</a:t>
                      </a: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N°20257000118002 del 27/02/2025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1297168"/>
                  </a:ext>
                </a:extLst>
              </a:tr>
              <a:tr h="861492">
                <a:tc>
                  <a:txBody>
                    <a:bodyPr/>
                    <a:lstStyle/>
                    <a:p>
                      <a:pPr marL="0" algn="ctr" defTabSz="914400" rtl="0" eaLnBrk="1" fontAlgn="ctr" latinLnBrk="0" hangingPunct="1">
                        <a:lnSpc>
                          <a:spcPct val="107000"/>
                        </a:lnSpc>
                        <a:spcAft>
                          <a:spcPts val="800"/>
                        </a:spcAft>
                      </a:pPr>
                      <a:r>
                        <a:rPr lang="es-CO" sz="1600" b="0" i="0" u="none" strike="noStrike" kern="1200">
                          <a:solidFill>
                            <a:srgbClr val="002060"/>
                          </a:solidFill>
                          <a:effectLst/>
                          <a:latin typeface="Calibri" panose="020F0502020204030204" pitchFamily="34" charset="0"/>
                          <a:ea typeface="+mn-ea"/>
                          <a:cs typeface="+mn-cs"/>
                        </a:rPr>
                        <a:t>SAC 186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a:solidFill>
                            <a:srgbClr val="002060"/>
                          </a:solidFill>
                          <a:effectLst/>
                          <a:latin typeface="Calibri" panose="020F0502020204030204" pitchFamily="34" charset="0"/>
                          <a:ea typeface="+mn-ea"/>
                          <a:cs typeface="+mn-cs"/>
                        </a:rPr>
                        <a:t>Balance de cargas microrrutas de Recolección y Transporte. Junio de 2024 </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just" defTabSz="914400" rtl="0" eaLnBrk="1" fontAlgn="ctr" latinLnBrk="0" hangingPunct="1">
                        <a:lnSpc>
                          <a:spcPct val="107000"/>
                        </a:lnSpc>
                        <a:spcBef>
                          <a:spcPts val="0"/>
                        </a:spcBef>
                        <a:spcAft>
                          <a:spcPts val="80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just" defTabSz="914400" rtl="0" eaLnBrk="1" fontAlgn="ctr" latinLnBrk="0" hangingPunct="1">
                        <a:lnSpc>
                          <a:spcPct val="107000"/>
                        </a:lnSpc>
                        <a:spcAft>
                          <a:spcPts val="800"/>
                        </a:spcAft>
                      </a:pP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mn-lt"/>
                          <a:ea typeface="+mn-ea"/>
                          <a:cs typeface="+mn-cs"/>
                        </a:rPr>
                        <a:t>Radicado UAESP N°20257000118012 del 27/02/2025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93490396"/>
                  </a:ext>
                </a:extLst>
              </a:tr>
            </a:tbl>
          </a:graphicData>
        </a:graphic>
      </p:graphicFrame>
      <p:sp>
        <p:nvSpPr>
          <p:cNvPr id="5" name="CuadroTexto 4">
            <a:extLst>
              <a:ext uri="{FF2B5EF4-FFF2-40B4-BE49-F238E27FC236}">
                <a16:creationId xmlns:a16="http://schemas.microsoft.com/office/drawing/2014/main" id="{7C5AF0E5-B37B-8C13-E0B0-EA95A252808F}"/>
              </a:ext>
            </a:extLst>
          </p:cNvPr>
          <p:cNvSpPr txBox="1"/>
          <p:nvPr/>
        </p:nvSpPr>
        <p:spPr>
          <a:xfrm>
            <a:off x="89647" y="728930"/>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22</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C4D68D0A-FE04-A79F-CDB3-A83EFCEEBE4A}"/>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a:t>
            </a:r>
          </a:p>
          <a:p>
            <a:r>
              <a:rPr lang="es-CO" sz="1600" cap="small">
                <a:solidFill>
                  <a:srgbClr val="002060"/>
                </a:solidFill>
                <a:latin typeface="Candara" panose="020E0502030303020204" pitchFamily="34" charset="0"/>
              </a:rPr>
              <a:t>         </a:t>
            </a:r>
            <a:endParaRPr lang="es-CO" sz="1600"/>
          </a:p>
        </p:txBody>
      </p:sp>
      <p:pic>
        <p:nvPicPr>
          <p:cNvPr id="11" name="Imagen 10">
            <a:extLst>
              <a:ext uri="{FF2B5EF4-FFF2-40B4-BE49-F238E27FC236}">
                <a16:creationId xmlns:a16="http://schemas.microsoft.com/office/drawing/2014/main" id="{B76D8F39-2B49-C337-5FFE-7C0C966DA7A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09504552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77843" y="105972"/>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endParaRPr lang="es-CO" sz="160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494702" y="667591"/>
            <a:ext cx="3098800"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ESTADO</a:t>
            </a:r>
            <a:endParaRPr lang="es-CO" sz="3200" b="1" kern="0" cap="small">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140</a:t>
            </a:r>
          </a:p>
        </p:txBody>
      </p:sp>
      <p:grpSp>
        <p:nvGrpSpPr>
          <p:cNvPr id="3" name="Grupo 2">
            <a:extLst>
              <a:ext uri="{FF2B5EF4-FFF2-40B4-BE49-F238E27FC236}">
                <a16:creationId xmlns:a16="http://schemas.microsoft.com/office/drawing/2014/main" id="{19F768A6-CA8E-0461-CB0C-6ACFEFBDB374}"/>
              </a:ext>
            </a:extLst>
          </p:cNvPr>
          <p:cNvGrpSpPr/>
          <p:nvPr/>
        </p:nvGrpSpPr>
        <p:grpSpPr>
          <a:xfrm>
            <a:off x="10671179" y="2144918"/>
            <a:ext cx="1234083" cy="3796509"/>
            <a:chOff x="3114068" y="1111122"/>
            <a:chExt cx="1935480" cy="5697300"/>
          </a:xfrm>
        </p:grpSpPr>
        <p:pic>
          <p:nvPicPr>
            <p:cNvPr id="4" name="Imagen 3">
              <a:extLst>
                <a:ext uri="{FF2B5EF4-FFF2-40B4-BE49-F238E27FC236}">
                  <a16:creationId xmlns:a16="http://schemas.microsoft.com/office/drawing/2014/main" id="{6CED8CA2-AB1C-C1F8-6D32-C8F84326BCD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7" name="Imagen 6">
              <a:extLst>
                <a:ext uri="{FF2B5EF4-FFF2-40B4-BE49-F238E27FC236}">
                  <a16:creationId xmlns:a16="http://schemas.microsoft.com/office/drawing/2014/main" id="{E6F01A97-AF6C-25C6-931C-7B1BCA6D7DA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9" name="Imagen 8">
              <a:extLst>
                <a:ext uri="{FF2B5EF4-FFF2-40B4-BE49-F238E27FC236}">
                  <a16:creationId xmlns:a16="http://schemas.microsoft.com/office/drawing/2014/main" id="{F6684954-7640-DAC4-CF67-B24F195802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0" name="Imagen 9">
              <a:extLst>
                <a:ext uri="{FF2B5EF4-FFF2-40B4-BE49-F238E27FC236}">
                  <a16:creationId xmlns:a16="http://schemas.microsoft.com/office/drawing/2014/main" id="{F8CF3C99-98EB-37DF-FBC9-50FA0C3FFD2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1" name="Imagen 10">
              <a:extLst>
                <a:ext uri="{FF2B5EF4-FFF2-40B4-BE49-F238E27FC236}">
                  <a16:creationId xmlns:a16="http://schemas.microsoft.com/office/drawing/2014/main" id="{42ABA358-7FD1-1D15-42A6-2665263672A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13" name="Gráfico 12">
            <a:extLst>
              <a:ext uri="{FF2B5EF4-FFF2-40B4-BE49-F238E27FC236}">
                <a16:creationId xmlns:a16="http://schemas.microsoft.com/office/drawing/2014/main" id="{5E168CDC-024E-BE65-3720-721EE835CBD1}"/>
              </a:ext>
            </a:extLst>
          </p:cNvPr>
          <p:cNvGraphicFramePr>
            <a:graphicFrameLocks/>
          </p:cNvGraphicFramePr>
          <p:nvPr/>
        </p:nvGraphicFramePr>
        <p:xfrm>
          <a:off x="713232" y="2021808"/>
          <a:ext cx="9784080" cy="4168597"/>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976168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2025</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258971" y="6238948"/>
            <a:ext cx="11786140"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a:t>
            </a:r>
            <a:r>
              <a:rPr lang="es-MX" sz="900">
                <a:solidFill>
                  <a:schemeClr val="accent1">
                    <a:lumMod val="50000"/>
                  </a:schemeClr>
                </a:solidFill>
              </a:rPr>
              <a:t>1 de enero y el 31 de enero de 2025.</a:t>
            </a:r>
            <a:endParaRPr lang="es-CO" sz="900">
              <a:solidFill>
                <a:schemeClr val="accent1">
                  <a:lumMod val="50000"/>
                </a:schemeClr>
              </a:solidFill>
            </a:endParaRP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E229FDD-C02B-867E-CD16-7E0BE342BB6C}"/>
              </a:ext>
            </a:extLst>
          </p:cNvPr>
          <p:cNvGraphicFramePr>
            <a:graphicFrameLocks noGrp="1"/>
          </p:cNvGraphicFramePr>
          <p:nvPr>
            <p:extLst>
              <p:ext uri="{D42A27DB-BD31-4B8C-83A1-F6EECF244321}">
                <p14:modId xmlns:p14="http://schemas.microsoft.com/office/powerpoint/2010/main" val="2366130846"/>
              </p:ext>
            </p:extLst>
          </p:nvPr>
        </p:nvGraphicFramePr>
        <p:xfrm>
          <a:off x="520319" y="2764534"/>
          <a:ext cx="11151362" cy="870755"/>
        </p:xfrm>
        <a:graphic>
          <a:graphicData uri="http://schemas.openxmlformats.org/drawingml/2006/table">
            <a:tbl>
              <a:tblPr/>
              <a:tblGrid>
                <a:gridCol w="579166">
                  <a:extLst>
                    <a:ext uri="{9D8B030D-6E8A-4147-A177-3AD203B41FA5}">
                      <a16:colId xmlns:a16="http://schemas.microsoft.com/office/drawing/2014/main" val="2069439616"/>
                    </a:ext>
                  </a:extLst>
                </a:gridCol>
                <a:gridCol w="646736">
                  <a:extLst>
                    <a:ext uri="{9D8B030D-6E8A-4147-A177-3AD203B41FA5}">
                      <a16:colId xmlns:a16="http://schemas.microsoft.com/office/drawing/2014/main" val="2802520609"/>
                    </a:ext>
                  </a:extLst>
                </a:gridCol>
                <a:gridCol w="427135">
                  <a:extLst>
                    <a:ext uri="{9D8B030D-6E8A-4147-A177-3AD203B41FA5}">
                      <a16:colId xmlns:a16="http://schemas.microsoft.com/office/drawing/2014/main" val="1052029016"/>
                    </a:ext>
                  </a:extLst>
                </a:gridCol>
                <a:gridCol w="115833">
                  <a:extLst>
                    <a:ext uri="{9D8B030D-6E8A-4147-A177-3AD203B41FA5}">
                      <a16:colId xmlns:a16="http://schemas.microsoft.com/office/drawing/2014/main" val="1295614493"/>
                    </a:ext>
                  </a:extLst>
                </a:gridCol>
                <a:gridCol w="579166">
                  <a:extLst>
                    <a:ext uri="{9D8B030D-6E8A-4147-A177-3AD203B41FA5}">
                      <a16:colId xmlns:a16="http://schemas.microsoft.com/office/drawing/2014/main" val="2843083428"/>
                    </a:ext>
                  </a:extLst>
                </a:gridCol>
                <a:gridCol w="637083">
                  <a:extLst>
                    <a:ext uri="{9D8B030D-6E8A-4147-A177-3AD203B41FA5}">
                      <a16:colId xmlns:a16="http://schemas.microsoft.com/office/drawing/2014/main" val="2805239675"/>
                    </a:ext>
                  </a:extLst>
                </a:gridCol>
                <a:gridCol w="434375">
                  <a:extLst>
                    <a:ext uri="{9D8B030D-6E8A-4147-A177-3AD203B41FA5}">
                      <a16:colId xmlns:a16="http://schemas.microsoft.com/office/drawing/2014/main" val="2437229430"/>
                    </a:ext>
                  </a:extLst>
                </a:gridCol>
                <a:gridCol w="115833">
                  <a:extLst>
                    <a:ext uri="{9D8B030D-6E8A-4147-A177-3AD203B41FA5}">
                      <a16:colId xmlns:a16="http://schemas.microsoft.com/office/drawing/2014/main" val="741136889"/>
                    </a:ext>
                  </a:extLst>
                </a:gridCol>
                <a:gridCol w="579166">
                  <a:extLst>
                    <a:ext uri="{9D8B030D-6E8A-4147-A177-3AD203B41FA5}">
                      <a16:colId xmlns:a16="http://schemas.microsoft.com/office/drawing/2014/main" val="3642869664"/>
                    </a:ext>
                  </a:extLst>
                </a:gridCol>
                <a:gridCol w="637083">
                  <a:extLst>
                    <a:ext uri="{9D8B030D-6E8A-4147-A177-3AD203B41FA5}">
                      <a16:colId xmlns:a16="http://schemas.microsoft.com/office/drawing/2014/main" val="2725455529"/>
                    </a:ext>
                  </a:extLst>
                </a:gridCol>
                <a:gridCol w="588819">
                  <a:extLst>
                    <a:ext uri="{9D8B030D-6E8A-4147-A177-3AD203B41FA5}">
                      <a16:colId xmlns:a16="http://schemas.microsoft.com/office/drawing/2014/main" val="2448658247"/>
                    </a:ext>
                  </a:extLst>
                </a:gridCol>
                <a:gridCol w="115833">
                  <a:extLst>
                    <a:ext uri="{9D8B030D-6E8A-4147-A177-3AD203B41FA5}">
                      <a16:colId xmlns:a16="http://schemas.microsoft.com/office/drawing/2014/main" val="2959433837"/>
                    </a:ext>
                  </a:extLst>
                </a:gridCol>
                <a:gridCol w="579166">
                  <a:extLst>
                    <a:ext uri="{9D8B030D-6E8A-4147-A177-3AD203B41FA5}">
                      <a16:colId xmlns:a16="http://schemas.microsoft.com/office/drawing/2014/main" val="2531378684"/>
                    </a:ext>
                  </a:extLst>
                </a:gridCol>
                <a:gridCol w="781874">
                  <a:extLst>
                    <a:ext uri="{9D8B030D-6E8A-4147-A177-3AD203B41FA5}">
                      <a16:colId xmlns:a16="http://schemas.microsoft.com/office/drawing/2014/main" val="1660264756"/>
                    </a:ext>
                  </a:extLst>
                </a:gridCol>
                <a:gridCol w="453680">
                  <a:extLst>
                    <a:ext uri="{9D8B030D-6E8A-4147-A177-3AD203B41FA5}">
                      <a16:colId xmlns:a16="http://schemas.microsoft.com/office/drawing/2014/main" val="2524373966"/>
                    </a:ext>
                  </a:extLst>
                </a:gridCol>
                <a:gridCol w="115833">
                  <a:extLst>
                    <a:ext uri="{9D8B030D-6E8A-4147-A177-3AD203B41FA5}">
                      <a16:colId xmlns:a16="http://schemas.microsoft.com/office/drawing/2014/main" val="2425828323"/>
                    </a:ext>
                  </a:extLst>
                </a:gridCol>
                <a:gridCol w="579166">
                  <a:extLst>
                    <a:ext uri="{9D8B030D-6E8A-4147-A177-3AD203B41FA5}">
                      <a16:colId xmlns:a16="http://schemas.microsoft.com/office/drawing/2014/main" val="3070306169"/>
                    </a:ext>
                  </a:extLst>
                </a:gridCol>
                <a:gridCol w="685347">
                  <a:extLst>
                    <a:ext uri="{9D8B030D-6E8A-4147-A177-3AD203B41FA5}">
                      <a16:colId xmlns:a16="http://schemas.microsoft.com/office/drawing/2014/main" val="160190878"/>
                    </a:ext>
                  </a:extLst>
                </a:gridCol>
                <a:gridCol w="530903">
                  <a:extLst>
                    <a:ext uri="{9D8B030D-6E8A-4147-A177-3AD203B41FA5}">
                      <a16:colId xmlns:a16="http://schemas.microsoft.com/office/drawing/2014/main" val="299842486"/>
                    </a:ext>
                  </a:extLst>
                </a:gridCol>
                <a:gridCol w="115833">
                  <a:extLst>
                    <a:ext uri="{9D8B030D-6E8A-4147-A177-3AD203B41FA5}">
                      <a16:colId xmlns:a16="http://schemas.microsoft.com/office/drawing/2014/main" val="256354592"/>
                    </a:ext>
                  </a:extLst>
                </a:gridCol>
                <a:gridCol w="579166">
                  <a:extLst>
                    <a:ext uri="{9D8B030D-6E8A-4147-A177-3AD203B41FA5}">
                      <a16:colId xmlns:a16="http://schemas.microsoft.com/office/drawing/2014/main" val="483511779"/>
                    </a:ext>
                  </a:extLst>
                </a:gridCol>
                <a:gridCol w="733611">
                  <a:extLst>
                    <a:ext uri="{9D8B030D-6E8A-4147-A177-3AD203B41FA5}">
                      <a16:colId xmlns:a16="http://schemas.microsoft.com/office/drawing/2014/main" val="2175752221"/>
                    </a:ext>
                  </a:extLst>
                </a:gridCol>
                <a:gridCol w="540555">
                  <a:extLst>
                    <a:ext uri="{9D8B030D-6E8A-4147-A177-3AD203B41FA5}">
                      <a16:colId xmlns:a16="http://schemas.microsoft.com/office/drawing/2014/main" val="1376046184"/>
                    </a:ext>
                  </a:extLst>
                </a:gridCol>
              </a:tblGrid>
              <a:tr h="424759">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68013584"/>
                  </a:ext>
                </a:extLst>
              </a:tr>
              <a:tr h="222998">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33.087,79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33.087,79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6281744"/>
                  </a:ext>
                </a:extLst>
              </a:tr>
              <a:tr h="222998">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33.087,79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33.087,79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290599699"/>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 penales</a:t>
            </a:r>
          </a:p>
          <a:p>
            <a:r>
              <a:rPr lang="es-CO" sz="1600" cap="small">
                <a:solidFill>
                  <a:srgbClr val="002060"/>
                </a:solidFill>
                <a:latin typeface="Candara" panose="020E0502030303020204" pitchFamily="34" charset="0"/>
              </a:rPr>
              <a:t>         </a:t>
            </a:r>
            <a:endParaRPr lang="es-CO" sz="160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2759" y="594276"/>
            <a:ext cx="164313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Por años </a:t>
            </a:r>
            <a:endParaRPr lang="es-CO" sz="3200" b="1" kern="0" cap="small">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382208" y="1297247"/>
            <a:ext cx="2478865"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140</a:t>
            </a:r>
          </a:p>
        </p:txBody>
      </p:sp>
      <p:graphicFrame>
        <p:nvGraphicFramePr>
          <p:cNvPr id="2" name="Gráfico 1">
            <a:extLst>
              <a:ext uri="{FF2B5EF4-FFF2-40B4-BE49-F238E27FC236}">
                <a16:creationId xmlns:a16="http://schemas.microsoft.com/office/drawing/2014/main" id="{E075885D-08E1-46F3-86EB-A1B50BAC5C11}"/>
              </a:ext>
            </a:extLst>
          </p:cNvPr>
          <p:cNvGraphicFramePr>
            <a:graphicFrameLocks/>
          </p:cNvGraphicFramePr>
          <p:nvPr/>
        </p:nvGraphicFramePr>
        <p:xfrm>
          <a:off x="614316" y="2253700"/>
          <a:ext cx="10906125"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4390259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N°20217000287632 del 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Fuga de lixiviados del mes de abril de 2021 - </a:t>
                      </a:r>
                      <a:r>
                        <a:rPr lang="es-MX" sz="1600" b="0" i="0" u="none" strike="noStrike" kern="1200">
                          <a:solidFill>
                            <a:srgbClr val="002060"/>
                          </a:solidFill>
                          <a:effectLst/>
                          <a:latin typeface="Calibri" panose="020F0502020204030204" pitchFamily="34" charset="0"/>
                          <a:ea typeface="+mn-ea"/>
                          <a:cs typeface="+mn-cs"/>
                        </a:rPr>
                        <a:t>PP N° 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N°20217000544002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Fuga de lixiviados del mes de mayo de 2021- </a:t>
                      </a:r>
                      <a:r>
                        <a:rPr lang="es-CO" sz="1600" b="0" i="0" u="none" strike="noStrike" kern="1200" err="1">
                          <a:solidFill>
                            <a:srgbClr val="002060"/>
                          </a:solidFill>
                          <a:effectLst/>
                          <a:latin typeface="Calibri" panose="020F0502020204030204" pitchFamily="34" charset="0"/>
                          <a:ea typeface="+mn-ea"/>
                          <a:cs typeface="+mn-cs"/>
                        </a:rPr>
                        <a:t>PPN°</a:t>
                      </a:r>
                      <a:r>
                        <a:rPr lang="es-CO" sz="1600" b="0" i="0" u="none" strike="noStrike" kern="120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N°20217000545672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Fuga de lixiviados del mes de junio de 2021- </a:t>
                      </a:r>
                      <a:r>
                        <a:rPr lang="es-CO" sz="1600" b="0" i="0" u="none" strike="noStrike" kern="1200" err="1">
                          <a:solidFill>
                            <a:srgbClr val="002060"/>
                          </a:solidFill>
                          <a:effectLst/>
                          <a:latin typeface="Calibri" panose="020F0502020204030204" pitchFamily="34" charset="0"/>
                          <a:ea typeface="+mn-ea"/>
                          <a:cs typeface="+mn-cs"/>
                        </a:rPr>
                        <a:t>PPN°</a:t>
                      </a:r>
                      <a:r>
                        <a:rPr lang="es-CO" sz="1600" b="0" i="0" u="none" strike="noStrike" kern="120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N°20217000544712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98205"/>
            <a:ext cx="9174426"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118574"/>
            <a:ext cx="1370032" cy="1076287"/>
          </a:xfrm>
          <a:prstGeom prst="rect">
            <a:avLst/>
          </a:prstGeom>
        </p:spPr>
      </p:pic>
      <p:sp>
        <p:nvSpPr>
          <p:cNvPr id="5" name="CuadroTexto 4">
            <a:extLst>
              <a:ext uri="{FF2B5EF4-FFF2-40B4-BE49-F238E27FC236}">
                <a16:creationId xmlns:a16="http://schemas.microsoft.com/office/drawing/2014/main" id="{18D036FB-95E2-4239-A44E-939450AB20AD}"/>
              </a:ext>
            </a:extLst>
          </p:cNvPr>
          <p:cNvSpPr txBox="1"/>
          <p:nvPr/>
        </p:nvSpPr>
        <p:spPr>
          <a:xfrm>
            <a:off x="2473353" y="713758"/>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36</a:t>
            </a:r>
            <a:endParaRPr lang="es-CO" sz="3200" b="1" kern="0" cap="small">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170689797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69301" y="1475860"/>
          <a:ext cx="10810737" cy="5308470"/>
        </p:xfrm>
        <a:graphic>
          <a:graphicData uri="http://schemas.openxmlformats.org/drawingml/2006/table">
            <a:tbl>
              <a:tblPr firstRow="1" bandRow="1">
                <a:tableStyleId>{93296810-A885-4BE3-A3E7-6D5BEEA58F35}</a:tableStyleId>
              </a:tblPr>
              <a:tblGrid>
                <a:gridCol w="1072495">
                  <a:extLst>
                    <a:ext uri="{9D8B030D-6E8A-4147-A177-3AD203B41FA5}">
                      <a16:colId xmlns:a16="http://schemas.microsoft.com/office/drawing/2014/main" val="2457421865"/>
                    </a:ext>
                  </a:extLst>
                </a:gridCol>
                <a:gridCol w="3195642">
                  <a:extLst>
                    <a:ext uri="{9D8B030D-6E8A-4147-A177-3AD203B41FA5}">
                      <a16:colId xmlns:a16="http://schemas.microsoft.com/office/drawing/2014/main" val="3367632477"/>
                    </a:ext>
                  </a:extLst>
                </a:gridCol>
                <a:gridCol w="2725193">
                  <a:extLst>
                    <a:ext uri="{9D8B030D-6E8A-4147-A177-3AD203B41FA5}">
                      <a16:colId xmlns:a16="http://schemas.microsoft.com/office/drawing/2014/main" val="2362186750"/>
                    </a:ext>
                  </a:extLst>
                </a:gridCol>
                <a:gridCol w="3817407">
                  <a:extLst>
                    <a:ext uri="{9D8B030D-6E8A-4147-A177-3AD203B41FA5}">
                      <a16:colId xmlns:a16="http://schemas.microsoft.com/office/drawing/2014/main" val="478512528"/>
                    </a:ext>
                  </a:extLst>
                </a:gridCol>
              </a:tblGrid>
              <a:tr h="919350">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5</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N°20217000545082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Radicado UAESP N°20227000021182 del  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N°20227000134272 del 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N°20227000174432 del  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N°2022700017672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 20227000302332 del   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598240" y="645201"/>
            <a:ext cx="1770560"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36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46889" y="83229"/>
            <a:ext cx="9699703"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13402" y="117884"/>
            <a:ext cx="1631709"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713442"/>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Radicado UAESP N° 20227000299142 del 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Radicado UAESP N°20227000472272 del  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20227000649602 del 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N°20227000651102  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N°20237000367262   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5964" y="623019"/>
            <a:ext cx="2160494" cy="954107"/>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36</a:t>
            </a:r>
          </a:p>
          <a:p>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6553"/>
            <a:ext cx="8573198"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1528" y="67421"/>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881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N°20237000483472 del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 20237000492372 del 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N°20237000585592 del 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N°20237000700592 del </a:t>
                      </a:r>
                      <a:r>
                        <a:rPr lang="es-MX" sz="1600" b="0" i="0" u="none" strike="noStrike" kern="1200">
                          <a:solidFill>
                            <a:srgbClr val="002060"/>
                          </a:solidFill>
                          <a:effectLst/>
                          <a:latin typeface="Calibri" panose="020F0502020204030204" pitchFamily="34" charset="0"/>
                          <a:ea typeface="+mn-ea"/>
                          <a:cs typeface="+mn-cs"/>
                        </a:rPr>
                        <a:t>15/12/2023</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N°20237000716362 del </a:t>
                      </a:r>
                      <a:r>
                        <a:rPr lang="es-MX" sz="1600" b="0" i="0" u="none" strike="noStrike" kern="1200">
                          <a:solidFill>
                            <a:srgbClr val="002060"/>
                          </a:solidFill>
                          <a:effectLst/>
                          <a:latin typeface="Calibri" panose="020F0502020204030204" pitchFamily="34" charset="0"/>
                          <a:ea typeface="+mn-ea"/>
                          <a:cs typeface="+mn-cs"/>
                        </a:rPr>
                        <a:t>22/12/2023</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661889" y="686628"/>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36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72234" y="4394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649734" y="61070"/>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86606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Informe posible Incumplimiento - </a:t>
                      </a:r>
                      <a:r>
                        <a:rPr lang="pt-BR" sz="1600" b="0" i="0" u="none" strike="noStrike" kern="1200">
                          <a:solidFill>
                            <a:srgbClr val="002060"/>
                          </a:solidFill>
                          <a:effectLst/>
                          <a:latin typeface="Calibri" panose="020F0502020204030204" pitchFamily="34" charset="0"/>
                          <a:ea typeface="+mn-ea"/>
                          <a:cs typeface="+mn-cs"/>
                        </a:rPr>
                        <a:t>Fuga de Lixiviados – octubre 2023 - PP N°29</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N°20247000050162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549646">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N°20247000086942 del 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23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N°20247000131112 del 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24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N°20247000157412 del 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N°20247000265072 del 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22524" y="675692"/>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36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61070"/>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26</a:t>
                      </a: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marzo 2024 - PP N° 34</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N°20247000353962 del 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27</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de Presunto Incumplimiento de la Actividad de barrido y Limpieza- Mecánica - enero 2024 - PP N° 35</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Enviado por la Interventoría mediante correo electrónico del viernes 7/06/2024 3:16 p. m</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28</a:t>
                      </a: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2024 - PP N° 36</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N°20247000377272del 16/07/2024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56680654"/>
                  </a:ext>
                </a:extLst>
              </a:tr>
              <a:tr h="65252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29</a:t>
                      </a: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mayo 2024 - PP N° 37</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N°20247000392492 del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26347966"/>
                  </a:ext>
                </a:extLst>
              </a:tr>
              <a:tr h="65252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30</a:t>
                      </a: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junio 2024 - PP N° 38</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 20247000392492 del 28/08/2024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51412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406984" y="675154"/>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36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11737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8101494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12462" y="1424638"/>
          <a:ext cx="10829924" cy="5138476"/>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31</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Julio 2024 - PP N° 39</a:t>
                      </a:r>
                    </a:p>
                  </a:txBody>
                  <a:tcPr marL="9525" marR="9525" marT="9525" marB="0" anchor="ctr"/>
                </a:tc>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Enviado a la Unidad por correo electrónico el jueves 19/09/2024 3:28 p. m</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32</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Agosto 2024 - PP N° 40</a:t>
                      </a:r>
                    </a:p>
                  </a:txBody>
                  <a:tcPr marL="9525" marR="9525" marT="9525" marB="0" anchor="ctr"/>
                </a:tc>
                <a:tc>
                  <a:txBody>
                    <a:bodyPr/>
                    <a:lstStyle/>
                    <a:p>
                      <a:pPr marL="0" algn="ctr"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Radicado UAESP N° 20247000516252 del 19/09/2024</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33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Septiembre 2024 - PP N° 41</a:t>
                      </a:r>
                    </a:p>
                  </a:txBody>
                  <a:tcPr marL="9525" marR="9525" marT="9525" marB="0" anchor="ctr"/>
                </a:tc>
                <a:tc>
                  <a:txBody>
                    <a:bodyPr/>
                    <a:lstStyle/>
                    <a:p>
                      <a:pPr marL="0" algn="ctr"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Radicado UAESP N° 20247000594652 del 31/10/202</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966736756"/>
                  </a:ext>
                </a:extLst>
              </a:tr>
              <a:tr h="65252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34</a:t>
                      </a: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Informe de presunto incumplimiento por fuga de lixiviados - octubre 2024 - PP N° 42</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20247000684372 del 17/12/2024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33547245"/>
                  </a:ext>
                </a:extLst>
              </a:tr>
              <a:tr h="65252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35</a:t>
                      </a: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diciembre 2024 - PP N° 43</a:t>
                      </a:r>
                    </a:p>
                  </a:txBody>
                  <a:tcPr marL="9525" marR="9525" marT="9525" marB="0" anchor="ctr"/>
                </a:tc>
                <a:tc>
                  <a:txBody>
                    <a:bodyPr/>
                    <a:lstStyle/>
                    <a:p>
                      <a:pPr marL="0" algn="ctr"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Enviado mediante correo electrónico el mar 4/02/2025 12:09 p. m</a:t>
                      </a:r>
                      <a:endParaRPr lang="es-CO"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05694744"/>
                  </a:ext>
                </a:extLst>
              </a:tr>
              <a:tr h="65252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36</a:t>
                      </a: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noviembre 2024 - PP N° 44</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N°20257000074712 del 6/02/2025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7854077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10063" y="688170"/>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36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13157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9337335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N°20217000417932 del 29/08/2021</a:t>
                      </a:r>
                      <a:endParaRPr lang="es-MX"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CO" sz="1600" b="1" i="0" u="none" strike="noStrike" kern="120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80184" y="601210"/>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3386" y="-350485"/>
            <a:ext cx="9726005"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a:solidFill>
                <a:schemeClr val="accent1">
                  <a:lumMod val="50000"/>
                </a:schemeClr>
              </a:solidFill>
            </a:endParaRPr>
          </a:p>
          <a:p>
            <a:pPr lvl="1"/>
            <a:r>
              <a:rPr lang="es-CO" sz="3200" kern="0">
                <a:solidFill>
                  <a:schemeClr val="accent1">
                    <a:lumMod val="50000"/>
                  </a:schemeClr>
                </a:solidFill>
              </a:rPr>
              <a:t>Recomendaciones de Incumplimiento en proceso - ANS </a:t>
            </a:r>
          </a:p>
          <a:p>
            <a:pPr lvl="1"/>
            <a:endParaRPr lang="es-CO" sz="2800"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41784" y="118109"/>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N°20227000028742 del 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2</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N°20237000708902 del 19/12/2023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N°20247000050082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N°20247000131142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48587"/>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15</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5753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55187" y="70465"/>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375139" y="6302396"/>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a:t>
            </a:r>
            <a:r>
              <a:rPr lang="es-MX" sz="900">
                <a:solidFill>
                  <a:schemeClr val="accent1">
                    <a:lumMod val="50000"/>
                  </a:schemeClr>
                </a:solidFill>
              </a:rPr>
              <a:t>12 de febrero de 2018 y el 31 de diciembre de 2024</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7477D553-4B41-6BAA-CE68-A2002A5E138A}"/>
              </a:ext>
            </a:extLst>
          </p:cNvPr>
          <p:cNvGraphicFramePr>
            <a:graphicFrameLocks noGrp="1"/>
          </p:cNvGraphicFramePr>
          <p:nvPr>
            <p:extLst>
              <p:ext uri="{D42A27DB-BD31-4B8C-83A1-F6EECF244321}">
                <p14:modId xmlns:p14="http://schemas.microsoft.com/office/powerpoint/2010/main" val="3422567284"/>
              </p:ext>
            </p:extLst>
          </p:nvPr>
        </p:nvGraphicFramePr>
        <p:xfrm>
          <a:off x="458821" y="2165829"/>
          <a:ext cx="11311645" cy="3825739"/>
        </p:xfrm>
        <a:graphic>
          <a:graphicData uri="http://schemas.openxmlformats.org/drawingml/2006/table">
            <a:tbl>
              <a:tblPr/>
              <a:tblGrid>
                <a:gridCol w="920750">
                  <a:extLst>
                    <a:ext uri="{9D8B030D-6E8A-4147-A177-3AD203B41FA5}">
                      <a16:colId xmlns:a16="http://schemas.microsoft.com/office/drawing/2014/main" val="2446159420"/>
                    </a:ext>
                  </a:extLst>
                </a:gridCol>
                <a:gridCol w="743682">
                  <a:extLst>
                    <a:ext uri="{9D8B030D-6E8A-4147-A177-3AD203B41FA5}">
                      <a16:colId xmlns:a16="http://schemas.microsoft.com/office/drawing/2014/main" val="964126214"/>
                    </a:ext>
                  </a:extLst>
                </a:gridCol>
                <a:gridCol w="247894">
                  <a:extLst>
                    <a:ext uri="{9D8B030D-6E8A-4147-A177-3AD203B41FA5}">
                      <a16:colId xmlns:a16="http://schemas.microsoft.com/office/drawing/2014/main" val="257034020"/>
                    </a:ext>
                  </a:extLst>
                </a:gridCol>
                <a:gridCol w="920750">
                  <a:extLst>
                    <a:ext uri="{9D8B030D-6E8A-4147-A177-3AD203B41FA5}">
                      <a16:colId xmlns:a16="http://schemas.microsoft.com/office/drawing/2014/main" val="4187849601"/>
                    </a:ext>
                  </a:extLst>
                </a:gridCol>
                <a:gridCol w="770242">
                  <a:extLst>
                    <a:ext uri="{9D8B030D-6E8A-4147-A177-3AD203B41FA5}">
                      <a16:colId xmlns:a16="http://schemas.microsoft.com/office/drawing/2014/main" val="3507023033"/>
                    </a:ext>
                  </a:extLst>
                </a:gridCol>
                <a:gridCol w="247894">
                  <a:extLst>
                    <a:ext uri="{9D8B030D-6E8A-4147-A177-3AD203B41FA5}">
                      <a16:colId xmlns:a16="http://schemas.microsoft.com/office/drawing/2014/main" val="469179935"/>
                    </a:ext>
                  </a:extLst>
                </a:gridCol>
                <a:gridCol w="920750">
                  <a:extLst>
                    <a:ext uri="{9D8B030D-6E8A-4147-A177-3AD203B41FA5}">
                      <a16:colId xmlns:a16="http://schemas.microsoft.com/office/drawing/2014/main" val="2386757925"/>
                    </a:ext>
                  </a:extLst>
                </a:gridCol>
                <a:gridCol w="770242">
                  <a:extLst>
                    <a:ext uri="{9D8B030D-6E8A-4147-A177-3AD203B41FA5}">
                      <a16:colId xmlns:a16="http://schemas.microsoft.com/office/drawing/2014/main" val="1121564826"/>
                    </a:ext>
                  </a:extLst>
                </a:gridCol>
                <a:gridCol w="247894">
                  <a:extLst>
                    <a:ext uri="{9D8B030D-6E8A-4147-A177-3AD203B41FA5}">
                      <a16:colId xmlns:a16="http://schemas.microsoft.com/office/drawing/2014/main" val="394765214"/>
                    </a:ext>
                  </a:extLst>
                </a:gridCol>
                <a:gridCol w="920750">
                  <a:extLst>
                    <a:ext uri="{9D8B030D-6E8A-4147-A177-3AD203B41FA5}">
                      <a16:colId xmlns:a16="http://schemas.microsoft.com/office/drawing/2014/main" val="1647532862"/>
                    </a:ext>
                  </a:extLst>
                </a:gridCol>
                <a:gridCol w="767292">
                  <a:extLst>
                    <a:ext uri="{9D8B030D-6E8A-4147-A177-3AD203B41FA5}">
                      <a16:colId xmlns:a16="http://schemas.microsoft.com/office/drawing/2014/main" val="2896129826"/>
                    </a:ext>
                  </a:extLst>
                </a:gridCol>
                <a:gridCol w="203627">
                  <a:extLst>
                    <a:ext uri="{9D8B030D-6E8A-4147-A177-3AD203B41FA5}">
                      <a16:colId xmlns:a16="http://schemas.microsoft.com/office/drawing/2014/main" val="2354794524"/>
                    </a:ext>
                  </a:extLst>
                </a:gridCol>
                <a:gridCol w="920750">
                  <a:extLst>
                    <a:ext uri="{9D8B030D-6E8A-4147-A177-3AD203B41FA5}">
                      <a16:colId xmlns:a16="http://schemas.microsoft.com/office/drawing/2014/main" val="3927497557"/>
                    </a:ext>
                  </a:extLst>
                </a:gridCol>
                <a:gridCol w="770242">
                  <a:extLst>
                    <a:ext uri="{9D8B030D-6E8A-4147-A177-3AD203B41FA5}">
                      <a16:colId xmlns:a16="http://schemas.microsoft.com/office/drawing/2014/main" val="127913681"/>
                    </a:ext>
                  </a:extLst>
                </a:gridCol>
                <a:gridCol w="203627">
                  <a:extLst>
                    <a:ext uri="{9D8B030D-6E8A-4147-A177-3AD203B41FA5}">
                      <a16:colId xmlns:a16="http://schemas.microsoft.com/office/drawing/2014/main" val="1396538120"/>
                    </a:ext>
                  </a:extLst>
                </a:gridCol>
                <a:gridCol w="920750">
                  <a:extLst>
                    <a:ext uri="{9D8B030D-6E8A-4147-A177-3AD203B41FA5}">
                      <a16:colId xmlns:a16="http://schemas.microsoft.com/office/drawing/2014/main" val="2535395403"/>
                    </a:ext>
                  </a:extLst>
                </a:gridCol>
                <a:gridCol w="814509">
                  <a:extLst>
                    <a:ext uri="{9D8B030D-6E8A-4147-A177-3AD203B41FA5}">
                      <a16:colId xmlns:a16="http://schemas.microsoft.com/office/drawing/2014/main" val="51998793"/>
                    </a:ext>
                  </a:extLst>
                </a:gridCol>
              </a:tblGrid>
              <a:tr h="637624">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45522906"/>
                  </a:ext>
                </a:extLst>
              </a:tr>
              <a:tr h="212541">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62.175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458082909"/>
                  </a:ext>
                </a:extLst>
              </a:tr>
              <a:tr h="212541">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2537723141"/>
                  </a:ext>
                </a:extLst>
              </a:tr>
              <a:tr h="212541">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43.401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121.479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87519701"/>
                  </a:ext>
                </a:extLst>
              </a:tr>
              <a:tr h="212541">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431.025</a:t>
                      </a:r>
                    </a:p>
                  </a:txBody>
                  <a:tcPr marL="0" marR="0" marT="0" marB="0" anchor="ctr">
                    <a:lnL>
                      <a:noFill/>
                    </a:lnL>
                    <a:lnR>
                      <a:noFill/>
                    </a:lnR>
                    <a:lnT>
                      <a:noFill/>
                    </a:lnT>
                    <a:lnB>
                      <a:noFill/>
                    </a:lnB>
                    <a:noFill/>
                  </a:tcPr>
                </a:tc>
                <a:extLst>
                  <a:ext uri="{0D108BD9-81ED-4DB2-BD59-A6C34878D82A}">
                    <a16:rowId xmlns:a16="http://schemas.microsoft.com/office/drawing/2014/main" val="1830804501"/>
                  </a:ext>
                </a:extLst>
              </a:tr>
              <a:tr h="212541">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119.292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589.157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51764239"/>
                  </a:ext>
                </a:extLst>
              </a:tr>
              <a:tr h="212541">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114.594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568.459</a:t>
                      </a:r>
                    </a:p>
                  </a:txBody>
                  <a:tcPr marL="0" marR="0" marT="0" marB="0" anchor="ctr">
                    <a:lnL>
                      <a:noFill/>
                    </a:lnL>
                    <a:lnR>
                      <a:noFill/>
                    </a:lnR>
                    <a:lnT>
                      <a:noFill/>
                    </a:lnT>
                    <a:lnB>
                      <a:noFill/>
                    </a:lnB>
                    <a:noFill/>
                  </a:tcPr>
                </a:tc>
                <a:extLst>
                  <a:ext uri="{0D108BD9-81ED-4DB2-BD59-A6C34878D82A}">
                    <a16:rowId xmlns:a16="http://schemas.microsoft.com/office/drawing/2014/main" val="1793303600"/>
                  </a:ext>
                </a:extLst>
              </a:tr>
              <a:tr h="212541">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55819482"/>
                  </a:ext>
                </a:extLst>
              </a:tr>
              <a:tr h="212541">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542.316</a:t>
                      </a:r>
                    </a:p>
                  </a:txBody>
                  <a:tcPr marL="0" marR="0" marT="0" marB="0" anchor="ctr">
                    <a:lnL>
                      <a:noFill/>
                    </a:lnL>
                    <a:lnR>
                      <a:noFill/>
                    </a:lnR>
                    <a:lnT>
                      <a:noFill/>
                    </a:lnT>
                    <a:lnB>
                      <a:noFill/>
                    </a:lnB>
                    <a:noFill/>
                  </a:tcPr>
                </a:tc>
                <a:extLst>
                  <a:ext uri="{0D108BD9-81ED-4DB2-BD59-A6C34878D82A}">
                    <a16:rowId xmlns:a16="http://schemas.microsoft.com/office/drawing/2014/main" val="3402962682"/>
                  </a:ext>
                </a:extLst>
              </a:tr>
              <a:tr h="212541">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93313784"/>
                  </a:ext>
                </a:extLst>
              </a:tr>
              <a:tr h="212541">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1809356084"/>
                  </a:ext>
                </a:extLst>
              </a:tr>
              <a:tr h="212541">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31936760"/>
                  </a:ext>
                </a:extLst>
              </a:tr>
              <a:tr h="212541">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2863565398"/>
                  </a:ext>
                </a:extLst>
              </a:tr>
              <a:tr h="212541">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103.041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129.597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75.592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82.609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60.122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450.961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77179445"/>
                  </a:ext>
                </a:extLst>
              </a:tr>
              <a:tr h="212541">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101.299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128.921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74.914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53.925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59.874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418.933</a:t>
                      </a:r>
                    </a:p>
                  </a:txBody>
                  <a:tcPr marL="0" marR="0" marT="0" marB="0" anchor="ctr">
                    <a:lnL>
                      <a:noFill/>
                    </a:lnL>
                    <a:lnR>
                      <a:noFill/>
                    </a:lnR>
                    <a:lnT>
                      <a:noFill/>
                    </a:lnT>
                    <a:lnB>
                      <a:noFill/>
                    </a:lnB>
                    <a:noFill/>
                  </a:tcPr>
                </a:tc>
                <a:extLst>
                  <a:ext uri="{0D108BD9-81ED-4DB2-BD59-A6C34878D82A}">
                    <a16:rowId xmlns:a16="http://schemas.microsoft.com/office/drawing/2014/main" val="1944018683"/>
                  </a:ext>
                </a:extLst>
              </a:tr>
              <a:tr h="212541">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1.121.291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1.672.269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1.137.977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910.298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924.987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5.766.822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888249061"/>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6</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Manual – marzo de 2024 - PP N° 6</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20247000361842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7</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Manual – febrero de 2024 - PP N°7</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Enviado a la Unidad por correo electrónico el viernes 27/09/2024 4:29 p. m</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8</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Manual – abril de 2024 - PP N° 8</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Enviado por la Unidad por correo electrónico el viernes 27/09/2024 4:29 p. m</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1871204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62692"/>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15</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54B6D5-6371-1DEA-4744-12FBBFE8B75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50C5C4C8-CF9E-7E6C-AAF4-1EAD7EFF385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CA602155-73B9-0194-60F2-C4A39372779C}"/>
              </a:ext>
            </a:extLst>
          </p:cNvPr>
          <p:cNvGraphicFramePr>
            <a:graphicFrameLocks noGrp="1"/>
          </p:cNvGraphicFramePr>
          <p:nvPr/>
        </p:nvGraphicFramePr>
        <p:xfrm>
          <a:off x="39012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9</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Actividad de barrido y limpieza manual – mayo de 2024. - PP N° 9</a:t>
                      </a:r>
                    </a:p>
                  </a:txBody>
                  <a:tcPr marL="9525" marR="9525" marT="9525" marB="0" anchor="ctr"/>
                </a:tc>
                <a:tc>
                  <a:txBody>
                    <a:bodyPr/>
                    <a:lstStyle/>
                    <a:p>
                      <a:pPr marL="0" algn="ctr"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Radicado UAESP N°20247000551552 del 8/10/2024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10</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a:solidFill>
                            <a:srgbClr val="002060"/>
                          </a:solidFill>
                          <a:effectLst/>
                          <a:latin typeface="Calibri" panose="020F0502020204030204" pitchFamily="34" charset="0"/>
                          <a:ea typeface="+mn-ea"/>
                          <a:cs typeface="+mn-cs"/>
                        </a:rPr>
                        <a:t>Fuga de Lixiviados – agosto de 2024 - PP N 10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Calibri" panose="020F0502020204030204" pitchFamily="34" charset="0"/>
                          <a:ea typeface="+mn-ea"/>
                          <a:cs typeface="+mn-cs"/>
                        </a:rPr>
                        <a:t>Radicado UAESP N°20247000551342 del 8/10/2024</a:t>
                      </a:r>
                      <a:endParaRPr lang="es-CO" sz="1600" b="0" i="0" u="none" strike="noStrike" kern="120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11</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Actividad de barrido y limpieza Manual – junio de 2024 - PP N° 11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Calibri" panose="020F0502020204030204" pitchFamily="34" charset="0"/>
                          <a:ea typeface="+mn-ea"/>
                          <a:cs typeface="+mn-cs"/>
                        </a:rPr>
                        <a:t>Radicado UAESP N°20247000594632 del 31/10/2024</a:t>
                      </a:r>
                      <a:endParaRPr lang="es-CO" sz="1600" b="0" i="0" u="none" strike="noStrike" kern="120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Actividad de barrido y limpieza manual – agosto de 2024.- PP N° 12</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20247000594632 del 27/01/2025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98642659"/>
                  </a:ext>
                </a:extLst>
              </a:tr>
            </a:tbl>
          </a:graphicData>
        </a:graphic>
      </p:graphicFrame>
      <p:sp>
        <p:nvSpPr>
          <p:cNvPr id="5" name="CuadroTexto 4">
            <a:extLst>
              <a:ext uri="{FF2B5EF4-FFF2-40B4-BE49-F238E27FC236}">
                <a16:creationId xmlns:a16="http://schemas.microsoft.com/office/drawing/2014/main" id="{A25BC131-784C-72FB-6B5F-6FFE8EF5689A}"/>
              </a:ext>
            </a:extLst>
          </p:cNvPr>
          <p:cNvSpPr txBox="1"/>
          <p:nvPr/>
        </p:nvSpPr>
        <p:spPr>
          <a:xfrm>
            <a:off x="390120" y="1252366"/>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15</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EFF7FE4-51D8-32DC-3116-9DCF14DC7D1E}"/>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024F9EDA-1770-703B-7C13-CD7BE2F56AA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404484474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C1F224-D90F-F269-EAD3-926FAB193A0C}"/>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4E614111-243D-2083-14AF-E3D86798A60C}"/>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65CDEFC8-6B45-546C-E67D-B5CF24DEE0A7}"/>
              </a:ext>
            </a:extLst>
          </p:cNvPr>
          <p:cNvGraphicFramePr>
            <a:graphicFrameLocks noGrp="1"/>
          </p:cNvGraphicFramePr>
          <p:nvPr/>
        </p:nvGraphicFramePr>
        <p:xfrm>
          <a:off x="390120" y="1714031"/>
          <a:ext cx="10401300" cy="3745846"/>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Septiembre de 2024 - PP N° 13</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N°20257000118022 del 27/02/2025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EN TRÁMITE DE LA UAESP</a:t>
                      </a: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manual – noviembre de 2024 - PP N° 14</a:t>
                      </a:r>
                      <a:endParaRPr lang="pt-BR"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Enviado por correo electrónico el miércoles 26/02/2025 3:51 p. m</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15</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octubre de 2024. - PP N° 15</a:t>
                      </a:r>
                    </a:p>
                  </a:txBody>
                  <a:tcPr marL="9525" marR="9525" marT="9525" marB="0" anchor="ctr"/>
                </a:tc>
                <a:tc>
                  <a:txBody>
                    <a:bodyPr/>
                    <a:lstStyle/>
                    <a:p>
                      <a:pPr marL="0" algn="ctr"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Enviado por correo electrónico el miércoles 26/02/2025 4:07 p. m</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bl>
          </a:graphicData>
        </a:graphic>
      </p:graphicFrame>
      <p:sp>
        <p:nvSpPr>
          <p:cNvPr id="5" name="CuadroTexto 4">
            <a:extLst>
              <a:ext uri="{FF2B5EF4-FFF2-40B4-BE49-F238E27FC236}">
                <a16:creationId xmlns:a16="http://schemas.microsoft.com/office/drawing/2014/main" id="{89AAD8A8-857E-964B-F40B-58BBD2D92E25}"/>
              </a:ext>
            </a:extLst>
          </p:cNvPr>
          <p:cNvSpPr txBox="1"/>
          <p:nvPr/>
        </p:nvSpPr>
        <p:spPr>
          <a:xfrm>
            <a:off x="390120" y="1252366"/>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15</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419F343A-8A71-9624-8F6C-1C73D49823D4}"/>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4F399FFE-FA94-2CD9-1812-CCD79FD3188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178372860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3732021"/>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563881">
                <a:tc>
                  <a:txBody>
                    <a:bodyPr/>
                    <a:lstStyle/>
                    <a:p>
                      <a:pPr algn="ctr"/>
                      <a:r>
                        <a:rPr lang="es-CO" sz="160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N°20227000186492 del 5/04/2022</a:t>
                      </a:r>
                      <a:endParaRPr lang="es-MX" sz="1600" b="0" i="0" u="none" strike="noStrike" kern="120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N°20237000456632 del 14/08/2023</a:t>
                      </a:r>
                      <a:endParaRPr lang="es-MX" sz="1600" b="0" i="0" u="none" strike="noStrike" kern="120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52551"/>
            <a:ext cx="10099406"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Incumplimiento en proceso - ANS </a:t>
            </a:r>
          </a:p>
          <a:p>
            <a:r>
              <a:rPr lang="es-CO" sz="1600" cap="small">
                <a:solidFill>
                  <a:srgbClr val="002060"/>
                </a:solidFill>
                <a:latin typeface="Candara" panose="020E0502030303020204" pitchFamily="34" charset="0"/>
              </a:rPr>
              <a:t>     </a:t>
            </a:r>
          </a:p>
          <a:p>
            <a:endParaRPr lang="es-CO" sz="160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189052" y="258439"/>
            <a:ext cx="1655117" cy="934517"/>
          </a:xfrm>
          <a:prstGeom prst="rect">
            <a:avLst/>
          </a:prstGeom>
        </p:spPr>
      </p:pic>
      <p:sp>
        <p:nvSpPr>
          <p:cNvPr id="2" name="CuadroTexto 1">
            <a:extLst>
              <a:ext uri="{FF2B5EF4-FFF2-40B4-BE49-F238E27FC236}">
                <a16:creationId xmlns:a16="http://schemas.microsoft.com/office/drawing/2014/main" id="{18D036FB-95E2-4239-A44E-939450AB20AD}"/>
              </a:ext>
            </a:extLst>
          </p:cNvPr>
          <p:cNvSpPr txBox="1"/>
          <p:nvPr/>
        </p:nvSpPr>
        <p:spPr>
          <a:xfrm>
            <a:off x="577641" y="981201"/>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3</a:t>
            </a:r>
            <a:endParaRPr lang="es-CO" sz="3200" b="1" kern="0" cap="small">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2248531689"/>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 20237000251592 del 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Manual -  Incumplimiento de frecuencia -Enero  - PP N° 18</a:t>
                      </a:r>
                      <a:endParaRPr lang="es-CO" sz="1600" b="0" i="0" u="none" strike="noStrike" kern="120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Radicado UAESP N°20237000282762 del </a:t>
                      </a:r>
                      <a:r>
                        <a:rPr kumimoji="0" lang="es-CO" sz="1600" b="0" i="0" u="none" strike="noStrike" kern="1200" cap="none" spc="0" normalizeH="0" baseline="0" noProof="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Radicado UAESP N°20237000450182 del </a:t>
                      </a:r>
                      <a:r>
                        <a:rPr kumimoji="0" lang="es-CO" sz="1600" b="0" i="0" u="none" strike="noStrike" kern="1200" cap="none" spc="0" normalizeH="0" baseline="0" noProof="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Radicado UAESP N°20237000483492 del </a:t>
                      </a:r>
                      <a:r>
                        <a:rPr kumimoji="0" lang="es-CO" sz="1600" b="0" i="0" u="none" strike="noStrike" kern="1200" cap="none" spc="0" normalizeH="0" baseline="0" noProof="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Radicado UAESP N°20237000483262 del </a:t>
                      </a:r>
                      <a:r>
                        <a:rPr kumimoji="0" lang="es-CO" sz="1600" b="0" i="0" u="none" strike="noStrike" kern="1200" cap="none" spc="0" normalizeH="0" baseline="0" noProof="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:16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28445" y="85842"/>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0061002" y="-46373"/>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 Incumplimiento de frecuencias - Agosto 2023 - PP N° 22</a:t>
                      </a:r>
                      <a:endParaRPr lang="pt-BR" sz="1600" b="0" i="0" u="none" strike="noStrike" kern="120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 20237000585602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7</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Incumplimiento de frecuencias - septiembre de 2023 - PP N°23</a:t>
                      </a:r>
                      <a:endParaRPr lang="pt-BR" sz="1600" b="0" i="0" u="none" strike="noStrike" kern="120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 20237000687122 del </a:t>
                      </a:r>
                      <a:r>
                        <a:rPr lang="es-MX" sz="1600" b="0" i="0" u="none" strike="noStrike" kern="1200">
                          <a:solidFill>
                            <a:srgbClr val="002060"/>
                          </a:solidFill>
                          <a:effectLst/>
                          <a:latin typeface="Calibri" panose="020F0502020204030204" pitchFamily="34" charset="0"/>
                          <a:ea typeface="+mn-ea"/>
                          <a:cs typeface="+mn-cs"/>
                        </a:rPr>
                        <a:t>6/12/2023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8</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Incumplimiento de frecuencias - octubre de 2023 - PP N°24</a:t>
                      </a:r>
                      <a:endParaRPr lang="pt-BR" sz="1600" b="0" i="0" u="none" strike="noStrike" kern="120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N°20237000716352 del  </a:t>
                      </a:r>
                      <a:r>
                        <a:rPr lang="es-MX" sz="1600" b="0" i="0" u="none" strike="noStrike" kern="1200">
                          <a:solidFill>
                            <a:srgbClr val="002060"/>
                          </a:solidFill>
                          <a:effectLst/>
                          <a:latin typeface="Calibri" panose="020F0502020204030204" pitchFamily="34" charset="0"/>
                          <a:ea typeface="+mn-ea"/>
                          <a:cs typeface="+mn-cs"/>
                        </a:rPr>
                        <a:t>22/12/2023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Incumplimiento de frecuencias - noviembre de 2023 - PP N°25</a:t>
                      </a:r>
                      <a:endParaRPr lang="pt-BR" sz="1600" b="0" i="0" u="none" strike="noStrike" kern="120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N°20247000131132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Incumplimiento de frecuencias - diciembre de 2023 - PP N°26</a:t>
                      </a:r>
                      <a:endParaRPr lang="pt-BR" sz="1600" b="0" i="0" u="none" strike="noStrike" kern="120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N°20247000157472 del  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:16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32873"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630249"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403882" y="1979419"/>
          <a:ext cx="10756231" cy="3470455"/>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51193">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101629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Incumplimiento de frecuencias - febrero de 2024 - PP N°27</a:t>
                      </a:r>
                      <a:endParaRPr lang="pt-BR" sz="1600" b="0" i="0" u="none" strike="noStrike" kern="120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N°20247000217642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01485">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12</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Manual - Incumplimiento de frecuencia - abril de 2024 - PP N° 28</a:t>
                      </a:r>
                      <a:endParaRPr lang="pt-BR" sz="1600" b="0" i="0" u="none" strike="noStrike" kern="120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Enviado a la Unidad por Correo Electrónico el lunes 30/09/2024 12:16 p. m</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92998693"/>
                  </a:ext>
                </a:extLst>
              </a:tr>
              <a:tr h="801485">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Mecánica – Incumplimiento de horarios - abril 2024.  PP N°29</a:t>
                      </a:r>
                      <a:endParaRPr lang="pt-BR" sz="1600" b="0" i="0" u="none" strike="noStrike" kern="120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Radicado UAESP N°20247000594692 del 31/10/2024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97177241"/>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403882" y="1364847"/>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:16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04367" y="-10304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C013E6-D6E2-1790-534A-66A6CF09651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AD48BFC-B6D1-C90F-F2F5-DECD2AA3364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EE4F7204-3A8F-718F-EAA3-825447B83074}"/>
              </a:ext>
            </a:extLst>
          </p:cNvPr>
          <p:cNvGraphicFramePr>
            <a:graphicFrameLocks noGrp="1"/>
          </p:cNvGraphicFramePr>
          <p:nvPr/>
        </p:nvGraphicFramePr>
        <p:xfrm>
          <a:off x="403882" y="2032000"/>
          <a:ext cx="10756231" cy="3462192"/>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709987">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801485">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Mecánica – Incumplimiento de horarios - Mayo 2024.  PP N°30</a:t>
                      </a:r>
                      <a:endParaRPr lang="pt-BR" sz="1600" b="0" i="0" u="none" strike="noStrike" kern="120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Calibri" panose="020F0502020204030204" pitchFamily="34" charset="0"/>
                          <a:ea typeface="+mn-ea"/>
                          <a:cs typeface="+mn-cs"/>
                        </a:rPr>
                        <a:t>Radicado UAESP N°20247000594682 del 31/10/2024</a:t>
                      </a:r>
                      <a:endParaRPr lang="es-CO" sz="1600" b="0" i="0" u="none" strike="noStrike" kern="1200">
                        <a:solidFill>
                          <a:srgbClr val="002060"/>
                        </a:solidFill>
                        <a:effectLst/>
                        <a:latin typeface="Calibri" panose="020F0502020204030204" pitchFamily="34" charset="0"/>
                        <a:ea typeface="+mn-ea"/>
                        <a:cs typeface="+mn-cs"/>
                      </a:endParaRPr>
                    </a:p>
                    <a:p>
                      <a:pPr algn="ctr" fontAlgn="ct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39034227"/>
                  </a:ext>
                </a:extLst>
              </a:tr>
              <a:tr h="801485">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15</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Incumplimiento de frecuencias – junio de 2024.- PP N° 31</a:t>
                      </a:r>
                      <a:endParaRPr lang="pt-BR" sz="1600" b="0" i="0" u="none" strike="noStrike" kern="120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Calibri" panose="020F0502020204030204" pitchFamily="34" charset="0"/>
                          <a:ea typeface="+mn-ea"/>
                          <a:cs typeface="+mn-cs"/>
                        </a:rPr>
                        <a:t>Radicado UAESP N°20247000594672 del 31/10/2024</a:t>
                      </a:r>
                      <a:endParaRPr lang="es-CO" sz="1600" b="0" i="0" u="none" strike="noStrike" kern="1200">
                        <a:solidFill>
                          <a:srgbClr val="002060"/>
                        </a:solidFill>
                        <a:effectLst/>
                        <a:latin typeface="Calibri" panose="020F0502020204030204" pitchFamily="34" charset="0"/>
                        <a:ea typeface="+mn-ea"/>
                        <a:cs typeface="+mn-cs"/>
                      </a:endParaRPr>
                    </a:p>
                    <a:p>
                      <a:pPr algn="ctr" fontAlgn="ct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196406412"/>
                  </a:ext>
                </a:extLst>
              </a:tr>
              <a:tr h="801485">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16</a:t>
                      </a:r>
                    </a:p>
                  </a:txBody>
                  <a:tcPr marL="0" marR="0" marT="0" marB="0" anchor="ctr"/>
                </a:tc>
                <a:tc>
                  <a:txBody>
                    <a:bodyPr/>
                    <a:lstStyle/>
                    <a:p>
                      <a:pPr algn="just" fontAlgn="ctr"/>
                      <a:r>
                        <a:rPr lang="es-MX" sz="1600" b="0" i="0" u="none" strike="noStrike" kern="1200">
                          <a:solidFill>
                            <a:srgbClr val="002060"/>
                          </a:solidFill>
                          <a:effectLst/>
                          <a:latin typeface="+mn-lt"/>
                          <a:ea typeface="+mn-ea"/>
                          <a:cs typeface="+mn-cs"/>
                        </a:rPr>
                        <a:t>Actividad de Barrido y Limpieza- Incumplimiento de frecuencias – octubre de 2024.- PP N°32</a:t>
                      </a:r>
                      <a:endParaRPr lang="pt-BR" sz="1600" b="0" i="0" u="none" strike="noStrike" kern="120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Enviado por correo electrónico el mar 4/02/2025 12:26 p. m</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76160246"/>
                  </a:ext>
                </a:extLst>
              </a:tr>
            </a:tbl>
          </a:graphicData>
        </a:graphic>
      </p:graphicFrame>
      <p:sp>
        <p:nvSpPr>
          <p:cNvPr id="5" name="CuadroTexto 4">
            <a:extLst>
              <a:ext uri="{FF2B5EF4-FFF2-40B4-BE49-F238E27FC236}">
                <a16:creationId xmlns:a16="http://schemas.microsoft.com/office/drawing/2014/main" id="{207CEF36-7A3F-74DF-B7F3-7F863E973EC7}"/>
              </a:ext>
            </a:extLst>
          </p:cNvPr>
          <p:cNvSpPr txBox="1"/>
          <p:nvPr/>
        </p:nvSpPr>
        <p:spPr>
          <a:xfrm>
            <a:off x="403882" y="1485097"/>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:16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74DF45F-CC5E-6AB6-B4AF-09AA35049057}"/>
              </a:ext>
            </a:extLst>
          </p:cNvPr>
          <p:cNvSpPr txBox="1"/>
          <p:nvPr/>
        </p:nvSpPr>
        <p:spPr>
          <a:xfrm>
            <a:off x="-238309" y="5878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CCC992F8-E8D3-95F2-2D13-A8EDDF4ECE67}"/>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B3414532-AD81-C8EC-94A7-92FD9D8CF577}"/>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7A6887D8-A438-E668-BD8A-AF34917A4B7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5265615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N°20217000545122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N°20227000568772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N°20227000568862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N°20227000635742 del  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25642" y="1252366"/>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104651"/>
            <a:ext cx="1866536" cy="716825"/>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N°20237000140902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N°20237000168272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20237000257592 del 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N°20237000381262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97832" y="1252366"/>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28445" y="-4029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72743" y="104651"/>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2025</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enero de 2025.</a:t>
            </a:r>
            <a:endParaRPr lang="es-CO" sz="900">
              <a:solidFill>
                <a:schemeClr val="accent1">
                  <a:lumMod val="50000"/>
                </a:schemeClr>
              </a:solidFill>
            </a:endParaRPr>
          </a:p>
          <a:p>
            <a:endParaRPr lang="es-CO" sz="90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796D75A5-CC80-B446-5C4C-966544148494}"/>
              </a:ext>
            </a:extLst>
          </p:cNvPr>
          <p:cNvGraphicFramePr>
            <a:graphicFrameLocks noGrp="1"/>
          </p:cNvGraphicFramePr>
          <p:nvPr>
            <p:extLst>
              <p:ext uri="{D42A27DB-BD31-4B8C-83A1-F6EECF244321}">
                <p14:modId xmlns:p14="http://schemas.microsoft.com/office/powerpoint/2010/main" val="1817006126"/>
              </p:ext>
            </p:extLst>
          </p:nvPr>
        </p:nvGraphicFramePr>
        <p:xfrm>
          <a:off x="353388" y="2809321"/>
          <a:ext cx="11373002" cy="856373"/>
        </p:xfrm>
        <a:graphic>
          <a:graphicData uri="http://schemas.openxmlformats.org/drawingml/2006/table">
            <a:tbl>
              <a:tblPr/>
              <a:tblGrid>
                <a:gridCol w="925744">
                  <a:extLst>
                    <a:ext uri="{9D8B030D-6E8A-4147-A177-3AD203B41FA5}">
                      <a16:colId xmlns:a16="http://schemas.microsoft.com/office/drawing/2014/main" val="1055254127"/>
                    </a:ext>
                  </a:extLst>
                </a:gridCol>
                <a:gridCol w="747716">
                  <a:extLst>
                    <a:ext uri="{9D8B030D-6E8A-4147-A177-3AD203B41FA5}">
                      <a16:colId xmlns:a16="http://schemas.microsoft.com/office/drawing/2014/main" val="2811291983"/>
                    </a:ext>
                  </a:extLst>
                </a:gridCol>
                <a:gridCol w="249239">
                  <a:extLst>
                    <a:ext uri="{9D8B030D-6E8A-4147-A177-3AD203B41FA5}">
                      <a16:colId xmlns:a16="http://schemas.microsoft.com/office/drawing/2014/main" val="4012210539"/>
                    </a:ext>
                  </a:extLst>
                </a:gridCol>
                <a:gridCol w="925744">
                  <a:extLst>
                    <a:ext uri="{9D8B030D-6E8A-4147-A177-3AD203B41FA5}">
                      <a16:colId xmlns:a16="http://schemas.microsoft.com/office/drawing/2014/main" val="2692583749"/>
                    </a:ext>
                  </a:extLst>
                </a:gridCol>
                <a:gridCol w="774420">
                  <a:extLst>
                    <a:ext uri="{9D8B030D-6E8A-4147-A177-3AD203B41FA5}">
                      <a16:colId xmlns:a16="http://schemas.microsoft.com/office/drawing/2014/main" val="3254827873"/>
                    </a:ext>
                  </a:extLst>
                </a:gridCol>
                <a:gridCol w="249239">
                  <a:extLst>
                    <a:ext uri="{9D8B030D-6E8A-4147-A177-3AD203B41FA5}">
                      <a16:colId xmlns:a16="http://schemas.microsoft.com/office/drawing/2014/main" val="27313785"/>
                    </a:ext>
                  </a:extLst>
                </a:gridCol>
                <a:gridCol w="925744">
                  <a:extLst>
                    <a:ext uri="{9D8B030D-6E8A-4147-A177-3AD203B41FA5}">
                      <a16:colId xmlns:a16="http://schemas.microsoft.com/office/drawing/2014/main" val="1851945085"/>
                    </a:ext>
                  </a:extLst>
                </a:gridCol>
                <a:gridCol w="774420">
                  <a:extLst>
                    <a:ext uri="{9D8B030D-6E8A-4147-A177-3AD203B41FA5}">
                      <a16:colId xmlns:a16="http://schemas.microsoft.com/office/drawing/2014/main" val="1170157136"/>
                    </a:ext>
                  </a:extLst>
                </a:gridCol>
                <a:gridCol w="249239">
                  <a:extLst>
                    <a:ext uri="{9D8B030D-6E8A-4147-A177-3AD203B41FA5}">
                      <a16:colId xmlns:a16="http://schemas.microsoft.com/office/drawing/2014/main" val="190585505"/>
                    </a:ext>
                  </a:extLst>
                </a:gridCol>
                <a:gridCol w="925744">
                  <a:extLst>
                    <a:ext uri="{9D8B030D-6E8A-4147-A177-3AD203B41FA5}">
                      <a16:colId xmlns:a16="http://schemas.microsoft.com/office/drawing/2014/main" val="517278319"/>
                    </a:ext>
                  </a:extLst>
                </a:gridCol>
                <a:gridCol w="771453">
                  <a:extLst>
                    <a:ext uri="{9D8B030D-6E8A-4147-A177-3AD203B41FA5}">
                      <a16:colId xmlns:a16="http://schemas.microsoft.com/office/drawing/2014/main" val="3092805219"/>
                    </a:ext>
                  </a:extLst>
                </a:gridCol>
                <a:gridCol w="204732">
                  <a:extLst>
                    <a:ext uri="{9D8B030D-6E8A-4147-A177-3AD203B41FA5}">
                      <a16:colId xmlns:a16="http://schemas.microsoft.com/office/drawing/2014/main" val="583344318"/>
                    </a:ext>
                  </a:extLst>
                </a:gridCol>
                <a:gridCol w="925744">
                  <a:extLst>
                    <a:ext uri="{9D8B030D-6E8A-4147-A177-3AD203B41FA5}">
                      <a16:colId xmlns:a16="http://schemas.microsoft.com/office/drawing/2014/main" val="2894897989"/>
                    </a:ext>
                  </a:extLst>
                </a:gridCol>
                <a:gridCol w="774420">
                  <a:extLst>
                    <a:ext uri="{9D8B030D-6E8A-4147-A177-3AD203B41FA5}">
                      <a16:colId xmlns:a16="http://schemas.microsoft.com/office/drawing/2014/main" val="3078918883"/>
                    </a:ext>
                  </a:extLst>
                </a:gridCol>
                <a:gridCol w="204732">
                  <a:extLst>
                    <a:ext uri="{9D8B030D-6E8A-4147-A177-3AD203B41FA5}">
                      <a16:colId xmlns:a16="http://schemas.microsoft.com/office/drawing/2014/main" val="3615683785"/>
                    </a:ext>
                  </a:extLst>
                </a:gridCol>
                <a:gridCol w="925744">
                  <a:extLst>
                    <a:ext uri="{9D8B030D-6E8A-4147-A177-3AD203B41FA5}">
                      <a16:colId xmlns:a16="http://schemas.microsoft.com/office/drawing/2014/main" val="1042757863"/>
                    </a:ext>
                  </a:extLst>
                </a:gridCol>
                <a:gridCol w="818928">
                  <a:extLst>
                    <a:ext uri="{9D8B030D-6E8A-4147-A177-3AD203B41FA5}">
                      <a16:colId xmlns:a16="http://schemas.microsoft.com/office/drawing/2014/main" val="4198491400"/>
                    </a:ext>
                  </a:extLst>
                </a:gridCol>
              </a:tblGrid>
              <a:tr h="428187">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55914339"/>
                  </a:ext>
                </a:extLst>
              </a:tr>
              <a:tr h="208871">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16.782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21.462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12.373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8.441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9.978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69.036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059628648"/>
                  </a:ext>
                </a:extLst>
              </a:tr>
              <a:tr h="219315">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16.782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21.462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12.373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8.441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9.978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69.036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442519423"/>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N°20237000381192 del  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20237000410202 del  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N°20237000483482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20237000585622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30403" y="1277272"/>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5871"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248254"/>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N°20237000585612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N°20237000700602 del  </a:t>
                      </a:r>
                      <a:r>
                        <a:rPr lang="es-MX" sz="1600" b="0" i="0" u="none" strike="noStrike" kern="1200">
                          <a:solidFill>
                            <a:srgbClr val="002060"/>
                          </a:solidFill>
                          <a:effectLst/>
                          <a:latin typeface="Calibri" panose="020F0502020204030204" pitchFamily="34" charset="0"/>
                          <a:ea typeface="+mn-ea"/>
                          <a:cs typeface="+mn-cs"/>
                        </a:rPr>
                        <a:t>15/12/2023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N°20247000050112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N°20247000059432 del  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553454" y="1277272"/>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14506"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3651" y="248254"/>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N°20247000131122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N°20247000160872 del 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N°20247000206512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94659881"/>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20</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 Informe de Presunto Incumplimiento de la Actividad de barrido y Limpieza Manual. - Marzo 2024 - PP N° 20</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N°20247000361822 del 20/07/2024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20290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21165" y="1248603"/>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5517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68132" y="2957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749438"/>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21</a:t>
                      </a:r>
                    </a:p>
                  </a:txBody>
                  <a:tcPr marL="0" marR="0" marT="0" marB="0" anchor="ctr"/>
                </a:tc>
                <a:tc>
                  <a:txBody>
                    <a:bodyPr/>
                    <a:lstStyle/>
                    <a:p>
                      <a:pPr marL="0" algn="just"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Informe sobre posible incumplimiento por Fuga de Lixiviados – mayo 2024 - PP N° 21</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N°20247000361862 del 21/07/2024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22</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de Presunto Incumplimiento de la Actividad de barrido y Limpieza Manual - abril 2024 - PP N° 22</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Radicado UAESP N° 20247000421582 del 1/08/2024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r h="924422">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23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Manual. - junio 2024 - PP N° 23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Radicado UAESP N°20247000592572 del 30/10/2024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65793416"/>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24</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de Presunto Incumplimiento de la actividad de barrido y limpieza manual - julio 2024 - PP N°24</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20247000688932 del 19/12/2024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8907873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58112" y="1316294"/>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32781658"/>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DCE671-2C9C-98D2-3755-0453176D4E46}"/>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48376C7A-7DB0-7E65-F59C-EA93A4974D0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30A46648-80F5-A2EC-D3EF-4119DEC61B6F}"/>
              </a:ext>
            </a:extLst>
          </p:cNvPr>
          <p:cNvGraphicFramePr>
            <a:graphicFrameLocks noGrp="1"/>
          </p:cNvGraphicFramePr>
          <p:nvPr/>
        </p:nvGraphicFramePr>
        <p:xfrm>
          <a:off x="553454" y="1749438"/>
          <a:ext cx="10964292" cy="2830599"/>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25</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de Presunto Incumplimiento de la Actividad de barrido y Limpieza - agosto 2024 - PP N° 25 </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Enviado por correo electrónico el mar 4/02/2025 2:14 p. m</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26</a:t>
                      </a:r>
                    </a:p>
                  </a:txBody>
                  <a:tcPr marL="0" marR="0" marT="0" marB="0" anchor="ctr"/>
                </a:tc>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de Presunto Incumplimiento de la Actividad de barrido y Limpieza. - septiembre 2024  - PP N° 26</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Enviado por correo electrónico mar 4/02/2025 12:15 p. m</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bl>
          </a:graphicData>
        </a:graphic>
      </p:graphicFrame>
      <p:sp>
        <p:nvSpPr>
          <p:cNvPr id="5" name="CuadroTexto 4">
            <a:extLst>
              <a:ext uri="{FF2B5EF4-FFF2-40B4-BE49-F238E27FC236}">
                <a16:creationId xmlns:a16="http://schemas.microsoft.com/office/drawing/2014/main" id="{F4FEC070-600A-45A6-F68E-7283DE0965C9}"/>
              </a:ext>
            </a:extLst>
          </p:cNvPr>
          <p:cNvSpPr txBox="1"/>
          <p:nvPr/>
        </p:nvSpPr>
        <p:spPr>
          <a:xfrm>
            <a:off x="458112" y="1316294"/>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26</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2087207-157C-B5E5-16F9-3FA78AFF1E9C}"/>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29A4D5D3-D3A9-CA69-BFD9-31995982E87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292448000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N°2022700013612 del 30/11/2022</a:t>
                      </a:r>
                      <a:endParaRPr lang="es-MX"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N°20237000464652 del 17/08/2023</a:t>
                      </a:r>
                      <a:endParaRPr lang="es-MX"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algn="ctr" defTabSz="914400" rtl="0" eaLnBrk="1" fontAlgn="ctr" latinLnBrk="0" hangingPunct="1"/>
                      <a:endParaRPr lang="es-CO"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90771" y="720839"/>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65113" y="36812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a:solidFill>
                  <a:schemeClr val="accent1">
                    <a:lumMod val="50000"/>
                  </a:schemeClr>
                </a:solidFill>
              </a:rPr>
              <a:t>Recomendaciones de Incumplimiento en proceso - ANS </a:t>
            </a:r>
          </a:p>
          <a:p>
            <a:pPr lvl="1"/>
            <a:endParaRPr lang="es-CO" sz="2800" kern="0" cap="small">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889" y="195138"/>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505653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31400">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671241">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Fuga de lixiviados del mes de enero de 2022 – PP N° 1</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N°20227000176922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671241">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b"/>
                      <a:r>
                        <a:rPr lang="es-MX" sz="1600" b="0" i="0" u="none" strike="noStrike" kern="1200">
                          <a:solidFill>
                            <a:srgbClr val="002060"/>
                          </a:solidFill>
                          <a:effectLst/>
                          <a:latin typeface="Calibri" panose="020F0502020204030204" pitchFamily="34" charset="0"/>
                          <a:ea typeface="+mn-ea"/>
                          <a:cs typeface="+mn-cs"/>
                        </a:rPr>
                        <a:t>Audiencias de Rendición de cuentas - vigencia 2021 - PP N°2</a:t>
                      </a: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20227000299132 del 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89498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Fuga de Lixiviados - Marzo 2022 – PP N° 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a:solidFill>
                            <a:srgbClr val="002060"/>
                          </a:solidFill>
                          <a:effectLst/>
                          <a:latin typeface="Calibri" panose="020F0502020204030204" pitchFamily="34" charset="0"/>
                          <a:ea typeface="+mn-ea"/>
                          <a:cs typeface="+mn-cs"/>
                        </a:rPr>
                        <a:t>Radicado UAESP N°20227000300652 del 01/06/2022</a:t>
                      </a:r>
                    </a:p>
                    <a:p>
                      <a:pPr marL="0" algn="ctr" defTabSz="914400" rtl="0" eaLnBrk="1" fontAlgn="ctr" latinLnBrk="0" hangingPunct="1"/>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566453">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Fuga de Lixiviados – </a:t>
                      </a:r>
                      <a:r>
                        <a:rPr lang="pt-BR" sz="1600" b="0" i="0" u="none" strike="noStrike" kern="1200" err="1">
                          <a:solidFill>
                            <a:srgbClr val="002060"/>
                          </a:solidFill>
                          <a:effectLst/>
                          <a:latin typeface="Calibri" panose="020F0502020204030204" pitchFamily="34" charset="0"/>
                          <a:ea typeface="+mn-ea"/>
                          <a:cs typeface="+mn-cs"/>
                        </a:rPr>
                        <a:t>Mayo</a:t>
                      </a:r>
                      <a:r>
                        <a:rPr lang="pt-BR" sz="1600" b="0" i="0" u="none" strike="noStrike" kern="1200">
                          <a:solidFill>
                            <a:srgbClr val="002060"/>
                          </a:solidFill>
                          <a:effectLst/>
                          <a:latin typeface="Calibri" panose="020F0502020204030204" pitchFamily="34" charset="0"/>
                          <a:ea typeface="+mn-ea"/>
                          <a:cs typeface="+mn-cs"/>
                        </a:rPr>
                        <a:t> PP N°4</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20227000440282 del 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671241">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manual - Mayo – PP N° 5</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N°20227000472182 del 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679982">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6</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N°20227000681442 del 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93458" y="1252366"/>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23</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49960"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2744" y="167171"/>
            <a:ext cx="1824152" cy="801013"/>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54121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mecánica – Incumplimiento de frecuencias – Noviembre 2022 – PP N° 7</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20227000766072 del 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20237000140932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N°20237000168242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N°20237000204202 del 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N°20237000277262 del 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77272"/>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23</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00622" y="167173"/>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8729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N°20237000381642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Actividad de Barrido y Limpieza – Incumplimiento de frecuencia – junio de 2023 – PP N° 13</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20237000470282 del 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Actividad de Barrido y Limpieza – Incumplimiento de frecuencia – julio de 2023 – PP N° 14</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20237000482892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15</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N°20237000687132 del </a:t>
                      </a:r>
                      <a:r>
                        <a:rPr lang="es-MX" sz="1600" b="0" i="0" u="none" strike="noStrike" kern="1200">
                          <a:solidFill>
                            <a:srgbClr val="002060"/>
                          </a:solidFill>
                          <a:effectLst/>
                          <a:latin typeface="Calibri" panose="020F0502020204030204" pitchFamily="34" charset="0"/>
                          <a:ea typeface="+mn-ea"/>
                          <a:cs typeface="+mn-cs"/>
                        </a:rPr>
                        <a:t>6/12/2023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a:solidFill>
                            <a:srgbClr val="002060"/>
                          </a:solidFill>
                          <a:effectLst/>
                          <a:latin typeface="Calibri" panose="020F0502020204030204" pitchFamily="34" charset="0"/>
                          <a:ea typeface="+mn-ea"/>
                          <a:cs typeface="+mn-cs"/>
                        </a:rPr>
                        <a:t>16</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20237000692932 del </a:t>
                      </a:r>
                      <a:r>
                        <a:rPr lang="es-MX" sz="1600" b="0" i="0" u="none" strike="noStrike" kern="1200">
                          <a:solidFill>
                            <a:srgbClr val="002060"/>
                          </a:solidFill>
                          <a:effectLst/>
                          <a:latin typeface="Calibri" panose="020F0502020204030204" pitchFamily="34" charset="0"/>
                          <a:ea typeface="+mn-ea"/>
                          <a:cs typeface="+mn-cs"/>
                        </a:rPr>
                        <a:t>11/12/2023</a:t>
                      </a:r>
                      <a:endParaRPr lang="es-CO" sz="1600" b="0" i="0" u="none" strike="noStrike" kern="120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20247000050102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57823"/>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23</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8"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22136" y="167172"/>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452818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N°20247000059622 del 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N°20247000110532 del 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20247000206442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 20247000266212 del 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r h="705345">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22</a:t>
                      </a:r>
                    </a:p>
                  </a:txBody>
                  <a:tcPr marL="0" marR="0" marT="0" marB="0" anchor="ctr"/>
                </a:tc>
                <a:tc>
                  <a:txBody>
                    <a:bodyPr/>
                    <a:lstStyle/>
                    <a:p>
                      <a:pPr algn="just" fontAlgn="ctr"/>
                      <a:r>
                        <a:rPr lang="es-MX" sz="1600" b="0" i="0" u="none" strike="noStrike" kern="1200">
                          <a:solidFill>
                            <a:srgbClr val="002060"/>
                          </a:solidFill>
                          <a:effectLst/>
                          <a:latin typeface="Calibri" panose="020F0502020204030204" pitchFamily="34" charset="0"/>
                          <a:ea typeface="+mn-ea"/>
                          <a:cs typeface="+mn-cs"/>
                        </a:rPr>
                        <a:t>Actividad de Barrido y Limpieza Manual – Incumplimiento de frecuencia – marzo de 2024. - PP N° 22</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N°20247000361812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2164229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36979"/>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23</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49961" y="1191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137289" y="271595"/>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rgbClr val="002060"/>
                </a:solidFill>
                <a:effectLst/>
                <a:uLnTx/>
                <a:uFillTx/>
                <a:latin typeface="Candara"/>
              </a:rPr>
              <a:t>Enero de 2025</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93669"/>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312488">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31229">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312488">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312488">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312488">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312488">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298737"/>
            <a:ext cx="5270632"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946846"/>
            <a:ext cx="609475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enero de 2025</a:t>
            </a:r>
            <a:endPar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832852"/>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4.352</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8.278</a:t>
                      </a: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2.095</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2.057</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5" name="Tabla 4">
            <a:extLst>
              <a:ext uri="{FF2B5EF4-FFF2-40B4-BE49-F238E27FC236}">
                <a16:creationId xmlns:a16="http://schemas.microsoft.com/office/drawing/2014/main" id="{9C22599C-C395-9F6E-F980-24768967EB95}"/>
              </a:ext>
            </a:extLst>
          </p:cNvPr>
          <p:cNvGraphicFramePr>
            <a:graphicFrameLocks noGrp="1"/>
          </p:cNvGraphicFramePr>
          <p:nvPr/>
        </p:nvGraphicFramePr>
        <p:xfrm>
          <a:off x="5875713" y="1368941"/>
          <a:ext cx="5950340" cy="2095509"/>
        </p:xfrm>
        <a:graphic>
          <a:graphicData uri="http://schemas.openxmlformats.org/drawingml/2006/table">
            <a:tbl>
              <a:tblPr firstRow="1" bandRow="1">
                <a:tableStyleId>{68D230F3-CF80-4859-8CE7-A43EE81993B5}</a:tableStyleId>
              </a:tblPr>
              <a:tblGrid>
                <a:gridCol w="1487585">
                  <a:extLst>
                    <a:ext uri="{9D8B030D-6E8A-4147-A177-3AD203B41FA5}">
                      <a16:colId xmlns:a16="http://schemas.microsoft.com/office/drawing/2014/main" val="1676513643"/>
                    </a:ext>
                  </a:extLst>
                </a:gridCol>
                <a:gridCol w="1487585">
                  <a:extLst>
                    <a:ext uri="{9D8B030D-6E8A-4147-A177-3AD203B41FA5}">
                      <a16:colId xmlns:a16="http://schemas.microsoft.com/office/drawing/2014/main" val="2818585249"/>
                    </a:ext>
                  </a:extLst>
                </a:gridCol>
                <a:gridCol w="1487585">
                  <a:extLst>
                    <a:ext uri="{9D8B030D-6E8A-4147-A177-3AD203B41FA5}">
                      <a16:colId xmlns:a16="http://schemas.microsoft.com/office/drawing/2014/main" val="3016725439"/>
                    </a:ext>
                  </a:extLst>
                </a:gridCol>
                <a:gridCol w="1487585">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pPr algn="l" rtl="0" fontAlgn="base"/>
                      <a:r>
                        <a:rPr lang="es-CO" sz="1400" b="0" i="0">
                          <a:solidFill>
                            <a:srgbClr val="203864"/>
                          </a:solidFill>
                          <a:effectLst/>
                          <a:latin typeface="Calibri" panose="020F0502020204030204" pitchFamily="34" charset="0"/>
                        </a:rPr>
                        <a:t>TIPO 1 (M-121)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1.156</a:t>
                      </a:r>
                      <a:endParaRPr lang="es-CO" b="0" i="0">
                        <a:solidFill>
                          <a:srgbClr val="000000"/>
                        </a:solidFill>
                        <a:effectLst/>
                      </a:endParaRPr>
                    </a:p>
                  </a:txBody>
                  <a:tcPr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440</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18%​</a:t>
                      </a:r>
                    </a:p>
                  </a:txBody>
                  <a:tcPr anchor="ctr"/>
                </a:tc>
                <a:extLst>
                  <a:ext uri="{0D108BD9-81ED-4DB2-BD59-A6C34878D82A}">
                    <a16:rowId xmlns:a16="http://schemas.microsoft.com/office/drawing/2014/main" val="4208562166"/>
                  </a:ext>
                </a:extLst>
              </a:tr>
              <a:tr h="291463">
                <a:tc>
                  <a:txBody>
                    <a:bodyPr/>
                    <a:lstStyle/>
                    <a:p>
                      <a:pPr algn="l" rtl="0" fontAlgn="base"/>
                      <a:r>
                        <a:rPr lang="es-CO" sz="1400" b="0" i="0">
                          <a:solidFill>
                            <a:srgbClr val="203864"/>
                          </a:solidFill>
                          <a:effectLst/>
                          <a:latin typeface="Calibri" panose="020F0502020204030204" pitchFamily="34" charset="0"/>
                        </a:rPr>
                        <a:t>TIPO 2 (M-123)</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279</a:t>
                      </a:r>
                      <a:endParaRPr lang="es-CO" b="0" i="0">
                        <a:solidFill>
                          <a:srgbClr val="000000"/>
                        </a:solidFill>
                        <a:effectLst/>
                      </a:endParaRPr>
                    </a:p>
                  </a:txBody>
                  <a:tcPr anchor="ctr"/>
                </a:tc>
                <a:tc>
                  <a:txBody>
                    <a:bodyPr/>
                    <a:lstStyle/>
                    <a:p>
                      <a:pPr marL="0" algn="ctr" defTabSz="914400" rtl="0" eaLnBrk="1" fontAlgn="base" latinLnBrk="0" hangingPunct="1"/>
                      <a:r>
                        <a:rPr lang="es-MX" sz="1400" b="0" i="0" kern="1200">
                          <a:solidFill>
                            <a:srgbClr val="203864"/>
                          </a:solidFill>
                          <a:effectLst/>
                          <a:latin typeface="Calibri" panose="020F0502020204030204" pitchFamily="34" charset="0"/>
                          <a:ea typeface="+mn-ea"/>
                          <a:cs typeface="+mn-cs"/>
                        </a:rPr>
                        <a:t>8</a:t>
                      </a:r>
                      <a:r>
                        <a:rPr lang="es-CO" sz="1400" b="0" i="0"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38%​</a:t>
                      </a:r>
                    </a:p>
                  </a:txBody>
                  <a:tcPr anchor="ctr"/>
                </a:tc>
                <a:extLst>
                  <a:ext uri="{0D108BD9-81ED-4DB2-BD59-A6C34878D82A}">
                    <a16:rowId xmlns:a16="http://schemas.microsoft.com/office/drawing/2014/main" val="3657237804"/>
                  </a:ext>
                </a:extLst>
              </a:tr>
              <a:tr h="291463">
                <a:tc>
                  <a:txBody>
                    <a:bodyPr/>
                    <a:lstStyle/>
                    <a:p>
                      <a:pPr algn="l" rtl="0" fontAlgn="base"/>
                      <a:r>
                        <a:rPr lang="es-CO" sz="1400" b="0" i="0">
                          <a:solidFill>
                            <a:srgbClr val="203864"/>
                          </a:solidFill>
                          <a:effectLst/>
                          <a:latin typeface="Calibri" panose="020F0502020204030204" pitchFamily="34" charset="0"/>
                        </a:rPr>
                        <a:t>TIPO 3 (M-124)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297</a:t>
                      </a:r>
                      <a:endParaRPr lang="es-CO" b="0" i="0">
                        <a:solidFill>
                          <a:srgbClr val="000000"/>
                        </a:solidFill>
                        <a:effectLst/>
                      </a:endParaRPr>
                    </a:p>
                  </a:txBody>
                  <a:tcPr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849</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39%​</a:t>
                      </a:r>
                    </a:p>
                  </a:txBody>
                  <a:tcPr anchor="ctr"/>
                </a:tc>
                <a:extLst>
                  <a:ext uri="{0D108BD9-81ED-4DB2-BD59-A6C34878D82A}">
                    <a16:rowId xmlns:a16="http://schemas.microsoft.com/office/drawing/2014/main" val="2109363137"/>
                  </a:ext>
                </a:extLst>
              </a:tr>
              <a:tr h="0">
                <a:tc>
                  <a:txBody>
                    <a:bodyPr/>
                    <a:lstStyle/>
                    <a:p>
                      <a:pPr algn="l" rtl="0" fontAlgn="base"/>
                      <a:r>
                        <a:rPr lang="es-CO" sz="1400" b="1" i="0">
                          <a:solidFill>
                            <a:srgbClr val="203864"/>
                          </a:solidFill>
                          <a:effectLst/>
                          <a:latin typeface="Calibri" panose="020F0502020204030204" pitchFamily="34" charset="0"/>
                        </a:rPr>
                        <a:t>TOTAL </a:t>
                      </a:r>
                      <a:r>
                        <a:rPr lang="es-CO" sz="1400" b="0" i="0">
                          <a:solidFill>
                            <a:srgbClr val="203864"/>
                          </a:solidFill>
                          <a:effectLst/>
                          <a:latin typeface="Calibri" panose="020F0502020204030204" pitchFamily="34" charset="0"/>
                        </a:rPr>
                        <a:t>(*)</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1.732</a:t>
                      </a:r>
                      <a:endParaRPr lang="es-CO" b="0" i="0">
                        <a:solidFill>
                          <a:srgbClr val="000000"/>
                        </a:solidFill>
                        <a:effectLst/>
                      </a:endParaRPr>
                    </a:p>
                  </a:txBody>
                  <a:tcPr anchor="ctr"/>
                </a:tc>
                <a:tc>
                  <a:txBody>
                    <a:bodyPr/>
                    <a:lstStyle/>
                    <a:p>
                      <a:pPr marL="0" algn="ctr" defTabSz="914400" rtl="0" eaLnBrk="1" fontAlgn="base" latinLnBrk="0" hangingPunct="1"/>
                      <a:r>
                        <a:rPr lang="es-CO" sz="1400" b="1" i="0" kern="1200">
                          <a:solidFill>
                            <a:srgbClr val="203864"/>
                          </a:solidFill>
                          <a:effectLst/>
                          <a:latin typeface="Calibri" panose="020F0502020204030204" pitchFamily="34" charset="0"/>
                          <a:ea typeface="+mn-ea"/>
                          <a:cs typeface="+mn-cs"/>
                        </a:rPr>
                        <a:t>2.100</a:t>
                      </a:r>
                    </a:p>
                  </a:txBody>
                  <a:tcPr marL="9525" marR="9525" marT="9525" marB="0" anchor="ctr"/>
                </a:tc>
                <a:tc>
                  <a:txBody>
                    <a:bodyPr/>
                    <a:lstStyle/>
                    <a:p>
                      <a:pPr marL="0" algn="ctr" defTabSz="914400" rtl="0" eaLnBrk="1" fontAlgn="base" latinLnBrk="0" hangingPunct="1"/>
                      <a:r>
                        <a:rPr lang="es-CO" sz="1400" b="1" i="0" kern="1200">
                          <a:solidFill>
                            <a:srgbClr val="203864"/>
                          </a:solidFill>
                          <a:effectLst/>
                          <a:latin typeface="Calibri" panose="020F0502020204030204" pitchFamily="34" charset="0"/>
                          <a:ea typeface="+mn-ea"/>
                          <a:cs typeface="+mn-cs"/>
                        </a:rPr>
                        <a:t>26%​</a:t>
                      </a:r>
                    </a:p>
                  </a:txBody>
                  <a:tcPr anchor="ctr"/>
                </a:tc>
                <a:extLst>
                  <a:ext uri="{0D108BD9-81ED-4DB2-BD59-A6C34878D82A}">
                    <a16:rowId xmlns:a16="http://schemas.microsoft.com/office/drawing/2014/main" val="1784453775"/>
                  </a:ext>
                </a:extLst>
              </a:tr>
            </a:tbl>
          </a:graphicData>
        </a:graphic>
      </p:graphicFrame>
    </p:spTree>
    <p:extLst>
      <p:ext uri="{BB962C8B-B14F-4D97-AF65-F5344CB8AC3E}">
        <p14:creationId xmlns:p14="http://schemas.microsoft.com/office/powerpoint/2010/main" val="3019002630"/>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13201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a:solidFill>
                            <a:schemeClr val="bg1"/>
                          </a:solidFill>
                          <a:latin typeface="+mn-lt"/>
                        </a:rPr>
                        <a:t>N°</a:t>
                      </a:r>
                    </a:p>
                  </a:txBody>
                  <a:tcPr/>
                </a:tc>
                <a:tc>
                  <a:txBody>
                    <a:bodyPr/>
                    <a:lstStyle/>
                    <a:p>
                      <a:pPr algn="ctr"/>
                      <a:r>
                        <a:rPr lang="es-CO" sz="1600">
                          <a:solidFill>
                            <a:schemeClr val="bg1"/>
                          </a:solidFill>
                          <a:latin typeface="+mn-lt"/>
                        </a:rPr>
                        <a:t>TEMA</a:t>
                      </a:r>
                    </a:p>
                  </a:txBody>
                  <a:tcPr/>
                </a:tc>
                <a:tc>
                  <a:txBody>
                    <a:bodyPr/>
                    <a:lstStyle/>
                    <a:p>
                      <a:pPr algn="ctr"/>
                      <a:r>
                        <a:rPr lang="es-CO" sz="160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23</a:t>
                      </a:r>
                    </a:p>
                  </a:txBody>
                  <a:tcPr marL="0" marR="0" marT="0" marB="0" anchor="ctr"/>
                </a:tc>
                <a:tc>
                  <a:txBody>
                    <a:bodyPr/>
                    <a:lstStyle/>
                    <a:p>
                      <a:pPr algn="just" fontAlgn="ctr"/>
                      <a:r>
                        <a:rPr lang="es-MX" sz="1600" b="0" i="0" u="none" strike="noStrike" kern="1200">
                          <a:solidFill>
                            <a:srgbClr val="002060"/>
                          </a:solidFill>
                          <a:effectLst/>
                          <a:latin typeface="Calibri" panose="020F0502020204030204" pitchFamily="34" charset="0"/>
                          <a:ea typeface="+mn-ea"/>
                          <a:cs typeface="+mn-cs"/>
                        </a:rPr>
                        <a:t>Actividad de Barrido y Limpieza Manual – Incumplimiento de frecuencia – abril de 2024 - PP N° 23</a:t>
                      </a:r>
                    </a:p>
                  </a:txBody>
                  <a:tcPr marL="9525" marR="9525" marT="9525" marB="0" anchor="ctr"/>
                </a:tc>
                <a:tc>
                  <a:txBody>
                    <a:bodyPr/>
                    <a:lstStyle/>
                    <a:p>
                      <a:pPr marL="0" algn="ctr" defTabSz="914400" rtl="0" eaLnBrk="1" fontAlgn="ctr" latinLnBrk="0" hangingPunct="1"/>
                      <a:r>
                        <a:rPr lang="es-CO" sz="1600" b="0" i="0" u="none" strike="noStrike" kern="1200">
                          <a:solidFill>
                            <a:srgbClr val="002060"/>
                          </a:solidFill>
                          <a:effectLst/>
                          <a:latin typeface="Calibri" panose="020F0502020204030204" pitchFamily="34" charset="0"/>
                          <a:ea typeface="+mn-ea"/>
                          <a:cs typeface="+mn-cs"/>
                        </a:rPr>
                        <a:t>Radicado UAESP N°20247000421572 del 1/08/2024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52366"/>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23</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0" y="-3702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Recomendaciones de Penal Pecuniaria</a:t>
            </a:r>
          </a:p>
          <a:p>
            <a:r>
              <a:rPr lang="es-CO" sz="1600" cap="small">
                <a:solidFill>
                  <a:srgbClr val="002060"/>
                </a:solidFill>
                <a:latin typeface="Candara" panose="020E0502030303020204" pitchFamily="34" charset="0"/>
              </a:rPr>
              <a:t>         </a:t>
            </a:r>
            <a:r>
              <a:rPr lang="es-CO" sz="2800" kern="0" cap="small">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08197" y="167172"/>
            <a:ext cx="1824152" cy="654306"/>
          </a:xfrm>
          <a:prstGeom prst="rect">
            <a:avLst/>
          </a:prstGeom>
        </p:spPr>
      </p:pic>
    </p:spTree>
    <p:extLst>
      <p:ext uri="{BB962C8B-B14F-4D97-AF65-F5344CB8AC3E}">
        <p14:creationId xmlns:p14="http://schemas.microsoft.com/office/powerpoint/2010/main" val="116396479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322617"/>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rPr>
                        <a:t>FECHA INFORME DE INCUMPLIMIENTO</a:t>
                      </a:r>
                    </a:p>
                    <a:p>
                      <a:pPr algn="ctr"/>
                      <a:endParaRPr lang="es-CO" sz="160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a:solidFill>
                          <a:srgbClr val="FF000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N°20237000456702 del 14/08/2023</a:t>
                      </a:r>
                      <a:endParaRPr lang="es-MX"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N°20247000245532 del 14/05/2024</a:t>
                      </a:r>
                      <a:endParaRPr lang="es-MX"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4710" y="677299"/>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4</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386" y="17425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a:solidFill>
                  <a:schemeClr val="accent1">
                    <a:lumMod val="50000"/>
                  </a:schemeClr>
                </a:solidFill>
              </a:rPr>
              <a:t>Recomendaciones de Incumplimiento en proceso - ANS </a:t>
            </a:r>
          </a:p>
          <a:p>
            <a:pPr lvl="1"/>
            <a:endParaRPr lang="es-CO" sz="2800"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6943" y="208904"/>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84218"/>
          <a:ext cx="10769601" cy="172723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11565">
                <a:tc>
                  <a:txBody>
                    <a:bodyPr/>
                    <a:lstStyle/>
                    <a:p>
                      <a:pPr algn="ctr"/>
                      <a:r>
                        <a:rPr lang="es-CO" sz="160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rPr>
                        <a:t>FECHA INFORME DE INCUMPLIMIENTO</a:t>
                      </a:r>
                    </a:p>
                    <a:p>
                      <a:pPr algn="ctr"/>
                      <a:endParaRPr lang="es-CO" sz="160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a:solidFill>
                            <a:schemeClr val="bg1"/>
                          </a:solidFill>
                          <a:latin typeface="+mn-lt"/>
                        </a:rPr>
                        <a:t>ESTADO</a:t>
                      </a:r>
                    </a:p>
                    <a:p>
                      <a:pPr algn="ctr"/>
                      <a:endParaRPr lang="es-CO" sz="160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sobre incumplimiento de Acuerdos de Niveles de Servicios (ANS) de tecnología en el mes de febrero de 2024 </a:t>
                      </a:r>
                    </a:p>
                  </a:txBody>
                  <a:tcPr marL="9525" marR="9525" marT="9525"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Radicado UAESP N°20247000403922 del 25/07/2024</a:t>
                      </a:r>
                      <a:endParaRPr lang="es-MX" sz="1600" b="0" i="0" u="none" strike="noStrike" kern="120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a:solidFill>
                            <a:srgbClr val="002060"/>
                          </a:solidFill>
                          <a:effectLst/>
                          <a:latin typeface="Calibri" panose="020F0502020204030204" pitchFamily="34" charset="0"/>
                          <a:ea typeface="+mn-ea"/>
                          <a:cs typeface="+mn-cs"/>
                        </a:rPr>
                        <a:t>EN TRÁMITE DE LA UAESP</a:t>
                      </a:r>
                      <a:endParaRPr lang="es-MX" sz="1600" b="1" i="0" u="none" strike="noStrike">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01528" y="596915"/>
            <a:ext cx="2160494" cy="461665"/>
          </a:xfrm>
          <a:prstGeom prst="rect">
            <a:avLst/>
          </a:prstGeom>
          <a:noFill/>
        </p:spPr>
        <p:txBody>
          <a:bodyPr wrap="square" rtlCol="0">
            <a:spAutoFit/>
          </a:bodyPr>
          <a:lstStyle/>
          <a:p>
            <a:r>
              <a:rPr lang="es-CO" sz="2400" b="1" kern="0" cap="small">
                <a:solidFill>
                  <a:schemeClr val="accent1">
                    <a:lumMod val="50000"/>
                  </a:schemeClr>
                </a:solidFill>
                <a:latin typeface="Candara" panose="020E0502030303020204" pitchFamily="34" charset="0"/>
              </a:rPr>
              <a:t>Total : 4</a:t>
            </a:r>
            <a:endParaRPr lang="es-CO" sz="3200" b="1" kern="0" cap="small">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2083" y="52039"/>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a:solidFill>
                  <a:schemeClr val="accent1">
                    <a:lumMod val="50000"/>
                  </a:schemeClr>
                </a:solidFill>
              </a:rPr>
              <a:t>Recomendaciones de Incumplimiento en proceso - ANS </a:t>
            </a:r>
          </a:p>
          <a:p>
            <a:pPr lvl="1"/>
            <a:endParaRPr lang="es-CO" sz="2800" kern="0" cap="small">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220959" y="210489"/>
            <a:ext cx="1824152" cy="654306"/>
          </a:xfrm>
          <a:prstGeom prst="rect">
            <a:avLst/>
          </a:prstGeom>
        </p:spPr>
      </p:pic>
    </p:spTree>
    <p:extLst>
      <p:ext uri="{BB962C8B-B14F-4D97-AF65-F5344CB8AC3E}">
        <p14:creationId xmlns:p14="http://schemas.microsoft.com/office/powerpoint/2010/main" val="1649045538"/>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solicitudes de descuento por año</a:t>
            </a:r>
          </a:p>
          <a:p>
            <a:r>
              <a:rPr lang="es-CO" sz="1600" b="1" cap="small">
                <a:solidFill>
                  <a:srgbClr val="002060"/>
                </a:solidFill>
                <a:latin typeface="Candara" panose="020E0502030303020204" pitchFamily="34" charset="0"/>
              </a:rPr>
              <a:t>         </a:t>
            </a:r>
            <a:r>
              <a:rPr lang="es-CO" sz="1600" cap="small">
                <a:solidFill>
                  <a:srgbClr val="002060"/>
                </a:solidFill>
                <a:latin typeface="Candara" panose="020E0502030303020204" pitchFamily="34" charset="0"/>
              </a:rPr>
              <a:t>Balance general Solicitudes de descuento –</a:t>
            </a:r>
            <a:r>
              <a:rPr lang="es-CO" sz="1400" cap="small">
                <a:solidFill>
                  <a:srgbClr val="002060"/>
                </a:solidFill>
                <a:latin typeface="Candara" panose="020E0502030303020204" pitchFamily="34" charset="0"/>
              </a:rPr>
              <a:t> enero de 2025</a:t>
            </a:r>
          </a:p>
          <a:p>
            <a:endParaRPr lang="es-CO" sz="160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1200329"/>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17.513 </a:t>
            </a:r>
          </a:p>
          <a:p>
            <a:endParaRPr lang="es-CO" sz="3600" b="1" kern="0" cap="small">
              <a:solidFill>
                <a:schemeClr val="accent1">
                  <a:lumMod val="50000"/>
                </a:schemeClr>
              </a:solidFill>
              <a:latin typeface="Candara" panose="020E0502030303020204" pitchFamily="34" charset="0"/>
            </a:endParaRP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 y="1661239"/>
            <a:ext cx="1438655" cy="4739554"/>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76153" y="3799861"/>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 name="Imagen 11">
            <a:extLst>
              <a:ext uri="{FF2B5EF4-FFF2-40B4-BE49-F238E27FC236}">
                <a16:creationId xmlns:a16="http://schemas.microsoft.com/office/drawing/2014/main" id="{EAFEBFAC-38AD-6C75-96E6-234B107C5EFF}"/>
              </a:ext>
            </a:extLst>
          </p:cNvPr>
          <p:cNvPicPr>
            <a:picLocks noChangeAspect="1"/>
          </p:cNvPicPr>
          <p:nvPr/>
        </p:nvPicPr>
        <p:blipFill>
          <a:blip r:embed="rId9"/>
          <a:stretch>
            <a:fillRect/>
          </a:stretch>
        </p:blipFill>
        <p:spPr>
          <a:xfrm>
            <a:off x="1501613" y="1445683"/>
            <a:ext cx="10551275" cy="5279334"/>
          </a:xfrm>
          <a:prstGeom prst="rect">
            <a:avLst/>
          </a:prstGeom>
        </p:spPr>
      </p:pic>
    </p:spTree>
    <p:extLst>
      <p:ext uri="{BB962C8B-B14F-4D97-AF65-F5344CB8AC3E}">
        <p14:creationId xmlns:p14="http://schemas.microsoft.com/office/powerpoint/2010/main" val="1851325219"/>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a:solidFill>
                            <a:schemeClr val="tx2">
                              <a:lumMod val="50000"/>
                            </a:schemeClr>
                          </a:solidFill>
                        </a:rPr>
                        <a:t>NORMA</a:t>
                      </a:r>
                      <a:endParaRPr lang="es-CO" sz="140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a:solidFill>
                            <a:schemeClr val="accent1">
                              <a:lumMod val="50000"/>
                            </a:schemeClr>
                          </a:solidFill>
                          <a:latin typeface="+mn-lt"/>
                        </a:rPr>
                        <a:t>ISO</a:t>
                      </a:r>
                      <a:r>
                        <a:rPr lang="es-CO" sz="1400" b="1" baseline="0">
                          <a:solidFill>
                            <a:schemeClr val="accent1">
                              <a:lumMod val="50000"/>
                            </a:schemeClr>
                          </a:solidFill>
                          <a:latin typeface="+mn-lt"/>
                        </a:rPr>
                        <a:t> 9001:2015</a:t>
                      </a:r>
                      <a:endParaRPr lang="es-CO" sz="1400" b="1">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a:solidFill>
                            <a:schemeClr val="accent1">
                              <a:lumMod val="50000"/>
                            </a:schemeClr>
                          </a:solidFill>
                          <a:latin typeface="+mn-lt"/>
                        </a:rPr>
                        <a:t>PLAN DE CONTINUIDAD DEL NEGOCIO*</a:t>
                      </a:r>
                      <a:endParaRPr lang="es-CO" sz="1400" b="1">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lvl="1">
              <a:tabLst>
                <a:tab pos="914400" algn="l"/>
              </a:tabLst>
              <a:defRPr/>
            </a:pPr>
            <a:r>
              <a:rPr lang="es-CO" sz="1600" b="1" cap="small">
                <a:solidFill>
                  <a:srgbClr val="002060"/>
                </a:solidFill>
                <a:latin typeface="Candara"/>
              </a:rPr>
              <a:t>Enero 2025</a:t>
            </a:r>
            <a:endParaRPr lang="es-CO" sz="1600" b="1" i="0" u="none" strike="noStrike" kern="1200" cap="small" spc="0" normalizeH="0" baseline="0" noProof="0">
              <a:ln>
                <a:noFill/>
              </a:ln>
              <a:solidFill>
                <a:srgbClr val="002060"/>
              </a:solidFill>
              <a:effectLst/>
              <a:uLnTx/>
              <a:uFillTx/>
              <a:latin typeface="Candara"/>
            </a:endParaRP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2"/>
          <a:ext cx="5905012" cy="2255521"/>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31858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662596">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31858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31858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31858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31858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4067248"/>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71703">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0934">
                <a:tc>
                  <a:txBody>
                    <a:bodyPr/>
                    <a:lstStyle/>
                    <a:p>
                      <a:pPr marL="0" algn="ctr" defTabSz="914400" rtl="0" eaLnBrk="1" latinLnBrk="0" hangingPunct="1"/>
                      <a:r>
                        <a:rPr lang="es-CO" sz="1400" b="1" kern="1200">
                          <a:solidFill>
                            <a:schemeClr val="accent1">
                              <a:lumMod val="50000"/>
                            </a:schemeClr>
                          </a:solidFill>
                          <a:latin typeface="+mn-lt"/>
                          <a:ea typeface="+mn-ea"/>
                          <a:cs typeface="+mn-cs"/>
                        </a:rPr>
                        <a:t>4.290</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13.713</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1.006</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1936</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1.703</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24%</a:t>
                      </a:r>
                    </a:p>
                  </a:txBody>
                  <a:tcPr/>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34</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4.132</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81%</a:t>
                      </a:r>
                    </a:p>
                  </a:txBody>
                  <a:tcPr/>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286</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2.685</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58%</a:t>
                      </a:r>
                    </a:p>
                  </a:txBody>
                  <a:tcPr/>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algn="ctr">
                        <a:buNone/>
                      </a:pP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2.256</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buNone/>
                      </a:pP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8.520</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buNone/>
                      </a:pP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42%</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0" y="4159581"/>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enero de 2025</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12677467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lIns="91440" tIns="45720" rIns="91440" bIns="45720" anchor="t">
            <a:spAutoFit/>
          </a:bodyPr>
          <a:lstStyle/>
          <a:p>
            <a:pPr lvl="1">
              <a:tabLst>
                <a:tab pos="914400" algn="l"/>
              </a:tabLst>
              <a:defRPr/>
            </a:pPr>
            <a:r>
              <a:rPr lang="es-CO" sz="1600" b="1" cap="small">
                <a:solidFill>
                  <a:schemeClr val="accent1">
                    <a:lumMod val="50000"/>
                  </a:schemeClr>
                </a:solidFill>
                <a:latin typeface="Candara"/>
              </a:rPr>
              <a:t>Enero de</a:t>
            </a:r>
            <a:r>
              <a:rPr kumimoji="0" lang="es-CO" sz="1600" b="1" i="0" u="none" strike="noStrike" kern="1200" cap="small" spc="0" normalizeH="0" baseline="0" noProof="0">
                <a:ln>
                  <a:noFill/>
                </a:ln>
                <a:solidFill>
                  <a:schemeClr val="accent1">
                    <a:lumMod val="50000"/>
                  </a:schemeClr>
                </a:solidFill>
                <a:effectLst/>
                <a:uLnTx/>
                <a:uFillTx/>
                <a:latin typeface="Candara"/>
              </a:rPr>
              <a:t> </a:t>
            </a:r>
            <a:r>
              <a:rPr lang="es-CO" sz="1600" b="1" cap="small">
                <a:solidFill>
                  <a:schemeClr val="accent1">
                    <a:lumMod val="50000"/>
                  </a:schemeClr>
                </a:solidFill>
                <a:latin typeface="Candara"/>
              </a:rPr>
              <a:t>2025</a:t>
            </a:r>
            <a:endParaRPr kumimoji="0" lang="es-CO" sz="1600" b="1" i="0" u="none" strike="noStrike" kern="1200" cap="small" spc="0" normalizeH="0" baseline="0" noProof="0">
              <a:ln>
                <a:noFill/>
              </a:ln>
              <a:solidFill>
                <a:schemeClr val="accent1">
                  <a:lumMod val="50000"/>
                </a:schemeClr>
              </a:solidFill>
              <a:effectLst/>
              <a:uLnTx/>
              <a:uFillTx/>
              <a:latin typeface="Candara"/>
            </a:endParaRP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9.736</a:t>
                      </a:r>
                    </a:p>
                  </a:txBody>
                  <a:tcPr marL="9525" marR="9525" marT="9525" marB="0" anchor="ctr"/>
                </a:tc>
                <a:tc>
                  <a:txBody>
                    <a:bodyPr/>
                    <a:lstStyle/>
                    <a:p>
                      <a:pPr algn="ctr" fontAlgn="ctr"/>
                      <a:r>
                        <a:rPr lang="es-CO" sz="1400" b="0" i="0" u="none" strike="noStrike">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a:rPr>
                        <a:t>16.228</a:t>
                      </a:r>
                    </a:p>
                  </a:txBody>
                  <a:tcPr marL="9525" marR="9525" marT="9525" marB="0" anchor="ctr"/>
                </a:tc>
                <a:tc>
                  <a:txBody>
                    <a:bodyPr/>
                    <a:lstStyle/>
                    <a:p>
                      <a:pPr algn="ctr" rtl="0" fontAlgn="ctr"/>
                      <a:r>
                        <a:rPr lang="es-CO" sz="1400" b="1" i="0" u="none" strike="noStrike">
                          <a:solidFill>
                            <a:srgbClr val="203864"/>
                          </a:solidFill>
                          <a:effectLst/>
                          <a:latin typeface="Calibri"/>
                        </a:rPr>
                        <a:t>8.114</a:t>
                      </a:r>
                      <a:endParaRPr lang="es-ES" sz="1400"/>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303797"/>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24000">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75600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223797">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3.181</a:t>
                      </a:r>
                      <a:endParaRPr lang="es-ES" b="0"/>
                    </a:p>
                  </a:txBody>
                  <a:tcPr marL="9525" marR="9525" marT="9525" marB="0" anchor="b"/>
                </a:tc>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7.432</a:t>
                      </a:r>
                      <a:endParaRPr lang="es-ES" b="0"/>
                    </a:p>
                  </a:txBody>
                  <a:tcPr marL="9525" marR="9525" marT="9525" marB="0" anchor="b"/>
                </a:tc>
                <a:tc>
                  <a:txBody>
                    <a:bodyPr/>
                    <a:lstStyle/>
                    <a:p>
                      <a:pPr marL="0" algn="ctr" defTabSz="914400" rtl="0" eaLnBrk="1" fontAlgn="ctr" latinLnBrk="0" hangingPunct="1"/>
                      <a:r>
                        <a:rPr lang="es-MX" sz="1400" b="0" i="0" u="none" strike="noStrike" kern="1200">
                          <a:solidFill>
                            <a:srgbClr val="1F3864"/>
                          </a:solidFill>
                          <a:effectLst/>
                          <a:latin typeface="Calibri"/>
                          <a:ea typeface="+mn-ea"/>
                          <a:cs typeface="+mn-cs"/>
                        </a:rPr>
                        <a:t>754</a:t>
                      </a:r>
                      <a:endParaRPr lang="es-CO" sz="1400" b="0" i="0" u="none" strike="noStrike" kern="120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1.006</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pPr algn="ctr"/>
                      <a:r>
                        <a:rPr lang="es-CO" sz="1400">
                          <a:solidFill>
                            <a:schemeClr val="accent1">
                              <a:lumMod val="50000"/>
                            </a:schemeClr>
                          </a:solidFill>
                          <a:latin typeface="+mn-lt"/>
                        </a:rPr>
                        <a:t>TIPO 1 (M-121)</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2.304</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a:rPr>
                        <a:t>24%</a:t>
                      </a:r>
                      <a:endParaRPr lang="es-CO" sz="1400">
                        <a:solidFill>
                          <a:schemeClr val="accent1">
                            <a:lumMod val="50000"/>
                          </a:schemeClr>
                        </a:solidFill>
                        <a:effectLst/>
                        <a:latin typeface="+mn-lt"/>
                        <a:ea typeface="Times New Roman" panose="02020603050405020304" pitchFamily="18" charset="0"/>
                        <a:cs typeface="Times New Roman"/>
                      </a:endParaRPr>
                    </a:p>
                  </a:txBody>
                  <a:tcPr anchor="ctr"/>
                </a:tc>
                <a:extLst>
                  <a:ext uri="{0D108BD9-81ED-4DB2-BD59-A6C34878D82A}">
                    <a16:rowId xmlns:a16="http://schemas.microsoft.com/office/drawing/2014/main" val="2671597833"/>
                  </a:ext>
                </a:extLst>
              </a:tr>
              <a:tr h="285949">
                <a:tc>
                  <a:txBody>
                    <a:bodyPr/>
                    <a:lstStyle/>
                    <a:p>
                      <a:pPr algn="ctr"/>
                      <a:r>
                        <a:rPr lang="es-CO" sz="1400">
                          <a:solidFill>
                            <a:schemeClr val="accent1">
                              <a:lumMod val="50000"/>
                            </a:schemeClr>
                          </a:solidFill>
                          <a:latin typeface="+mn-lt"/>
                        </a:rPr>
                        <a:t>TIPO 2 (M-123)</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2.492</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a:rPr>
                        <a:t>77%</a:t>
                      </a:r>
                      <a:endParaRPr lang="es-CO" sz="1400">
                        <a:solidFill>
                          <a:schemeClr val="accent1">
                            <a:lumMod val="50000"/>
                          </a:schemeClr>
                        </a:solidFill>
                        <a:effectLst/>
                        <a:latin typeface="+mn-lt"/>
                        <a:ea typeface="Times New Roman" panose="02020603050405020304" pitchFamily="18" charset="0"/>
                        <a:cs typeface="Times New Roman"/>
                      </a:endParaRPr>
                    </a:p>
                  </a:txBody>
                  <a:tcPr anchor="ctr"/>
                </a:tc>
                <a:extLst>
                  <a:ext uri="{0D108BD9-81ED-4DB2-BD59-A6C34878D82A}">
                    <a16:rowId xmlns:a16="http://schemas.microsoft.com/office/drawing/2014/main" val="1723866473"/>
                  </a:ext>
                </a:extLst>
              </a:tr>
              <a:tr h="285949">
                <a:tc>
                  <a:txBody>
                    <a:bodyPr/>
                    <a:lstStyle/>
                    <a:p>
                      <a:pPr algn="ctr"/>
                      <a:r>
                        <a:rPr lang="es-CO" sz="1400">
                          <a:solidFill>
                            <a:schemeClr val="accent1">
                              <a:lumMod val="50000"/>
                            </a:schemeClr>
                          </a:solidFill>
                          <a:latin typeface="+mn-lt"/>
                        </a:rPr>
                        <a:t>TIPO 3 (M-124)</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2.240</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a:rPr>
                        <a:t>69%</a:t>
                      </a:r>
                      <a:endParaRPr lang="es-CO" sz="1400">
                        <a:solidFill>
                          <a:schemeClr val="accent1">
                            <a:lumMod val="50000"/>
                          </a:schemeClr>
                        </a:solidFill>
                        <a:effectLst/>
                        <a:latin typeface="+mn-lt"/>
                        <a:ea typeface="Times New Roman" panose="02020603050405020304" pitchFamily="18" charset="0"/>
                        <a:cs typeface="Times New Roman"/>
                      </a:endParaRPr>
                    </a:p>
                  </a:txBody>
                  <a:tcPr anchor="ctr"/>
                </a:tc>
                <a:extLst>
                  <a:ext uri="{0D108BD9-81ED-4DB2-BD59-A6C34878D82A}">
                    <a16:rowId xmlns:a16="http://schemas.microsoft.com/office/drawing/2014/main" val="3370870032"/>
                  </a:ext>
                </a:extLst>
              </a:tr>
              <a:tr h="234917">
                <a:tc>
                  <a:txBody>
                    <a:bodyPr/>
                    <a:lstStyle/>
                    <a:p>
                      <a:pPr algn="ctr"/>
                      <a:r>
                        <a:rPr lang="es-CO" sz="1400" b="1">
                          <a:solidFill>
                            <a:schemeClr val="accent1">
                              <a:lumMod val="50000"/>
                            </a:schemeClr>
                          </a:solidFill>
                          <a:latin typeface="+mn-lt"/>
                        </a:rPr>
                        <a:t>TOTAL</a:t>
                      </a:r>
                    </a:p>
                  </a:txBody>
                  <a:tcPr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a:rPr>
                        <a:t>NR**</a:t>
                      </a:r>
                      <a:endParaRPr lang="es-CO" sz="1400">
                        <a:solidFill>
                          <a:schemeClr val="accent1">
                            <a:lumMod val="50000"/>
                          </a:schemeClr>
                        </a:solidFill>
                        <a:effectLst/>
                        <a:latin typeface="+mn-lt"/>
                        <a:ea typeface="Times New Roman" panose="02020603050405020304" pitchFamily="18" charset="0"/>
                        <a:cs typeface="Times New Roman"/>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a:rPr>
                        <a:t>7.036</a:t>
                      </a: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a:rPr>
                        <a:t>43%</a:t>
                      </a:r>
                      <a:endParaRPr lang="es-CO" sz="1400">
                        <a:solidFill>
                          <a:schemeClr val="accent1">
                            <a:lumMod val="50000"/>
                          </a:schemeClr>
                        </a:solidFill>
                        <a:effectLst/>
                        <a:latin typeface="+mn-lt"/>
                        <a:ea typeface="Times New Roman" panose="02020603050405020304" pitchFamily="18" charset="0"/>
                        <a:cs typeface="Times New Roman"/>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752158"/>
            <a:ext cx="5351309"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*El Concesionario en su informe mensual reporta las novedades de cestas como “</a:t>
            </a:r>
            <a:r>
              <a:rPr lang="es-MX" sz="1200" b="0" i="1" u="none" strike="noStrike" kern="1200" cap="none" spc="0" normalizeH="0" baseline="0" noProof="0">
                <a:ln>
                  <a:noFill/>
                </a:ln>
                <a:solidFill>
                  <a:srgbClr val="002060"/>
                </a:solidFill>
                <a:effectLst/>
                <a:uLnTx/>
                <a:uFillTx/>
                <a:latin typeface="Calibri" panose="020F0502020204030204"/>
                <a:ea typeface="Calibri"/>
                <a:cs typeface="Calibri"/>
              </a:rPr>
              <a:t>Ausentes</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y “</a:t>
            </a:r>
            <a:r>
              <a:rPr lang="es-MX" sz="1200" b="0" i="1" u="none" strike="noStrike" kern="1200" cap="none" spc="0" normalizeH="0" baseline="0" noProof="0">
                <a:ln>
                  <a:noFill/>
                </a:ln>
                <a:solidFill>
                  <a:srgbClr val="002060"/>
                </a:solidFill>
                <a:effectLst/>
                <a:uLnTx/>
                <a:uFillTx/>
                <a:latin typeface="Calibri" panose="020F0502020204030204"/>
                <a:ea typeface="Calibri"/>
                <a:cs typeface="Calibri"/>
              </a:rPr>
              <a:t>Hurtadas</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por tándem de cestas, razón por la cual, la Interventoría relaciona los totales en la columna hurtadas.</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**NR: No Reporta</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***El Concesionario en su informe mensual reporta la cantidad de cestas por tándem; por lo que las cantidades relacionadas por la Interventoría son convertidas a unidades.</a:t>
            </a:r>
          </a:p>
          <a:p>
            <a:pPr algn="just" eaLnBrk="0" fontAlgn="base" hangingPunct="0">
              <a:spcBef>
                <a:spcPct val="0"/>
              </a:spcBef>
              <a:spcAft>
                <a:spcPct val="0"/>
              </a:spcAft>
              <a:defRPr/>
            </a:pP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just"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pSp>
        <p:nvGrpSpPr>
          <p:cNvPr id="12" name="Grupo 11">
            <a:extLst>
              <a:ext uri="{FF2B5EF4-FFF2-40B4-BE49-F238E27FC236}">
                <a16:creationId xmlns:a16="http://schemas.microsoft.com/office/drawing/2014/main" id="{9B51D49C-8E76-48D0-9BF3-25A814C32E3B}"/>
              </a:ext>
            </a:extLst>
          </p:cNvPr>
          <p:cNvGrpSpPr/>
          <p:nvPr/>
        </p:nvGrpSpPr>
        <p:grpSpPr>
          <a:xfrm>
            <a:off x="10668831" y="42342"/>
            <a:ext cx="1146651" cy="1031060"/>
            <a:chOff x="10562619" y="1423954"/>
            <a:chExt cx="1280250" cy="1299632"/>
          </a:xfrm>
        </p:grpSpPr>
        <p:pic>
          <p:nvPicPr>
            <p:cNvPr id="13" name="Picture 2">
              <a:extLst>
                <a:ext uri="{FF2B5EF4-FFF2-40B4-BE49-F238E27FC236}">
                  <a16:creationId xmlns:a16="http://schemas.microsoft.com/office/drawing/2014/main" id="{C254DE52-B62E-44C6-86FE-1CCAD9E9E69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2E620C27-4A3B-4796-A45A-DBE48E139B5D}"/>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50359308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Enero de 2025</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473212" y="1368303"/>
          <a:ext cx="5498074" cy="2131035"/>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pPr marL="0" algn="ctr" defTabSz="914400" rtl="0" eaLnBrk="1" latinLnBrk="0" hangingPunct="1"/>
                      <a:r>
                        <a:rPr lang="es-CO" sz="1400" b="1" kern="1200">
                          <a:solidFill>
                            <a:schemeClr val="accent1">
                              <a:lumMod val="50000"/>
                            </a:schemeClr>
                          </a:solidFill>
                          <a:latin typeface="+mn-lt"/>
                          <a:ea typeface="+mn-ea"/>
                          <a:cs typeface="+mn-cs"/>
                        </a:rPr>
                        <a:t>TIPO CESTA</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PORCENTAJE</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CESTAS</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6.876</a:t>
                      </a:r>
                    </a:p>
                  </a:txBody>
                  <a:tcPr marL="9525" marR="9525" marT="9525" marB="0" anchor="ctr"/>
                </a:tc>
                <a:tc>
                  <a:txBody>
                    <a:bodyPr/>
                    <a:lstStyle/>
                    <a:p>
                      <a:pPr algn="ctr" fontAlgn="ctr"/>
                      <a:r>
                        <a:rPr lang="es-CO" sz="1400" b="0" i="0" u="none" strike="noStrike">
                          <a:solidFill>
                            <a:srgbClr val="203864"/>
                          </a:solidFill>
                          <a:effectLst/>
                          <a:latin typeface="Calibri"/>
                        </a:rPr>
                        <a:t>3.438</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1723866473"/>
                  </a:ext>
                </a:extLst>
              </a:tr>
              <a:tr h="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a:rPr>
                        <a:t>11.456</a:t>
                      </a:r>
                    </a:p>
                  </a:txBody>
                  <a:tcPr marL="9525" marR="9525" marT="9525" marB="0" anchor="ctr"/>
                </a:tc>
                <a:tc>
                  <a:txBody>
                    <a:bodyPr/>
                    <a:lstStyle/>
                    <a:p>
                      <a:pPr algn="ctr" fontAlgn="ctr"/>
                      <a:r>
                        <a:rPr lang="es-CO" sz="1400" b="1" i="0" u="none" strike="noStrike">
                          <a:solidFill>
                            <a:srgbClr val="203864"/>
                          </a:solidFill>
                          <a:effectLst/>
                          <a:latin typeface="Calibri"/>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75658" y="1314534"/>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1.369</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4.973</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72%</a:t>
                      </a:r>
                    </a:p>
                  </a:txBody>
                  <a:tcPr anchor="ctr"/>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2.104</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1.162</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51%</a:t>
                      </a:r>
                    </a:p>
                  </a:txBody>
                  <a:tcPr anchor="ctr"/>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1.921</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1.138</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50%</a:t>
                      </a:r>
                    </a:p>
                  </a:txBody>
                  <a:tcPr anchor="ctr"/>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ctr" latinLnBrk="0" hangingPunct="1">
                        <a:buNone/>
                      </a:pPr>
                      <a:r>
                        <a:rPr lang="es-CO" sz="1400" b="1" i="0" u="none" strike="noStrike" kern="1200">
                          <a:solidFill>
                            <a:srgbClr val="203864"/>
                          </a:solidFill>
                          <a:effectLst/>
                          <a:latin typeface="Calibri"/>
                          <a:ea typeface="+mn-ea"/>
                          <a:cs typeface="+mn-cs"/>
                        </a:rPr>
                        <a:t>5.394</a:t>
                      </a:r>
                    </a:p>
                  </a:txBody>
                  <a:tcPr marL="9525" marR="9525" marT="9525" marB="0" anchor="ctr"/>
                </a:tc>
                <a:tc>
                  <a:txBody>
                    <a:bodyPr/>
                    <a:lstStyle/>
                    <a:p>
                      <a:pPr marL="0" algn="ctr" defTabSz="914400" rtl="0" eaLnBrk="1" fontAlgn="ctr" latinLnBrk="0" hangingPunct="1">
                        <a:buNone/>
                      </a:pPr>
                      <a:r>
                        <a:rPr lang="es-CO" sz="1400" b="1" i="0" u="none" strike="noStrike" kern="1200">
                          <a:solidFill>
                            <a:srgbClr val="203864"/>
                          </a:solidFill>
                          <a:effectLst/>
                          <a:latin typeface="Calibri"/>
                          <a:ea typeface="+mn-ea"/>
                          <a:cs typeface="+mn-cs"/>
                        </a:rPr>
                        <a:t>7.273</a:t>
                      </a:r>
                    </a:p>
                  </a:txBody>
                  <a:tcPr marL="9525" marR="9525" marT="9525" marB="0" anchor="ctr"/>
                </a:tc>
                <a:tc>
                  <a:txBody>
                    <a:bodyPr/>
                    <a:lstStyle/>
                    <a:p>
                      <a:pPr marL="0" algn="ctr" defTabSz="914400" rtl="0" eaLnBrk="1" fontAlgn="ctr" latinLnBrk="0" hangingPunct="1">
                        <a:buNone/>
                      </a:pPr>
                      <a:r>
                        <a:rPr lang="es-CO" sz="1400" b="1" i="0" u="none" strike="noStrike" kern="1200">
                          <a:solidFill>
                            <a:srgbClr val="203864"/>
                          </a:solidFill>
                          <a:effectLst/>
                          <a:latin typeface="Calibri"/>
                          <a:ea typeface="+mn-ea"/>
                          <a:cs typeface="+mn-cs"/>
                        </a:rPr>
                        <a:t>63%</a:t>
                      </a:r>
                    </a:p>
                  </a:txBody>
                  <a:tcPr anchor="ctr"/>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473213" y="3939311"/>
          <a:ext cx="5498075" cy="1236476"/>
        </p:xfrm>
        <a:graphic>
          <a:graphicData uri="http://schemas.openxmlformats.org/drawingml/2006/table">
            <a:tbl>
              <a:tblPr firstRow="1" firstCol="1" bandRow="1">
                <a:tableStyleId>{68D230F3-CF80-4859-8CE7-A43EE81993B5}</a:tableStyleId>
              </a:tblPr>
              <a:tblGrid>
                <a:gridCol w="1297805">
                  <a:extLst>
                    <a:ext uri="{9D8B030D-6E8A-4147-A177-3AD203B41FA5}">
                      <a16:colId xmlns:a16="http://schemas.microsoft.com/office/drawing/2014/main" val="3123890751"/>
                    </a:ext>
                  </a:extLst>
                </a:gridCol>
                <a:gridCol w="1400090">
                  <a:extLst>
                    <a:ext uri="{9D8B030D-6E8A-4147-A177-3AD203B41FA5}">
                      <a16:colId xmlns:a16="http://schemas.microsoft.com/office/drawing/2014/main" val="2943384657"/>
                    </a:ext>
                  </a:extLst>
                </a:gridCol>
                <a:gridCol w="1400090">
                  <a:extLst>
                    <a:ext uri="{9D8B030D-6E8A-4147-A177-3AD203B41FA5}">
                      <a16:colId xmlns:a16="http://schemas.microsoft.com/office/drawing/2014/main" val="404626813"/>
                    </a:ext>
                  </a:extLst>
                </a:gridCol>
                <a:gridCol w="1400090">
                  <a:extLst>
                    <a:ext uri="{9D8B030D-6E8A-4147-A177-3AD203B41FA5}">
                      <a16:colId xmlns:a16="http://schemas.microsoft.com/office/drawing/2014/main" val="1491970684"/>
                    </a:ext>
                  </a:extLst>
                </a:gridCol>
              </a:tblGrid>
              <a:tr h="237042">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rPr>
                        <a:t>MANTENIMIENTO DE CESTAS</a:t>
                      </a:r>
                      <a:endParaRPr lang="es-CO" sz="14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94994">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59354">
                <a:tc>
                  <a:txBody>
                    <a:bodyPr/>
                    <a:lstStyle/>
                    <a:p>
                      <a:pPr marL="0" algn="ctr" defTabSz="914400" rtl="0" eaLnBrk="1" fontAlgn="ctr" latinLnBrk="0" hangingPunct="1"/>
                      <a:r>
                        <a:rPr lang="es-MX" sz="1400" b="0" kern="1200">
                          <a:solidFill>
                            <a:schemeClr val="accent1">
                              <a:lumMod val="50000"/>
                            </a:schemeClr>
                          </a:solidFill>
                          <a:latin typeface="+mn-lt"/>
                          <a:ea typeface="+mn-ea"/>
                          <a:cs typeface="+mn-cs"/>
                        </a:rPr>
                        <a:t>2.380</a:t>
                      </a:r>
                      <a:endParaRPr lang="es-CO" sz="1400" b="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5.509</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186</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369</a:t>
                      </a:r>
                      <a:endParaRPr lang="es-CO" sz="1400" kern="1200">
                        <a:solidFill>
                          <a:schemeClr val="accent1">
                            <a:lumMod val="50000"/>
                          </a:schemeClr>
                        </a:solidFill>
                        <a:latin typeface="+mn-lt"/>
                        <a:ea typeface="+mn-ea"/>
                        <a:cs typeface="+mn-cs"/>
                      </a:endParaRPr>
                    </a:p>
                  </a:txBody>
                  <a:tcPr marL="9525" marR="9525" marT="9525"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679632"/>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enero de 2025.</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36409062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MX" sz="1600" b="1" cap="small">
                <a:solidFill>
                  <a:srgbClr val="002060"/>
                </a:solidFill>
                <a:latin typeface="Candara"/>
              </a:rPr>
              <a:t>e</a:t>
            </a:r>
            <a:r>
              <a:rPr kumimoji="0" lang="es-CO" sz="1600" b="1" i="0" u="none" strike="noStrike" kern="1200" cap="small" spc="0" normalizeH="0" baseline="0" noProof="0" err="1">
                <a:ln>
                  <a:noFill/>
                </a:ln>
                <a:solidFill>
                  <a:srgbClr val="002060"/>
                </a:solidFill>
                <a:effectLst/>
                <a:uLnTx/>
                <a:uFillTx/>
                <a:latin typeface="Candara"/>
              </a:rPr>
              <a:t>nero</a:t>
            </a:r>
            <a:r>
              <a:rPr kumimoji="0" lang="es-CO" sz="1600" b="1" i="0" u="none" strike="noStrike" kern="1200" cap="small" spc="0" normalizeH="0" baseline="0" noProof="0">
                <a:ln>
                  <a:noFill/>
                </a:ln>
                <a:solidFill>
                  <a:srgbClr val="002060"/>
                </a:solidFill>
                <a:effectLst/>
                <a:uLnTx/>
                <a:uFillTx/>
                <a:latin typeface="Candara"/>
              </a:rPr>
              <a:t> de 2025</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2.617</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5.792</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234</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1.336</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345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2.035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31%</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42</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2.361</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94%</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149</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1.328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536</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5.724</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49%</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4121490"/>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diciembre</a:t>
            </a:r>
            <a:r>
              <a:rPr lang="es-CO" altLang="es-CO" sz="1200">
                <a:solidFill>
                  <a:srgbClr val="002060"/>
                </a:solidFill>
                <a:latin typeface="Calibri" panose="020F0502020204030204"/>
                <a:ea typeface="Times New Roman" panose="02020603050405020304" pitchFamily="18" charset="0"/>
                <a:cs typeface="Arial"/>
              </a:rPr>
              <a:t> </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76071836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a:solidFill>
                      <a:srgbClr val="FF0000"/>
                    </a:solidFill>
                  </a:rPr>
                  <a:t> 4%</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125</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a:solidFill>
                    <a:srgbClr val="FF0000"/>
                  </a:solidFill>
                </a:rPr>
                <a:t>59%</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107</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a:solidFill>
                    <a:srgbClr val="FF0000"/>
                  </a:solidFill>
                </a:rPr>
                <a:t>44%</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a:solidFill>
                    <a:srgbClr val="C00000"/>
                  </a:solidFill>
                  <a:latin typeface="Candara" panose="020E0502030303020204" pitchFamily="34" charset="0"/>
                </a:rPr>
                <a:t> 77</a:t>
              </a:r>
              <a:endParaRPr lang="es-CO" sz="3200" b="1">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a:solidFill>
                      <a:srgbClr val="FF0000"/>
                    </a:solidFill>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81</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a:solidFill>
                      <a:srgbClr val="C00000"/>
                    </a:solidFill>
                    <a:latin typeface="Candara" panose="020E0502030303020204" pitchFamily="34" charset="0"/>
                  </a:rPr>
                  <a:t>80</a:t>
                </a:r>
                <a:endParaRPr lang="es-CO" sz="3200" b="1">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FLOTA VEHICULAR </a:t>
            </a:r>
          </a:p>
          <a:p>
            <a:pPr lvl="1"/>
            <a:r>
              <a:rPr lang="es-CO" sz="1600" b="0" kern="0">
                <a:solidFill>
                  <a:schemeClr val="accent1">
                    <a:lumMod val="50000"/>
                  </a:schemeClr>
                </a:solidFill>
              </a:rPr>
              <a:t>Febrero 2025</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a:solidFill>
                  <a:schemeClr val="accent1">
                    <a:lumMod val="50000"/>
                  </a:schemeClr>
                </a:solidFill>
                <a:latin typeface="Candara" panose="020E0502030303020204" pitchFamily="34" charset="0"/>
              </a:rPr>
              <a:t>Flota Vehicular </a:t>
            </a:r>
          </a:p>
          <a:p>
            <a:pPr algn="ctr"/>
            <a:r>
              <a:rPr lang="es-CO" sz="3200" b="1">
                <a:solidFill>
                  <a:schemeClr val="accent1">
                    <a:lumMod val="50000"/>
                  </a:schemeClr>
                </a:solidFill>
                <a:latin typeface="Candara" panose="020E0502030303020204" pitchFamily="34" charset="0"/>
              </a:rPr>
              <a:t>554</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111</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
        <p:nvSpPr>
          <p:cNvPr id="68" name="CuadroTexto 2">
            <a:extLst>
              <a:ext uri="{FF2B5EF4-FFF2-40B4-BE49-F238E27FC236}">
                <a16:creationId xmlns:a16="http://schemas.microsoft.com/office/drawing/2014/main" id="{056999AD-8CB6-4742-B3AC-8A18C29915C8}"/>
              </a:ext>
            </a:extLst>
          </p:cNvPr>
          <p:cNvSpPr txBox="1"/>
          <p:nvPr/>
        </p:nvSpPr>
        <p:spPr>
          <a:xfrm>
            <a:off x="8424583" y="5980473"/>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a:solidFill>
                  <a:srgbClr val="C00000"/>
                </a:solidFill>
              </a:rPr>
              <a:t>Informe de incumplimiento SAC 90 P.O. </a:t>
            </a:r>
          </a:p>
          <a:p>
            <a:r>
              <a:rPr lang="es-CO" sz="1400">
                <a:solidFill>
                  <a:srgbClr val="C00000"/>
                </a:solidFill>
              </a:rPr>
              <a:t>(16 vehículos en adiciones suscritas). </a:t>
            </a:r>
          </a:p>
        </p:txBody>
      </p:sp>
      <p:sp>
        <p:nvSpPr>
          <p:cNvPr id="91" name="CuadroTexto 2">
            <a:extLst>
              <a:ext uri="{FF2B5EF4-FFF2-40B4-BE49-F238E27FC236}">
                <a16:creationId xmlns:a16="http://schemas.microsoft.com/office/drawing/2014/main" id="{659F757B-3A05-4564-AAC6-45792280C681}"/>
              </a:ext>
            </a:extLst>
          </p:cNvPr>
          <p:cNvSpPr txBox="1"/>
          <p:nvPr/>
        </p:nvSpPr>
        <p:spPr>
          <a:xfrm>
            <a:off x="8396790" y="1465239"/>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a:solidFill>
                  <a:srgbClr val="C00000"/>
                </a:solidFill>
              </a:rPr>
              <a:t>Informe de incumplimiento SAC 388 P.O. </a:t>
            </a:r>
          </a:p>
          <a:p>
            <a:r>
              <a:rPr lang="es-CO" sz="1400">
                <a:solidFill>
                  <a:srgbClr val="C00000"/>
                </a:solidFill>
              </a:rPr>
              <a:t>(14 vehículos en adiciones suscritas). </a:t>
            </a:r>
          </a:p>
        </p:txBody>
      </p:sp>
      <p:sp>
        <p:nvSpPr>
          <p:cNvPr id="3" name="CuadroTexto 2">
            <a:extLst>
              <a:ext uri="{FF2B5EF4-FFF2-40B4-BE49-F238E27FC236}">
                <a16:creationId xmlns:a16="http://schemas.microsoft.com/office/drawing/2014/main" id="{23AD0AC5-9F6F-5405-15E6-3A76366D744A}"/>
              </a:ext>
            </a:extLst>
          </p:cNvPr>
          <p:cNvSpPr txBox="1"/>
          <p:nvPr/>
        </p:nvSpPr>
        <p:spPr>
          <a:xfrm>
            <a:off x="8509115" y="4727338"/>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sz="1400" err="1">
                <a:solidFill>
                  <a:srgbClr val="C00000"/>
                </a:solidFill>
              </a:rPr>
              <a:t>Otrosi</a:t>
            </a:r>
            <a:r>
              <a:rPr lang="es-MX" sz="1400">
                <a:solidFill>
                  <a:srgbClr val="C00000"/>
                </a:solidFill>
              </a:rPr>
              <a:t> N°7 </a:t>
            </a:r>
          </a:p>
          <a:p>
            <a:r>
              <a:rPr lang="es-MX" sz="1400">
                <a:solidFill>
                  <a:srgbClr val="C00000"/>
                </a:solidFill>
              </a:rPr>
              <a:t>(22 vehículos en adiciones suscritas)</a:t>
            </a:r>
          </a:p>
        </p:txBody>
      </p:sp>
    </p:spTree>
    <p:extLst>
      <p:ext uri="{BB962C8B-B14F-4D97-AF65-F5344CB8AC3E}">
        <p14:creationId xmlns:p14="http://schemas.microsoft.com/office/powerpoint/2010/main" val="11608189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FLOTA VEHICULAR</a:t>
            </a:r>
          </a:p>
          <a:p>
            <a:pPr lvl="1"/>
            <a:r>
              <a:rPr lang="es-CO" sz="1600" b="0" kern="0">
                <a:solidFill>
                  <a:schemeClr val="accent1">
                    <a:lumMod val="50000"/>
                  </a:schemeClr>
                </a:solidFill>
              </a:rPr>
              <a:t>Tipología Febrero 2025</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3030912" y="1574491"/>
            <a:ext cx="6403632"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Compactador: 			         272</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Barredoras Mecánicas:  	           30</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Camión:   					  26</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Utilitarios:   			          139</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err="1">
                <a:solidFill>
                  <a:srgbClr val="008CC4"/>
                </a:solidFill>
                <a:latin typeface="Candara" panose="020E0502030303020204" pitchFamily="34" charset="0"/>
              </a:rPr>
              <a:t>AmpIirrol</a:t>
            </a:r>
            <a:r>
              <a:rPr lang="es-CO" sz="3200" b="1">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a:solidFill>
                  <a:srgbClr val="002060"/>
                </a:solidFill>
                <a:latin typeface="Candara" panose="020E0502030303020204" pitchFamily="34" charset="0"/>
              </a:rPr>
              <a:t>Total 554</a:t>
            </a:r>
          </a:p>
        </p:txBody>
      </p:sp>
    </p:spTree>
    <p:extLst>
      <p:ext uri="{BB962C8B-B14F-4D97-AF65-F5344CB8AC3E}">
        <p14:creationId xmlns:p14="http://schemas.microsoft.com/office/powerpoint/2010/main" val="21667834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endParaRPr lang="es-CO" sz="900">
              <a:solidFill>
                <a:schemeClr val="accent1">
                  <a:lumMod val="50000"/>
                </a:schemeClr>
              </a:solidFill>
            </a:endParaRP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a:t>
            </a:r>
            <a:r>
              <a:rPr lang="es-MX" sz="900">
                <a:solidFill>
                  <a:schemeClr val="accent1">
                    <a:lumMod val="50000"/>
                  </a:schemeClr>
                </a:solidFill>
              </a:rPr>
              <a:t>12 de febrero 2018 y el 31 de diciembre de 2024</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40557" y="137426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04575" y="13825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13809" y="172303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31516" y="163703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18945" y="17396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2024</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175786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9368" y="119405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54F7ACC0-1CD5-25A4-F430-4FB0ED2221BE}"/>
              </a:ext>
            </a:extLst>
          </p:cNvPr>
          <p:cNvGraphicFramePr>
            <a:graphicFrameLocks noGrp="1"/>
          </p:cNvGraphicFramePr>
          <p:nvPr>
            <p:extLst>
              <p:ext uri="{D42A27DB-BD31-4B8C-83A1-F6EECF244321}">
                <p14:modId xmlns:p14="http://schemas.microsoft.com/office/powerpoint/2010/main" val="410466778"/>
              </p:ext>
            </p:extLst>
          </p:nvPr>
        </p:nvGraphicFramePr>
        <p:xfrm>
          <a:off x="342092" y="2464292"/>
          <a:ext cx="11436268" cy="3422490"/>
        </p:xfrm>
        <a:graphic>
          <a:graphicData uri="http://schemas.openxmlformats.org/drawingml/2006/table">
            <a:tbl>
              <a:tblPr/>
              <a:tblGrid>
                <a:gridCol w="820295">
                  <a:extLst>
                    <a:ext uri="{9D8B030D-6E8A-4147-A177-3AD203B41FA5}">
                      <a16:colId xmlns:a16="http://schemas.microsoft.com/office/drawing/2014/main" val="3372168847"/>
                    </a:ext>
                  </a:extLst>
                </a:gridCol>
                <a:gridCol w="929666">
                  <a:extLst>
                    <a:ext uri="{9D8B030D-6E8A-4147-A177-3AD203B41FA5}">
                      <a16:colId xmlns:a16="http://schemas.microsoft.com/office/drawing/2014/main" val="3192453452"/>
                    </a:ext>
                  </a:extLst>
                </a:gridCol>
                <a:gridCol w="153805">
                  <a:extLst>
                    <a:ext uri="{9D8B030D-6E8A-4147-A177-3AD203B41FA5}">
                      <a16:colId xmlns:a16="http://schemas.microsoft.com/office/drawing/2014/main" val="3863812620"/>
                    </a:ext>
                  </a:extLst>
                </a:gridCol>
                <a:gridCol w="820295">
                  <a:extLst>
                    <a:ext uri="{9D8B030D-6E8A-4147-A177-3AD203B41FA5}">
                      <a16:colId xmlns:a16="http://schemas.microsoft.com/office/drawing/2014/main" val="2798499535"/>
                    </a:ext>
                  </a:extLst>
                </a:gridCol>
                <a:gridCol w="929666">
                  <a:extLst>
                    <a:ext uri="{9D8B030D-6E8A-4147-A177-3AD203B41FA5}">
                      <a16:colId xmlns:a16="http://schemas.microsoft.com/office/drawing/2014/main" val="2301862543"/>
                    </a:ext>
                  </a:extLst>
                </a:gridCol>
                <a:gridCol w="153805">
                  <a:extLst>
                    <a:ext uri="{9D8B030D-6E8A-4147-A177-3AD203B41FA5}">
                      <a16:colId xmlns:a16="http://schemas.microsoft.com/office/drawing/2014/main" val="1581927232"/>
                    </a:ext>
                  </a:extLst>
                </a:gridCol>
                <a:gridCol w="820295">
                  <a:extLst>
                    <a:ext uri="{9D8B030D-6E8A-4147-A177-3AD203B41FA5}">
                      <a16:colId xmlns:a16="http://schemas.microsoft.com/office/drawing/2014/main" val="2397612582"/>
                    </a:ext>
                  </a:extLst>
                </a:gridCol>
                <a:gridCol w="929666">
                  <a:extLst>
                    <a:ext uri="{9D8B030D-6E8A-4147-A177-3AD203B41FA5}">
                      <a16:colId xmlns:a16="http://schemas.microsoft.com/office/drawing/2014/main" val="2658517476"/>
                    </a:ext>
                  </a:extLst>
                </a:gridCol>
                <a:gridCol w="153805">
                  <a:extLst>
                    <a:ext uri="{9D8B030D-6E8A-4147-A177-3AD203B41FA5}">
                      <a16:colId xmlns:a16="http://schemas.microsoft.com/office/drawing/2014/main" val="3581044928"/>
                    </a:ext>
                  </a:extLst>
                </a:gridCol>
                <a:gridCol w="820295">
                  <a:extLst>
                    <a:ext uri="{9D8B030D-6E8A-4147-A177-3AD203B41FA5}">
                      <a16:colId xmlns:a16="http://schemas.microsoft.com/office/drawing/2014/main" val="1465653263"/>
                    </a:ext>
                  </a:extLst>
                </a:gridCol>
                <a:gridCol w="929666">
                  <a:extLst>
                    <a:ext uri="{9D8B030D-6E8A-4147-A177-3AD203B41FA5}">
                      <a16:colId xmlns:a16="http://schemas.microsoft.com/office/drawing/2014/main" val="1980119984"/>
                    </a:ext>
                  </a:extLst>
                </a:gridCol>
                <a:gridCol w="153805">
                  <a:extLst>
                    <a:ext uri="{9D8B030D-6E8A-4147-A177-3AD203B41FA5}">
                      <a16:colId xmlns:a16="http://schemas.microsoft.com/office/drawing/2014/main" val="1649332938"/>
                    </a:ext>
                  </a:extLst>
                </a:gridCol>
                <a:gridCol w="820295">
                  <a:extLst>
                    <a:ext uri="{9D8B030D-6E8A-4147-A177-3AD203B41FA5}">
                      <a16:colId xmlns:a16="http://schemas.microsoft.com/office/drawing/2014/main" val="2830998071"/>
                    </a:ext>
                  </a:extLst>
                </a:gridCol>
                <a:gridCol w="929666">
                  <a:extLst>
                    <a:ext uri="{9D8B030D-6E8A-4147-A177-3AD203B41FA5}">
                      <a16:colId xmlns:a16="http://schemas.microsoft.com/office/drawing/2014/main" val="2834466647"/>
                    </a:ext>
                  </a:extLst>
                </a:gridCol>
                <a:gridCol w="153805">
                  <a:extLst>
                    <a:ext uri="{9D8B030D-6E8A-4147-A177-3AD203B41FA5}">
                      <a16:colId xmlns:a16="http://schemas.microsoft.com/office/drawing/2014/main" val="2638578700"/>
                    </a:ext>
                  </a:extLst>
                </a:gridCol>
                <a:gridCol w="820295">
                  <a:extLst>
                    <a:ext uri="{9D8B030D-6E8A-4147-A177-3AD203B41FA5}">
                      <a16:colId xmlns:a16="http://schemas.microsoft.com/office/drawing/2014/main" val="870831008"/>
                    </a:ext>
                  </a:extLst>
                </a:gridCol>
                <a:gridCol w="1097143">
                  <a:extLst>
                    <a:ext uri="{9D8B030D-6E8A-4147-A177-3AD203B41FA5}">
                      <a16:colId xmlns:a16="http://schemas.microsoft.com/office/drawing/2014/main" val="3920652467"/>
                    </a:ext>
                  </a:extLst>
                </a:gridCol>
              </a:tblGrid>
              <a:tr h="223206">
                <a:tc>
                  <a:txBody>
                    <a:bodyPr/>
                    <a:lstStyle/>
                    <a:p>
                      <a:pPr algn="ctr" rtl="0" fontAlgn="ctr"/>
                      <a:r>
                        <a:rPr lang="es-CO" sz="1100" b="1" i="0" u="none" strike="noStrike" dirty="0">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15889245"/>
                  </a:ext>
                </a:extLst>
              </a:tr>
              <a:tr h="212577">
                <a:tc>
                  <a:txBody>
                    <a:bodyPr/>
                    <a:lstStyle/>
                    <a:p>
                      <a:pPr algn="ctr" rtl="0" fontAlgn="ctr"/>
                      <a:r>
                        <a:rPr lang="es-CO" sz="1100" b="0" i="0" u="none" strike="noStrike" dirty="0">
                          <a:solidFill>
                            <a:srgbClr val="203864"/>
                          </a:solidFill>
                          <a:effectLst/>
                          <a:latin typeface="Calibri"/>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a:rPr>
                        <a:t>103.227,89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dirty="0">
                          <a:solidFill>
                            <a:srgbClr val="203864"/>
                          </a:solidFill>
                          <a:effectLst/>
                          <a:latin typeface="Calibri"/>
                        </a:rPr>
                        <a:t>799.643,07</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619460140"/>
                  </a:ext>
                </a:extLst>
              </a:tr>
              <a:tr h="212577">
                <a:tc>
                  <a:txBody>
                    <a:bodyPr/>
                    <a:lstStyle/>
                    <a:p>
                      <a:pPr algn="ctr" rtl="0" fontAlgn="ctr"/>
                      <a:r>
                        <a:rPr lang="es-CO" sz="1100" b="0" i="0" u="none" strike="noStrike" dirty="0">
                          <a:solidFill>
                            <a:srgbClr val="203864"/>
                          </a:solidFill>
                          <a:effectLst/>
                          <a:latin typeface="Calibri"/>
                        </a:rPr>
                        <a:t>J-18 A D-18</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J-18 A D-18</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J-18 A D-18</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J-18 A D-18</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J-18 A D-18</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J-18 A D-18</a:t>
                      </a:r>
                    </a:p>
                  </a:txBody>
                  <a:tcPr marL="0" marR="0" marT="0" marB="0" anchor="ctr">
                    <a:lnL>
                      <a:noFill/>
                    </a:lnL>
                    <a:lnR>
                      <a:noFill/>
                    </a:lnR>
                    <a:lnT>
                      <a:noFill/>
                    </a:lnT>
                    <a:lnB>
                      <a:noFill/>
                    </a:lnB>
                    <a:noFill/>
                  </a:tcPr>
                </a:tc>
                <a:tc>
                  <a:txBody>
                    <a:bodyPr/>
                    <a:lstStyle/>
                    <a:p>
                      <a:pPr algn="r" rtl="0" fontAlgn="ctr"/>
                      <a:r>
                        <a:rPr lang="es-CO" sz="1100" b="1" i="0" u="none" strike="noStrike" dirty="0">
                          <a:solidFill>
                            <a:srgbClr val="203864"/>
                          </a:solidFill>
                          <a:effectLst/>
                          <a:latin typeface="Calibri"/>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2763316917"/>
                  </a:ext>
                </a:extLst>
              </a:tr>
              <a:tr h="212577">
                <a:tc>
                  <a:txBody>
                    <a:bodyPr/>
                    <a:lstStyle/>
                    <a:p>
                      <a:pPr algn="ctr" rtl="0" fontAlgn="ctr"/>
                      <a:r>
                        <a:rPr lang="es-CO" sz="1100" b="0" i="0" u="none" strike="noStrike" dirty="0">
                          <a:solidFill>
                            <a:srgbClr val="203864"/>
                          </a:solidFill>
                          <a:effectLst/>
                          <a:latin typeface="Calibri"/>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dirty="0">
                          <a:solidFill>
                            <a:srgbClr val="203864"/>
                          </a:solidFill>
                          <a:effectLst/>
                          <a:latin typeface="Calibri"/>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013970245"/>
                  </a:ext>
                </a:extLst>
              </a:tr>
              <a:tr h="212577">
                <a:tc>
                  <a:txBody>
                    <a:bodyPr/>
                    <a:lstStyle/>
                    <a:p>
                      <a:pPr algn="ctr" rtl="0" fontAlgn="ctr"/>
                      <a:r>
                        <a:rPr lang="es-CO" sz="1100" b="0" i="0" u="none" strike="noStrike" dirty="0">
                          <a:solidFill>
                            <a:srgbClr val="203864"/>
                          </a:solidFill>
                          <a:effectLst/>
                          <a:latin typeface="Calibri"/>
                        </a:rPr>
                        <a:t>J-19 A D-19</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J-19 A D-19</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J-19 A D-19</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J-19 A D-19</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J-19 A D-19</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J-19 A D-19</a:t>
                      </a:r>
                    </a:p>
                  </a:txBody>
                  <a:tcPr marL="0" marR="0" marT="0" marB="0" anchor="ctr">
                    <a:lnL>
                      <a:noFill/>
                    </a:lnL>
                    <a:lnR>
                      <a:noFill/>
                    </a:lnR>
                    <a:lnT>
                      <a:noFill/>
                    </a:lnT>
                    <a:lnB>
                      <a:noFill/>
                    </a:lnB>
                    <a:noFill/>
                  </a:tcPr>
                </a:tc>
                <a:tc>
                  <a:txBody>
                    <a:bodyPr/>
                    <a:lstStyle/>
                    <a:p>
                      <a:pPr algn="r" rtl="0" fontAlgn="ctr"/>
                      <a:r>
                        <a:rPr lang="es-CO" sz="1100" b="1" i="0" u="none" strike="noStrike" dirty="0">
                          <a:solidFill>
                            <a:srgbClr val="203864"/>
                          </a:solidFill>
                          <a:effectLst/>
                          <a:latin typeface="Calibri"/>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3599299133"/>
                  </a:ext>
                </a:extLst>
              </a:tr>
              <a:tr h="212577">
                <a:tc>
                  <a:txBody>
                    <a:bodyPr/>
                    <a:lstStyle/>
                    <a:p>
                      <a:pPr algn="ctr" rtl="0" fontAlgn="ctr"/>
                      <a:r>
                        <a:rPr lang="es-CO" sz="1100" b="0" i="0" u="none" strike="noStrike" dirty="0">
                          <a:solidFill>
                            <a:srgbClr val="203864"/>
                          </a:solidFill>
                          <a:effectLst/>
                          <a:latin typeface="Calibri"/>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dirty="0">
                          <a:solidFill>
                            <a:srgbClr val="203864"/>
                          </a:solidFill>
                          <a:effectLst/>
                          <a:latin typeface="Calibri"/>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971447078"/>
                  </a:ext>
                </a:extLst>
              </a:tr>
              <a:tr h="212577">
                <a:tc>
                  <a:txBody>
                    <a:bodyPr/>
                    <a:lstStyle/>
                    <a:p>
                      <a:pPr algn="ctr" rtl="0" fontAlgn="ctr"/>
                      <a:r>
                        <a:rPr lang="es-CO" sz="1100" b="0" i="0" u="none" strike="noStrike" dirty="0">
                          <a:solidFill>
                            <a:srgbClr val="203864"/>
                          </a:solidFill>
                          <a:effectLst/>
                          <a:latin typeface="Calibri"/>
                        </a:rPr>
                        <a:t>J-20 A D-20</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J-20 A D-20</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J-20 A D-20</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J-20 A D-20</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J-20 A D-20</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J-20 A D-20</a:t>
                      </a:r>
                    </a:p>
                  </a:txBody>
                  <a:tcPr marL="0" marR="0" marT="0" marB="0" anchor="ctr">
                    <a:lnL>
                      <a:noFill/>
                    </a:lnL>
                    <a:lnR>
                      <a:noFill/>
                    </a:lnR>
                    <a:lnT>
                      <a:noFill/>
                    </a:lnT>
                    <a:lnB>
                      <a:noFill/>
                    </a:lnB>
                    <a:noFill/>
                  </a:tcPr>
                </a:tc>
                <a:tc>
                  <a:txBody>
                    <a:bodyPr/>
                    <a:lstStyle/>
                    <a:p>
                      <a:pPr algn="r" rtl="0" fontAlgn="ctr"/>
                      <a:r>
                        <a:rPr lang="es-CO" sz="1100" b="1" i="0" u="none" strike="noStrike" dirty="0">
                          <a:solidFill>
                            <a:srgbClr val="203864"/>
                          </a:solidFill>
                          <a:effectLst/>
                          <a:latin typeface="Calibri"/>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291270477"/>
                  </a:ext>
                </a:extLst>
              </a:tr>
              <a:tr h="212577">
                <a:tc>
                  <a:txBody>
                    <a:bodyPr/>
                    <a:lstStyle/>
                    <a:p>
                      <a:pPr algn="ctr" rtl="0" fontAlgn="ctr"/>
                      <a:r>
                        <a:rPr lang="es-CO" sz="1100" b="0" i="0" u="none" strike="noStrike" dirty="0">
                          <a:solidFill>
                            <a:srgbClr val="203864"/>
                          </a:solidFill>
                          <a:effectLst/>
                          <a:latin typeface="Calibri"/>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dirty="0">
                          <a:solidFill>
                            <a:srgbClr val="203864"/>
                          </a:solidFill>
                          <a:effectLst/>
                          <a:latin typeface="Calibri"/>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3217840909"/>
                  </a:ext>
                </a:extLst>
              </a:tr>
              <a:tr h="212577">
                <a:tc>
                  <a:txBody>
                    <a:bodyPr/>
                    <a:lstStyle/>
                    <a:p>
                      <a:pPr algn="ctr" rtl="0" fontAlgn="ctr"/>
                      <a:r>
                        <a:rPr lang="es-CO" sz="1100" b="0" i="0" u="none" strike="noStrike" dirty="0">
                          <a:solidFill>
                            <a:srgbClr val="203864"/>
                          </a:solidFill>
                          <a:effectLst/>
                          <a:latin typeface="Calibri"/>
                        </a:rPr>
                        <a:t>J-21 A D-21</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J-21 A D-21</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J-21 A D-21</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J-21 A D-21</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J-21 A D-21</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J-21 A D-21</a:t>
                      </a:r>
                    </a:p>
                  </a:txBody>
                  <a:tcPr marL="0" marR="0" marT="0" marB="0" anchor="ctr">
                    <a:lnL>
                      <a:noFill/>
                    </a:lnL>
                    <a:lnR>
                      <a:noFill/>
                    </a:lnR>
                    <a:lnT>
                      <a:noFill/>
                    </a:lnT>
                    <a:lnB>
                      <a:noFill/>
                    </a:lnB>
                    <a:noFill/>
                  </a:tcPr>
                </a:tc>
                <a:tc>
                  <a:txBody>
                    <a:bodyPr/>
                    <a:lstStyle/>
                    <a:p>
                      <a:pPr algn="r" rtl="0" fontAlgn="ctr"/>
                      <a:r>
                        <a:rPr lang="es-CO" sz="1100" b="1" i="0" u="none" strike="noStrike" dirty="0">
                          <a:solidFill>
                            <a:srgbClr val="203864"/>
                          </a:solidFill>
                          <a:effectLst/>
                          <a:latin typeface="Calibri"/>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2020916255"/>
                  </a:ext>
                </a:extLst>
              </a:tr>
              <a:tr h="212577">
                <a:tc>
                  <a:txBody>
                    <a:bodyPr/>
                    <a:lstStyle/>
                    <a:p>
                      <a:pPr algn="ctr" rtl="0" fontAlgn="ctr"/>
                      <a:r>
                        <a:rPr lang="es-CO" sz="1100" b="0" i="0" u="none" strike="noStrike" dirty="0">
                          <a:solidFill>
                            <a:srgbClr val="203864"/>
                          </a:solidFill>
                          <a:effectLst/>
                          <a:latin typeface="Calibri"/>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dirty="0">
                          <a:solidFill>
                            <a:srgbClr val="203864"/>
                          </a:solidFill>
                          <a:effectLst/>
                          <a:latin typeface="Calibri"/>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3780633532"/>
                  </a:ext>
                </a:extLst>
              </a:tr>
              <a:tr h="212577">
                <a:tc>
                  <a:txBody>
                    <a:bodyPr/>
                    <a:lstStyle/>
                    <a:p>
                      <a:pPr algn="ctr" rtl="0" fontAlgn="ctr"/>
                      <a:r>
                        <a:rPr lang="es-CO" sz="1100" b="0" i="0" u="none" strike="noStrike" dirty="0">
                          <a:solidFill>
                            <a:srgbClr val="203864"/>
                          </a:solidFill>
                          <a:effectLst/>
                          <a:latin typeface="Calibri"/>
                        </a:rPr>
                        <a:t>J-22 A D-22</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J-22 A D-22</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dirty="0">
                          <a:solidFill>
                            <a:srgbClr val="203864"/>
                          </a:solidFill>
                          <a:effectLst/>
                          <a:latin typeface="Calibri"/>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3438861347"/>
                  </a:ext>
                </a:extLst>
              </a:tr>
              <a:tr h="212577">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dirty="0">
                          <a:solidFill>
                            <a:srgbClr val="203864"/>
                          </a:solidFill>
                          <a:effectLst/>
                          <a:latin typeface="Calibri"/>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71632879"/>
                  </a:ext>
                </a:extLst>
              </a:tr>
              <a:tr h="212577">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dirty="0">
                          <a:solidFill>
                            <a:srgbClr val="203864"/>
                          </a:solidFill>
                          <a:effectLst/>
                          <a:latin typeface="Calibri"/>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294005986"/>
                  </a:ext>
                </a:extLst>
              </a:tr>
              <a:tr h="212577">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214.374,53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310.060,35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189.729,71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130.194,48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a:rPr>
                        <a:t>136.554,34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dirty="0">
                          <a:solidFill>
                            <a:srgbClr val="203864"/>
                          </a:solidFill>
                          <a:effectLst/>
                          <a:latin typeface="Calibri"/>
                        </a:rPr>
                        <a:t>980.913,41</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908794124"/>
                  </a:ext>
                </a:extLst>
              </a:tr>
              <a:tr h="212577">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218.579,40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323.179,55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198.665,84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135.495,09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a:rPr>
                        <a:t>140.460,80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r" rtl="0" fontAlgn="ctr"/>
                      <a:r>
                        <a:rPr lang="es-CO" sz="1100" b="1" i="0" u="none" strike="noStrike" dirty="0">
                          <a:solidFill>
                            <a:srgbClr val="203864"/>
                          </a:solidFill>
                          <a:effectLst/>
                          <a:latin typeface="Calibri"/>
                        </a:rPr>
                        <a:t>1.016.380,68</a:t>
                      </a:r>
                    </a:p>
                  </a:txBody>
                  <a:tcPr marL="0" marR="85006" marT="0" marB="0" anchor="ctr">
                    <a:lnL>
                      <a:noFill/>
                    </a:lnL>
                    <a:lnR>
                      <a:noFill/>
                    </a:lnR>
                    <a:lnT>
                      <a:noFill/>
                    </a:lnT>
                    <a:lnB>
                      <a:noFill/>
                    </a:lnB>
                    <a:noFill/>
                  </a:tcPr>
                </a:tc>
                <a:extLst>
                  <a:ext uri="{0D108BD9-81ED-4DB2-BD59-A6C34878D82A}">
                    <a16:rowId xmlns:a16="http://schemas.microsoft.com/office/drawing/2014/main" val="1306769224"/>
                  </a:ext>
                </a:extLst>
              </a:tr>
              <a:tr h="22320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a:rPr>
                        <a:t>  3.026.134,16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a:rPr>
                        <a:t>  4.421.848,82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a:rPr>
                        <a:t>  2.731.161,47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a:rPr>
                        <a:t>  1.864.676,05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a:rPr>
                        <a:t>  1.931.331,55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a:rPr>
                        <a:t>     13.975.152,05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10646226"/>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352990" y="1840005"/>
            <a:ext cx="7613645" cy="3534614"/>
          </a:xfrm>
          <a:prstGeom prst="rect">
            <a:avLst/>
          </a:prstGeom>
        </p:spPr>
      </p:pic>
      <p:cxnSp>
        <p:nvCxnSpPr>
          <p:cNvPr id="20" name="126 Conector recto">
            <a:extLst>
              <a:ext uri="{FF2B5EF4-FFF2-40B4-BE49-F238E27FC236}">
                <a16:creationId xmlns:a16="http://schemas.microsoft.com/office/drawing/2014/main" id="{41F51E4A-8577-47E1-A9D1-03C3FB5A5F88}"/>
              </a:ext>
            </a:extLst>
          </p:cNvPr>
          <p:cNvCxnSpPr>
            <a:cxnSpLocks/>
          </p:cNvCxnSpPr>
          <p:nvPr/>
        </p:nvCxnSpPr>
        <p:spPr>
          <a:xfrm flipH="1">
            <a:off x="6528193" y="2247413"/>
            <a:ext cx="862524" cy="719913"/>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4619574" y="3699582"/>
            <a:ext cx="1136141" cy="69789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785644" y="3883051"/>
            <a:ext cx="744236" cy="92950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4797449" y="4801362"/>
            <a:ext cx="1218835"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1.778*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782 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996 A</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677382" y="197811"/>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reportados como Instalados enero 2025</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187714"/>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35234"/>
            <a:ext cx="1073171" cy="1112117"/>
          </a:xfrm>
          <a:prstGeom prst="rect">
            <a:avLst/>
          </a:prstGeom>
        </p:spPr>
      </p:pic>
      <p:sp>
        <p:nvSpPr>
          <p:cNvPr id="41" name="Título 1">
            <a:extLst>
              <a:ext uri="{FF2B5EF4-FFF2-40B4-BE49-F238E27FC236}">
                <a16:creationId xmlns:a16="http://schemas.microsoft.com/office/drawing/2014/main" id="{2498B3B7-6094-44DB-A247-359E28323854}"/>
              </a:ext>
            </a:extLst>
          </p:cNvPr>
          <p:cNvSpPr txBox="1">
            <a:spLocks/>
          </p:cNvSpPr>
          <p:nvPr/>
        </p:nvSpPr>
        <p:spPr>
          <a:xfrm>
            <a:off x="3297444" y="4705416"/>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2.436***</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 </a:t>
            </a:r>
            <a:endParaRPr kumimoji="0" lang="es-CO" sz="1200" b="1" i="0" u="none" strike="noStrike" kern="1200" cap="none" spc="0" normalizeH="0" baseline="0" noProof="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endParaRPr kumimoji="0"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262</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2595" y="6624052"/>
            <a:ext cx="12186370" cy="784830"/>
          </a:xfrm>
          <a:prstGeom prst="rect">
            <a:avLst/>
          </a:prstGeom>
          <a:noFill/>
        </p:spPr>
        <p:txBody>
          <a:bodyPr wrap="square" lIns="91440" tIns="45720" rIns="91440" bIns="45720" rtlCol="0" anchor="t">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Se retiraron 242 contenedores bajo la Actualización del Plan de </a:t>
            </a:r>
            <a:r>
              <a:rPr kumimoji="0" lang="es-CO" sz="900" b="0" i="0" u="none" strike="noStrike" kern="1200" cap="none" spc="0" normalizeH="0" baseline="0" noProof="0" err="1">
                <a:ln>
                  <a:noFill/>
                </a:ln>
                <a:solidFill>
                  <a:srgbClr val="002060"/>
                </a:solidFill>
                <a:effectLst/>
                <a:uLnTx/>
                <a:uFillTx/>
                <a:latin typeface="Calibri" panose="020F0502020204030204"/>
                <a:ea typeface="+mn-ea"/>
                <a:cs typeface="+mn-cs"/>
              </a:rPr>
              <a:t>contenerización</a:t>
            </a: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suscrito bajo el acta de entendimiento firmada por el Concesionario, UAESP y Consorcio Proyección Capital el 25 de octubre de 2024.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78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***El Concesionario BOGOTA LIMPIA  reporta un (1) contenedor para residuos aprovechables adicional.</a:t>
            </a:r>
          </a:p>
          <a:p>
            <a:pPr algn="ju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La Unidad emitió concepto en el cual indica que se debe actualizar los planes de </a:t>
            </a:r>
            <a:r>
              <a:rPr kumimoji="0" lang="es-CO" sz="900" b="0" i="0" u="none" strike="noStrike" kern="1200" cap="none" spc="0" normalizeH="0" baseline="0" noProof="0" err="1">
                <a:ln>
                  <a:noFill/>
                </a:ln>
                <a:solidFill>
                  <a:srgbClr val="002060"/>
                </a:solidFill>
                <a:effectLst/>
                <a:uLnTx/>
                <a:uFillTx/>
                <a:latin typeface="Calibri" panose="020F0502020204030204"/>
                <a:ea typeface="+mn-ea"/>
                <a:cs typeface="+mn-cs"/>
              </a:rPr>
              <a:t>Contenerización</a:t>
            </a: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incluyendo frecuencia para el </a:t>
            </a:r>
            <a:r>
              <a:rPr lang="es-CO" sz="900">
                <a:solidFill>
                  <a:srgbClr val="002060"/>
                </a:solidFill>
                <a:latin typeface="Calibri" panose="020F0502020204030204"/>
              </a:rPr>
              <a:t>cálculo</a:t>
            </a: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de la capacidad Nominal.</a:t>
            </a: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5785644" y="4781378"/>
            <a:ext cx="1309244" cy="98959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latin typeface="Calibri" panose="020F0502020204030204"/>
              </a:rPr>
              <a:t>FONTIBÓN </a:t>
            </a:r>
          </a:p>
          <a:p>
            <a:pPr>
              <a:defRPr/>
            </a:pPr>
            <a:r>
              <a:rPr lang="es-CO" sz="1200" b="1">
                <a:solidFill>
                  <a:srgbClr val="002060"/>
                </a:solidFill>
                <a:latin typeface="Calibri" panose="020F0502020204030204"/>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solidFill>
              <a:effectLst/>
              <a:uLnTx/>
              <a:uFillTx/>
              <a:latin typeface="Calibri" panose="020F0502020204030204"/>
              <a:ea typeface="+mj-ea"/>
              <a:cs typeface="+mj-cs"/>
            </a:endParaRPr>
          </a:p>
          <a:p>
            <a:pPr marR="0" lvl="0" indent="0" fontAlgn="auto">
              <a:spcAft>
                <a:spcPts val="0"/>
              </a:spcAft>
              <a:buClrTx/>
              <a:buSzTx/>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lang="es-CO" sz="1200" b="1">
                <a:solidFill>
                  <a:srgbClr val="002060"/>
                </a:solidFill>
                <a:latin typeface="Calibri" panose="020F0502020204030204"/>
              </a:rPr>
              <a:t>KENNEDY</a:t>
            </a:r>
          </a:p>
          <a:p>
            <a:pPr marR="0" lvl="0" indent="0" fontAlgn="auto">
              <a:spcAft>
                <a:spcPts val="0"/>
              </a:spcAft>
              <a:buClrTx/>
              <a:buSzTx/>
              <a:tabLst/>
              <a:defRPr/>
            </a:pPr>
            <a:r>
              <a:rPr lang="es-CO" sz="1200" b="1">
                <a:solidFill>
                  <a:srgbClr val="002060"/>
                </a:solidFill>
                <a:latin typeface="Calibri" panose="020F0502020204030204"/>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390717" y="1225143"/>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76	         176	                  9	                       244</a:t>
            </a: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a:t>
            </a:r>
            <a:r>
              <a:rPr lang="es-CO" sz="1200" b="1">
                <a:solidFill>
                  <a:srgbClr val="4472C4">
                    <a:lumMod val="50000"/>
                  </a:srgbClr>
                </a:solidFill>
                <a:latin typeface="Calibri" panose="020F0502020204030204"/>
              </a:rPr>
              <a:t> </a:t>
            </a: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USAQUÉN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cap="small">
                <a:solidFill>
                  <a:srgbClr val="4472C4">
                    <a:lumMod val="50000"/>
                  </a:srgbClr>
                </a:solidFill>
                <a:latin typeface="Calibri" panose="020F0502020204030204"/>
              </a:rPr>
              <a:t>58</a:t>
            </a: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93                            160</a:t>
            </a: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25365" y="3052208"/>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Adiciones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Anexo11</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10.746</a:t>
            </a:r>
            <a:endParaRPr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980777" y="5234066"/>
            <a:ext cx="5198468"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41                                   562                               </a:t>
            </a:r>
            <a:r>
              <a:rPr lang="es-CO" sz="1200" b="1">
                <a:solidFill>
                  <a:srgbClr val="002060"/>
                </a:solidFill>
                <a:latin typeface="Calibri" panose="020F0502020204030204"/>
              </a:rPr>
              <a:t>289</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151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endParaRPr lang="es-CO" sz="1000" b="1" i="0" u="none" strike="noStrike" kern="1200" cap="none" spc="0" normalizeH="0" baseline="0" noProof="0">
              <a:ln>
                <a:noFill/>
              </a:ln>
              <a:solidFill>
                <a:srgbClr val="002060"/>
              </a:solidFill>
              <a:effectLst/>
              <a:uLnTx/>
              <a:uFillTx/>
              <a:latin typeface="Calibri Light" panose="020F0302020204030204"/>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359	             97	                          474	          219</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4549501"/>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actual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9.229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4.328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4.901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24" name="Título 1">
            <a:extLst>
              <a:ext uri="{FF2B5EF4-FFF2-40B4-BE49-F238E27FC236}">
                <a16:creationId xmlns:a16="http://schemas.microsoft.com/office/drawing/2014/main" id="{4A3F9CF3-243F-4DE3-A200-8FA61DF927DF}"/>
              </a:ext>
            </a:extLst>
          </p:cNvPr>
          <p:cNvSpPr txBox="1">
            <a:spLocks/>
          </p:cNvSpPr>
          <p:nvPr/>
        </p:nvSpPr>
        <p:spPr>
          <a:xfrm>
            <a:off x="2542966" y="2028564"/>
            <a:ext cx="1857468" cy="108845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1.745</a:t>
            </a:r>
            <a:r>
              <a:rPr kumimoji="0" lang="es-CO" sz="1400" b="1" i="0" u="none" strike="noStrike" kern="1200" cap="none" spc="0" normalizeH="0" baseline="0" noProof="0">
                <a:ln>
                  <a:noFill/>
                </a:ln>
                <a:solidFill>
                  <a:srgbClr val="002060"/>
                </a:solidFill>
                <a:effectLst/>
                <a:uLnTx/>
                <a:uFillTx/>
                <a:latin typeface="Calibri" panose="020F0502020204030204"/>
                <a:ea typeface="+mj-ea"/>
                <a:cs typeface="+mj-cs"/>
              </a:rPr>
              <a:t>**</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 - - - - - - - </a:t>
            </a:r>
          </a:p>
          <a:p>
            <a:pPr marL="0" marR="0" lvl="0" indent="0" algn="ctr" defTabSz="914400" rtl="0" eaLnBrk="1" fontAlgn="auto" latinLnBrk="0" hangingPunct="1">
              <a:lnSpc>
                <a:spcPct val="90000"/>
              </a:lnSpc>
              <a:spcBef>
                <a:spcPct val="0"/>
              </a:spcBef>
              <a:spcAft>
                <a:spcPts val="0"/>
              </a:spcAft>
              <a:buClrTx/>
              <a:buSzTx/>
              <a:buFontTx/>
              <a:buNone/>
              <a:tabLst/>
              <a:defRPr/>
            </a:pPr>
            <a:r>
              <a:rPr lang="es-CO" sz="1100" cap="small">
                <a:solidFill>
                  <a:srgbClr val="002060"/>
                </a:solidFill>
                <a:latin typeface="Calibri" panose="020F0502020204030204"/>
              </a:rPr>
              <a:t>895</a:t>
            </a:r>
            <a:r>
              <a:rPr kumimoji="0" lang="es-CO" sz="1100" b="0" i="0" u="none" strike="noStrike" kern="1200" cap="small" spc="0" normalizeH="0" baseline="0" noProof="0">
                <a:ln>
                  <a:noFill/>
                </a:ln>
                <a:solidFill>
                  <a:srgbClr val="002060"/>
                </a:solidFill>
                <a:effectLst/>
                <a:uLnTx/>
                <a:uFillTx/>
                <a:latin typeface="Calibri" panose="020F0502020204030204"/>
                <a:ea typeface="+mj-ea"/>
                <a:cs typeface="+mj-cs"/>
              </a:rPr>
              <a:t> NA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a:ln>
                  <a:noFill/>
                </a:ln>
                <a:solidFill>
                  <a:srgbClr val="002060"/>
                </a:solidFill>
                <a:effectLst/>
                <a:uLnTx/>
                <a:uFillTx/>
                <a:latin typeface="Calibri" panose="020F0502020204030204"/>
                <a:ea typeface="+mj-ea"/>
                <a:cs typeface="+mj-cs"/>
              </a:rPr>
              <a:t>(850 Contrato y 45 Adición)</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a:ln>
                  <a:noFill/>
                </a:ln>
                <a:solidFill>
                  <a:srgbClr val="002060"/>
                </a:solidFill>
                <a:effectLst/>
                <a:uLnTx/>
                <a:uFillTx/>
                <a:latin typeface="Calibri" panose="020F0502020204030204"/>
                <a:ea typeface="+mj-ea"/>
                <a:cs typeface="+mj-cs"/>
              </a:rPr>
              <a:t>850 A (Contrato)</a:t>
            </a:r>
          </a:p>
        </p:txBody>
      </p:sp>
      <p:sp>
        <p:nvSpPr>
          <p:cNvPr id="5" name="CuadroTexto 35">
            <a:extLst>
              <a:ext uri="{FF2B5EF4-FFF2-40B4-BE49-F238E27FC236}">
                <a16:creationId xmlns:a16="http://schemas.microsoft.com/office/drawing/2014/main" id="{2A9DB628-0827-4774-9617-7E091A775689}"/>
              </a:ext>
            </a:extLst>
          </p:cNvPr>
          <p:cNvSpPr txBox="1"/>
          <p:nvPr/>
        </p:nvSpPr>
        <p:spPr>
          <a:xfrm>
            <a:off x="2673217" y="3989487"/>
            <a:ext cx="2047575" cy="826380"/>
          </a:xfrm>
          <a:prstGeom prst="rect">
            <a:avLst/>
          </a:prstGeom>
          <a:noFill/>
        </p:spPr>
        <p:txBody>
          <a:bodyPr wrap="square" lIns="91440" tIns="45720" rIns="91440" bIns="45720" rtlCol="0" anchor="t">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highlight>
                  <a:srgbClr val="FFFFFF"/>
                </a:highlight>
                <a:uLnTx/>
                <a:uFillTx/>
                <a:latin typeface="Calibri" panose="020F0502020204030204"/>
                <a:ea typeface="Calibri"/>
                <a:cs typeface="Calibri"/>
              </a:rPr>
              <a:t>2.698</a:t>
            </a:r>
          </a:p>
          <a:p>
            <a:pPr algn="ctr">
              <a:lnSpc>
                <a:spcPct val="90000"/>
              </a:lnSpc>
              <a:spcBef>
                <a:spcPct val="0"/>
              </a:spcBef>
              <a:defRPr/>
            </a:pPr>
            <a:r>
              <a:rPr lang="es-CO" sz="1100" cap="small">
                <a:solidFill>
                  <a:srgbClr val="002060"/>
                </a:solidFill>
                <a:latin typeface="Calibri" panose="020F0502020204030204"/>
                <a:ea typeface="+mj-ea"/>
                <a:cs typeface="+mj-cs"/>
              </a:rPr>
              <a:t>1.263 NA</a:t>
            </a:r>
          </a:p>
          <a:p>
            <a:pPr algn="ctr">
              <a:lnSpc>
                <a:spcPct val="90000"/>
              </a:lnSpc>
              <a:spcBef>
                <a:spcPct val="0"/>
              </a:spcBef>
              <a:defRPr/>
            </a:pPr>
            <a:r>
              <a:rPr lang="es-CO" sz="1100" cap="small">
                <a:solidFill>
                  <a:srgbClr val="002060"/>
                </a:solidFill>
                <a:latin typeface="Calibri" panose="020F0502020204030204"/>
                <a:ea typeface="+mj-ea"/>
                <a:cs typeface="+mj-cs"/>
              </a:rPr>
              <a:t>(1.148 Contrato y 115 Adición)   </a:t>
            </a:r>
          </a:p>
          <a:p>
            <a:pPr algn="ctr">
              <a:lnSpc>
                <a:spcPct val="90000"/>
              </a:lnSpc>
              <a:spcBef>
                <a:spcPct val="0"/>
              </a:spcBef>
              <a:defRPr/>
            </a:pPr>
            <a:r>
              <a:rPr lang="es-CO" sz="1100" cap="small">
                <a:solidFill>
                  <a:srgbClr val="002060"/>
                </a:solidFill>
                <a:latin typeface="Calibri" panose="020F0502020204030204"/>
                <a:ea typeface="+mj-ea"/>
                <a:cs typeface="+mj-cs"/>
              </a:rPr>
              <a:t>1.435 A (Contrato)</a:t>
            </a:r>
          </a:p>
        </p:txBody>
      </p:sp>
      <p:sp>
        <p:nvSpPr>
          <p:cNvPr id="25" name="CuadroTexto 24">
            <a:extLst>
              <a:ext uri="{FF2B5EF4-FFF2-40B4-BE49-F238E27FC236}">
                <a16:creationId xmlns:a16="http://schemas.microsoft.com/office/drawing/2014/main" id="{6F0BC12E-8E76-5775-A39F-93DD64BC9165}"/>
              </a:ext>
            </a:extLst>
          </p:cNvPr>
          <p:cNvSpPr txBox="1"/>
          <p:nvPr/>
        </p:nvSpPr>
        <p:spPr>
          <a:xfrm>
            <a:off x="5560905" y="1177792"/>
            <a:ext cx="1998733" cy="978729"/>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816*</a:t>
            </a:r>
          </a:p>
          <a:p>
            <a:pPr algn="ctr">
              <a:lnSpc>
                <a:spcPct val="90000"/>
              </a:lnSpc>
              <a:spcBef>
                <a:spcPct val="0"/>
              </a:spcBef>
              <a:defRPr/>
            </a:pPr>
            <a:r>
              <a:rPr lang="es-CO" sz="1100" cap="small">
                <a:solidFill>
                  <a:srgbClr val="002060"/>
                </a:solidFill>
                <a:latin typeface="Calibri" panose="020F0502020204030204"/>
                <a:ea typeface="+mj-ea"/>
                <a:cs typeface="+mj-cs"/>
              </a:rPr>
              <a:t>292 NA</a:t>
            </a:r>
          </a:p>
          <a:p>
            <a:pPr algn="ctr">
              <a:lnSpc>
                <a:spcPct val="90000"/>
              </a:lnSpc>
              <a:spcBef>
                <a:spcPct val="0"/>
              </a:spcBef>
              <a:defRPr/>
            </a:pPr>
            <a:r>
              <a:rPr lang="es-CO" sz="1100" cap="small">
                <a:solidFill>
                  <a:srgbClr val="002060"/>
                </a:solidFill>
                <a:latin typeface="Calibri" panose="020F0502020204030204"/>
                <a:ea typeface="+mj-ea"/>
                <a:cs typeface="+mj-cs"/>
              </a:rPr>
              <a:t>(242 Contrato y 50 Adición)</a:t>
            </a:r>
          </a:p>
          <a:p>
            <a:pPr algn="ctr">
              <a:lnSpc>
                <a:spcPct val="90000"/>
              </a:lnSpc>
              <a:spcBef>
                <a:spcPct val="0"/>
              </a:spcBef>
              <a:defRPr/>
            </a:pPr>
            <a:r>
              <a:rPr lang="es-CO" sz="1100" cap="small">
                <a:solidFill>
                  <a:srgbClr val="002060"/>
                </a:solidFill>
                <a:latin typeface="Calibri" panose="020F0502020204030204"/>
                <a:ea typeface="+mj-ea"/>
                <a:cs typeface="+mj-cs"/>
              </a:rPr>
              <a:t>524 A</a:t>
            </a:r>
          </a:p>
          <a:p>
            <a:pPr algn="ctr">
              <a:lnSpc>
                <a:spcPct val="90000"/>
              </a:lnSpc>
              <a:spcBef>
                <a:spcPct val="0"/>
              </a:spcBef>
              <a:defRPr/>
            </a:pPr>
            <a:r>
              <a:rPr lang="es-CO" sz="1100" cap="small">
                <a:solidFill>
                  <a:srgbClr val="002060"/>
                </a:solidFill>
                <a:latin typeface="Calibri" panose="020F0502020204030204"/>
                <a:ea typeface="+mj-ea"/>
                <a:cs typeface="+mj-cs"/>
              </a:rPr>
              <a:t>(484 Contrato y 40 Adición)</a:t>
            </a:r>
          </a:p>
        </p:txBody>
      </p:sp>
      <p:sp>
        <p:nvSpPr>
          <p:cNvPr id="26" name="CuadroTexto 25">
            <a:extLst>
              <a:ext uri="{FF2B5EF4-FFF2-40B4-BE49-F238E27FC236}">
                <a16:creationId xmlns:a16="http://schemas.microsoft.com/office/drawing/2014/main" id="{52166FEC-5188-71EA-B974-563F6F5419B9}"/>
              </a:ext>
            </a:extLst>
          </p:cNvPr>
          <p:cNvSpPr txBox="1"/>
          <p:nvPr/>
        </p:nvSpPr>
        <p:spPr>
          <a:xfrm>
            <a:off x="8230392" y="4564814"/>
            <a:ext cx="742987" cy="707886"/>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A</a:t>
            </a:r>
          </a:p>
        </p:txBody>
      </p:sp>
      <p:cxnSp>
        <p:nvCxnSpPr>
          <p:cNvPr id="29" name="126 Conector recto">
            <a:extLst>
              <a:ext uri="{FF2B5EF4-FFF2-40B4-BE49-F238E27FC236}">
                <a16:creationId xmlns:a16="http://schemas.microsoft.com/office/drawing/2014/main" id="{DD01CA8A-261F-423F-9185-C3DDC0C345D3}"/>
              </a:ext>
            </a:extLst>
          </p:cNvPr>
          <p:cNvCxnSpPr>
            <a:cxnSpLocks/>
          </p:cNvCxnSpPr>
          <p:nvPr/>
        </p:nvCxnSpPr>
        <p:spPr>
          <a:xfrm flipH="1" flipV="1">
            <a:off x="3963840" y="2511267"/>
            <a:ext cx="1059101" cy="833499"/>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34" name="126 Conector recto">
            <a:extLst>
              <a:ext uri="{FF2B5EF4-FFF2-40B4-BE49-F238E27FC236}">
                <a16:creationId xmlns:a16="http://schemas.microsoft.com/office/drawing/2014/main" id="{9948E05C-67DF-46D2-8029-0BBB10C125D0}"/>
              </a:ext>
            </a:extLst>
          </p:cNvPr>
          <p:cNvCxnSpPr>
            <a:cxnSpLocks/>
            <a:endCxn id="26" idx="0"/>
          </p:cNvCxnSpPr>
          <p:nvPr/>
        </p:nvCxnSpPr>
        <p:spPr>
          <a:xfrm>
            <a:off x="7559638" y="3779172"/>
            <a:ext cx="1042248" cy="78564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6111922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95510" y="1685214"/>
            <a:ext cx="7940652" cy="3683876"/>
          </a:xfrm>
          <a:prstGeom prst="rect">
            <a:avLst/>
          </a:prstGeom>
        </p:spPr>
      </p:pic>
      <p:sp>
        <p:nvSpPr>
          <p:cNvPr id="8" name="Título 1">
            <a:extLst>
              <a:ext uri="{FF2B5EF4-FFF2-40B4-BE49-F238E27FC236}">
                <a16:creationId xmlns:a16="http://schemas.microsoft.com/office/drawing/2014/main" id="{C3F28549-B885-477E-B0CE-1593B2941253}"/>
              </a:ext>
            </a:extLst>
          </p:cNvPr>
          <p:cNvSpPr txBox="1">
            <a:spLocks/>
          </p:cNvSpPr>
          <p:nvPr/>
        </p:nvSpPr>
        <p:spPr>
          <a:xfrm>
            <a:off x="2741067" y="4141124"/>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j-ea"/>
                <a:cs typeface="+mj-cs"/>
              </a:rPr>
              <a:t>182**</a:t>
            </a:r>
          </a:p>
          <a:p>
            <a:pPr>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628298" y="3656328"/>
            <a:ext cx="1440400" cy="930923"/>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a:cxnSpLocks/>
          </p:cNvCxnSpPr>
          <p:nvPr/>
        </p:nvCxnSpPr>
        <p:spPr>
          <a:xfrm flipH="1">
            <a:off x="5068698" y="3850964"/>
            <a:ext cx="614204" cy="863174"/>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6959822" y="2249687"/>
            <a:ext cx="463533" cy="69831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03526" cy="109413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215149" y="3334847"/>
            <a:ext cx="1099810" cy="250073"/>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rPr>
              <a:t>CONTENEDORES</a:t>
            </a:r>
          </a:p>
          <a:p>
            <a:pPr lvl="1">
              <a:defRPr/>
            </a:pPr>
            <a:r>
              <a:rPr lang="es-CO" sz="1600" kern="0">
                <a:solidFill>
                  <a:srgbClr val="002060"/>
                </a:solidFill>
                <a:latin typeface="Candara"/>
              </a:rPr>
              <a:t>Contenedores reemplazados enero 2025</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.886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a:solidFill>
                  <a:srgbClr val="002060"/>
                </a:solidFill>
                <a:effectLst>
                  <a:outerShdw blurRad="38100" dist="38100" dir="2700000" algn="tl">
                    <a:srgbClr val="000000">
                      <a:alpha val="43137"/>
                    </a:srgbClr>
                  </a:outerShdw>
                </a:effectLst>
                <a:latin typeface="Calibri" panose="020F0502020204030204"/>
              </a:rPr>
              <a:t>26</a:t>
            </a:r>
            <a:r>
              <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,86</a:t>
            </a:r>
            <a:r>
              <a:rPr kumimoji="0" lang="es-CO" sz="4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7168480" y="1773303"/>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a:ln>
                  <a:noFill/>
                </a:ln>
                <a:solidFill>
                  <a:srgbClr val="002060"/>
                </a:solidFill>
                <a:effectLst/>
                <a:uLnTx/>
                <a:uFillTx/>
                <a:latin typeface="Calibri" panose="020F0502020204030204"/>
                <a:ea typeface="+mn-ea"/>
                <a:cs typeface="+mn-cs"/>
              </a:rPr>
              <a:t>401</a:t>
            </a:r>
            <a:endPar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4500666" y="4695182"/>
            <a:ext cx="1054523"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a:solidFill>
                  <a:srgbClr val="002060"/>
                </a:solidFill>
                <a:latin typeface="Calibri" panose="020F0502020204030204"/>
              </a:rPr>
              <a:t>1.125*</a:t>
            </a:r>
            <a:endPar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5536827" y="1200627"/>
            <a:ext cx="607427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highlight>
                  <a:srgbClr val="FFFFFF"/>
                </a:highlight>
                <a:uLnTx/>
                <a:uFillTx/>
                <a:latin typeface="+mn-lt"/>
                <a:ea typeface="+mj-ea"/>
                <a:cs typeface="+mj-cs"/>
              </a:rPr>
              <a:t>SAN CRISTÓBAL      USME              SANTA FE       USAQUÉN       CHAPINERO      LA CANDELARIA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a:ln>
                  <a:noFill/>
                </a:ln>
                <a:solidFill>
                  <a:srgbClr val="002060"/>
                </a:solidFill>
                <a:effectLst/>
                <a:highlight>
                  <a:srgbClr val="FFFFFF"/>
                </a:highlight>
                <a:uLnTx/>
                <a:uFillTx/>
                <a:latin typeface="+mn-lt"/>
                <a:ea typeface="+mj-ea"/>
                <a:cs typeface="+mj-cs"/>
              </a:rPr>
              <a:t>153	        132	       57                    </a:t>
            </a:r>
            <a:r>
              <a:rPr lang="es-CO" sz="1200" b="1" cap="small">
                <a:solidFill>
                  <a:srgbClr val="002060"/>
                </a:solidFill>
                <a:highlight>
                  <a:srgbClr val="FFFFFF"/>
                </a:highlight>
                <a:latin typeface="+mn-lt"/>
              </a:rPr>
              <a:t>52</a:t>
            </a:r>
            <a:r>
              <a:rPr kumimoji="0" lang="es-CO" sz="1200" b="1" i="0" u="none" strike="noStrike" kern="1200" cap="small" spc="0" normalizeH="0" baseline="0" noProof="0">
                <a:ln>
                  <a:noFill/>
                </a:ln>
                <a:solidFill>
                  <a:srgbClr val="002060"/>
                </a:solidFill>
                <a:effectLst/>
                <a:highlight>
                  <a:srgbClr val="FFFFFF"/>
                </a:highlight>
                <a:uLnTx/>
                <a:uFillTx/>
                <a:latin typeface="+mn-lt"/>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002060"/>
              </a:solidFill>
              <a:effectLst/>
              <a:uLnTx/>
              <a:uFillTx/>
              <a:latin typeface="+mn-lt"/>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119214" y="5163928"/>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highlight>
                  <a:srgbClr val="FFFFFF"/>
                </a:highlight>
                <a:latin typeface="+mn-lt"/>
              </a:rPr>
              <a:t>FONTIBÓN</a:t>
            </a:r>
            <a:r>
              <a:rPr lang="es-CO" sz="1200" b="1">
                <a:solidFill>
                  <a:srgbClr val="4472C4"/>
                </a:solidFill>
                <a:highlight>
                  <a:srgbClr val="FFFFFF"/>
                </a:highlight>
                <a:latin typeface="+mn-lt"/>
              </a:rPr>
              <a:t>	</a:t>
            </a:r>
            <a:r>
              <a:rPr lang="es-CO" sz="1200" b="1">
                <a:solidFill>
                  <a:srgbClr val="002060"/>
                </a:solidFill>
                <a:highlight>
                  <a:srgbClr val="FFFFFF"/>
                </a:highlight>
                <a:latin typeface="+mn-lt"/>
              </a:rPr>
              <a:t>KENNEDY</a:t>
            </a:r>
          </a:p>
          <a:p>
            <a:pPr>
              <a:defRPr/>
            </a:pPr>
            <a:r>
              <a:rPr lang="es-CO" sz="1200" b="1">
                <a:solidFill>
                  <a:srgbClr val="002060"/>
                </a:solidFill>
                <a:highlight>
                  <a:srgbClr val="FFFFFF"/>
                </a:highlight>
                <a:latin typeface="+mn-lt"/>
              </a:rPr>
              <a:t>290        </a:t>
            </a:r>
            <a:r>
              <a:rPr kumimoji="0" lang="es-CO" sz="1200" b="1" i="0" u="none" strike="noStrike" kern="1200" cap="none" spc="0" normalizeH="0" baseline="0" noProof="0">
                <a:ln>
                  <a:noFill/>
                </a:ln>
                <a:solidFill>
                  <a:srgbClr val="002060"/>
                </a:solidFill>
                <a:effectLst/>
                <a:highlight>
                  <a:srgbClr val="FFFFFF"/>
                </a:highlight>
                <a:uLnTx/>
                <a:uFillTx/>
                <a:latin typeface="+mn-lt"/>
                <a:ea typeface="+mj-ea"/>
                <a:cs typeface="+mj-cs"/>
              </a:rPr>
              <a:t> 	</a:t>
            </a:r>
            <a:r>
              <a:rPr lang="es-CO" sz="1200" b="1">
                <a:solidFill>
                  <a:srgbClr val="002060"/>
                </a:solidFill>
                <a:highlight>
                  <a:srgbClr val="FFFFFF"/>
                </a:highlight>
                <a:latin typeface="+mn-lt"/>
              </a:rPr>
              <a:t>835</a:t>
            </a: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8025825" y="4907425"/>
            <a:ext cx="910602"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i="0" u="none" strike="noStrike" kern="1200" cap="none" spc="0" normalizeH="0" baseline="0" noProof="0">
                <a:ln>
                  <a:noFill/>
                </a:ln>
                <a:solidFill>
                  <a:srgbClr val="002060"/>
                </a:solidFill>
                <a:effectLst/>
                <a:uLnTx/>
                <a:uFillTx/>
                <a:latin typeface="Calibri" panose="020F0502020204030204"/>
                <a:cs typeface="Calibri"/>
              </a:rPr>
              <a:t>9</a:t>
            </a:r>
            <a:r>
              <a:rPr lang="es-CO" sz="2400" b="1" i="0" u="none" strike="noStrike" kern="1200" cap="none" spc="0" normalizeH="0" baseline="0" noProof="0">
                <a:ln>
                  <a:noFill/>
                </a:ln>
                <a:solidFill>
                  <a:srgbClr val="002060"/>
                </a:solidFill>
                <a:effectLst/>
                <a:uLnTx/>
                <a:uFillTx/>
                <a:latin typeface="Calibri" panose="020F0502020204030204"/>
                <a:cs typeface="Calibri"/>
              </a:rPr>
              <a:t>36</a:t>
            </a: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407731" y="5759995"/>
            <a:ext cx="5323826"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335</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130</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223</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TUNJUELITO 		 ANTONIO NARIÑO</a:t>
            </a:r>
            <a:endParaRPr kumimoji="0" lang="es-CO" sz="1200" b="1" i="0" u="none" strike="noStrike" kern="1200" cap="none" spc="0" normalizeH="0" baseline="0" noProof="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67</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133</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5</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LOS MÁRTIRES	TEUSAQUILLO</a:t>
            </a:r>
            <a:endParaRPr kumimoji="0" lang="es-CO" sz="1200" b="1" i="0" u="none" strike="noStrike" kern="1200" cap="none" spc="0" normalizeH="0" baseline="0" noProof="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19</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24</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507831"/>
          </a:xfrm>
          <a:prstGeom prst="rect">
            <a:avLst/>
          </a:prstGeom>
          <a:noFill/>
        </p:spPr>
        <p:txBody>
          <a:bodyPr wrap="square" lIns="91440" tIns="45720" rIns="91440" bIns="45720" anchor="t">
            <a:spAutoFit/>
          </a:bodyPr>
          <a:lstStyle/>
          <a:p>
            <a:pPr marR="0" lvl="0" algn="just" defTabSz="914400" rtl="0" eaLnBrk="1" fontAlgn="auto" latinLnBrk="0" hangingPunct="1">
              <a:lnSpc>
                <a:spcPct val="100000"/>
              </a:lnSpc>
              <a:spcBef>
                <a:spcPts val="0"/>
              </a:spcBef>
              <a:spcAft>
                <a:spcPts val="0"/>
              </a:spcAft>
              <a:buClrTx/>
              <a:buSzTx/>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La obligación de reemplazar contenedores esta sobre la capacidad Nominal del Anexo 11</a:t>
            </a:r>
            <a:r>
              <a:rPr lang="es-CO" sz="900">
                <a:solidFill>
                  <a:srgbClr val="002060"/>
                </a:solidFill>
                <a:latin typeface="Calibri" panose="020F0502020204030204"/>
              </a:rPr>
              <a:t>.</a:t>
            </a:r>
          </a:p>
          <a:p>
            <a:pPr algn="just">
              <a:defRPr/>
            </a:pPr>
            <a:r>
              <a:rPr lang="es-CO" sz="900">
                <a:solidFill>
                  <a:srgbClr val="002060"/>
                </a:solidFill>
                <a:latin typeface="Calibri" panose="020F0502020204030204"/>
                <a:ea typeface="Calibri"/>
                <a:cs typeface="Calibri"/>
              </a:rPr>
              <a:t>*Los datos son presentados con base a lo informado por el concesionario.</a:t>
            </a:r>
          </a:p>
          <a:p>
            <a:pPr algn="just">
              <a:defRPr/>
            </a:pPr>
            <a:r>
              <a:rPr lang="es-CO" sz="900">
                <a:solidFill>
                  <a:srgbClr val="002060"/>
                </a:solidFill>
                <a:latin typeface="Calibri" panose="020F0502020204030204"/>
                <a:ea typeface="Calibri"/>
                <a:cs typeface="Calibri"/>
              </a:rPr>
              <a:t>**Se toma el dato del reporte SIGAB “Reemplazo de contenedores”.</a:t>
            </a:r>
          </a:p>
        </p:txBody>
      </p:sp>
      <p:sp>
        <p:nvSpPr>
          <p:cNvPr id="33" name="Título 1">
            <a:extLst>
              <a:ext uri="{FF2B5EF4-FFF2-40B4-BE49-F238E27FC236}">
                <a16:creationId xmlns:a16="http://schemas.microsoft.com/office/drawing/2014/main" id="{9E6FE36D-A92B-494D-B04A-1AA10C5FD26E}"/>
              </a:ext>
            </a:extLst>
          </p:cNvPr>
          <p:cNvSpPr txBox="1">
            <a:spLocks/>
          </p:cNvSpPr>
          <p:nvPr/>
        </p:nvSpPr>
        <p:spPr>
          <a:xfrm>
            <a:off x="2589830" y="3080375"/>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j-ea"/>
                <a:cs typeface="+mj-cs"/>
              </a:rPr>
              <a:t>242</a:t>
            </a:r>
          </a:p>
          <a:p>
            <a:pPr>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kumimoji="0" lang="es-CO" sz="1600" b="0" i="0" u="none" strike="noStrike" kern="1200" cap="small" spc="0" normalizeH="0" baseline="0" noProof="0">
                <a:ln>
                  <a:noFill/>
                </a:ln>
                <a:solidFill>
                  <a:srgbClr val="002060"/>
                </a:solidFill>
                <a:effectLst/>
                <a:uLnTx/>
                <a:uFillTx/>
                <a:latin typeface="Candara"/>
                <a:ea typeface="+mn-ea"/>
                <a:cs typeface="+mn-cs"/>
              </a:rPr>
              <a:t>         Zonas de mayor vandalismo al esquema de Contenerización</a:t>
            </a:r>
            <a:r>
              <a:rPr lang="es-CO" sz="1600" cap="small">
                <a:solidFill>
                  <a:srgbClr val="002060"/>
                </a:solidFill>
                <a:latin typeface="Candara"/>
              </a:rPr>
              <a:t> enero -2025</a:t>
            </a:r>
            <a:endParaRPr lang="es-CO" sz="1600" b="0" i="0" u="none" strike="noStrike" kern="1200" cap="small" spc="0" normalizeH="0" baseline="0" noProof="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highlight>
                  <a:srgbClr val="FFFFFF"/>
                </a:highlight>
                <a:latin typeface="Calibri Light" panose="020F0302020204030204"/>
              </a:rPr>
              <a:t>Prado Veraniego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highlight>
                  <a:srgbClr val="FFFFFF"/>
                </a:highlight>
                <a:latin typeface="Calibri Light" panose="020F0302020204030204"/>
              </a:rPr>
              <a:t>Canódromo</a:t>
            </a:r>
            <a:endParaRPr lang="es-CO" sz="1200" cap="small">
              <a:solidFill>
                <a:srgbClr val="4472C4">
                  <a:lumMod val="50000"/>
                </a:srgbClr>
              </a:solidFill>
              <a:highlight>
                <a:srgbClr val="FFFFFF"/>
              </a:highlight>
              <a:latin typeface="Calibri Light" panose="020F03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5410200" y="1483917"/>
            <a:ext cx="6361271" cy="984885"/>
          </a:xfrm>
          <a:prstGeom prst="rect">
            <a:avLst/>
          </a:prstGeom>
          <a:noFill/>
        </p:spPr>
        <p:txBody>
          <a:bodyPr wrap="square" lIns="91440" tIns="45720" rIns="91440" bIns="45720" rtlCol="0" anchor="t">
            <a:spAutoFit/>
          </a:bodyPr>
          <a:lstStyle/>
          <a:p>
            <a:pPr>
              <a:defRPr/>
            </a:pPr>
            <a:r>
              <a:rPr lang="es-CO" sz="1400" cap="small">
                <a:solidFill>
                  <a:srgbClr val="4472C4">
                    <a:lumMod val="50000"/>
                  </a:srgbClr>
                </a:solidFill>
                <a:latin typeface="Calibri Light" panose="020F0302020204030204"/>
              </a:rPr>
              <a:t>	       </a:t>
            </a:r>
            <a:r>
              <a:rPr lang="es-CO" sz="1600" b="1" cap="small">
                <a:solidFill>
                  <a:srgbClr val="4472C4">
                    <a:lumMod val="50000"/>
                  </a:srgbClr>
                </a:solidFill>
                <a:latin typeface="Calibri Light" panose="020F0302020204030204" pitchFamily="34" charset="0"/>
                <a:cs typeface="Calibri Light" panose="020F0302020204030204" pitchFamily="34" charset="0"/>
              </a:rPr>
              <a:t>Usaquén                   </a:t>
            </a:r>
            <a:r>
              <a:rPr kumimoji="0" lang="es-CO" sz="16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San Cristóbal             Usme</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a:solidFill>
                  <a:srgbClr val="4472C4">
                    <a:lumMod val="50000"/>
                  </a:srgbClr>
                </a:solidFill>
                <a:latin typeface="Calibri Light" panose="020F0302020204030204"/>
              </a:rPr>
              <a:t>	       codito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Villa de los Alpes          </a:t>
            </a:r>
            <a:r>
              <a:rPr lang="es-CO" sz="1400" cap="small">
                <a:solidFill>
                  <a:srgbClr val="4472C4">
                    <a:lumMod val="50000"/>
                  </a:srgbClr>
                </a:solidFill>
                <a:latin typeface="Calibri Light" panose="020F0302020204030204"/>
              </a:rPr>
              <a:t>aurora</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a:solidFill>
                  <a:srgbClr val="4472C4"/>
                </a:solidFill>
                <a:latin typeface="Calibri Light" panose="020F0302020204030204"/>
              </a:rPr>
              <a:t>			20 de julio                      maricuela</a:t>
            </a:r>
            <a:r>
              <a:rPr kumimoji="0" lang="es-CO" sz="1400" b="0" i="0" u="none" strike="noStrike" kern="1200" cap="small" spc="0" normalizeH="0" baseline="0" noProof="0">
                <a:ln>
                  <a:noFill/>
                </a:ln>
                <a:solidFill>
                  <a:srgbClr val="4472C4"/>
                </a:solidFill>
                <a:effectLst/>
                <a:uLnTx/>
                <a:uFillTx/>
                <a:latin typeface="Calibri Light" panose="020F0302020204030204"/>
                <a:ea typeface="+mn-ea"/>
                <a:cs typeface="+mn-cs"/>
              </a:rPr>
              <a:t> </a:t>
            </a:r>
            <a:r>
              <a:rPr lang="es-CO" sz="1400" cap="small">
                <a:solidFill>
                  <a:srgbClr val="4472C4"/>
                </a:solidFill>
                <a:latin typeface="Calibri Light" panose="020F0302020204030204"/>
              </a:rPr>
              <a:t>	</a:t>
            </a:r>
            <a:endParaRPr lang="es-CO" sz="1400" b="0" i="0" u="none" strike="noStrike" kern="1200" cap="small" spc="0" normalizeH="0" baseline="0" noProof="0">
              <a:ln>
                <a:noFill/>
              </a:ln>
              <a:solidFill>
                <a:srgbClr val="4472C4"/>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910634" y="527669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a:solidFill>
                  <a:srgbClr val="4472C4">
                    <a:lumMod val="50000"/>
                  </a:srgbClr>
                </a:solidFill>
              </a:rPr>
              <a:t>Villemar	         Catalina</a:t>
            </a:r>
            <a:endParaRPr kumimoji="0" lang="es-CO" sz="1400" b="0" i="0" u="none" strike="noStrike" kern="1200" cap="small" spc="0" normalizeH="0" baseline="0" noProof="0">
              <a:ln>
                <a:noFill/>
              </a:ln>
              <a:solidFill>
                <a:srgbClr val="4472C4">
                  <a:lumMod val="50000"/>
                </a:srgbClr>
              </a:solidFill>
              <a:effectLst/>
              <a:uLnTx/>
              <a:uFillTx/>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rPr>
              <a:t>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Pastrana</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El Carmelo</a:t>
            </a:r>
            <a:endParaRPr kumimoji="0" lang="es-CO" sz="14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3688961"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solidFill>
                <a:effectLst/>
                <a:uLnTx/>
                <a:uFillTx/>
                <a:latin typeface="Calibri Light" panose="020F0302020204030204"/>
                <a:ea typeface="+mj-ea"/>
                <a:cs typeface="+mj-cs"/>
              </a:rPr>
              <a:t>RAFAEL URIBE URIBE 	</a:t>
            </a:r>
            <a:r>
              <a:rPr kumimoji="0" lang="es-CO" sz="1400" b="1" i="0" u="none" strike="noStrike" kern="1200" cap="small" spc="0" normalizeH="0" baseline="0" noProof="0">
                <a:ln>
                  <a:noFill/>
                </a:ln>
                <a:solidFill>
                  <a:srgbClr val="4472C4"/>
                </a:solidFill>
                <a:effectLst/>
                <a:uLnTx/>
                <a:uFillTx/>
                <a:latin typeface="Calibri Light"/>
                <a:ea typeface="Calibri Light"/>
                <a:cs typeface="Calibri Light"/>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solidFill>
                <a:effectLst/>
                <a:uLnTx/>
                <a:uFillTx/>
                <a:latin typeface="Calibri Light" panose="020F0302020204030204"/>
                <a:ea typeface="+mj-ea"/>
                <a:cs typeface="+mj-cs"/>
              </a:rPr>
              <a:t>Quiroga 		Arborizadora Alta</a:t>
            </a:r>
            <a:endParaRPr lang="es-CO" sz="1400" b="0" i="0" u="none" strike="noStrike" kern="1200" cap="small" spc="0" normalizeH="0" baseline="0" noProof="0">
              <a:ln>
                <a:noFill/>
              </a:ln>
              <a:solidFill>
                <a:srgbClr val="4472C4"/>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solidFill>
                <a:effectLst/>
                <a:uLnTx/>
                <a:uFillTx/>
                <a:latin typeface="Calibri Light" panose="020F0302020204030204"/>
                <a:ea typeface="+mj-ea"/>
                <a:cs typeface="+mj-cs"/>
              </a:rPr>
              <a:t>Molinos-Marruecos 	Sierra Morena				</a:t>
            </a:r>
            <a:endParaRPr lang="es-CO" sz="1400" b="0" i="0" u="none" strike="noStrike" kern="1200" cap="small" spc="0" normalizeH="0" baseline="0" noProof="0">
              <a:ln>
                <a:noFill/>
              </a:ln>
              <a:solidFill>
                <a:srgbClr val="4472C4"/>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5869397" y="2081919"/>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USAQUEN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err="1">
                <a:solidFill>
                  <a:srgbClr val="4472C4">
                    <a:lumMod val="50000"/>
                  </a:srgbClr>
                </a:solidFill>
                <a:latin typeface="Calibri Light" panose="020F0302020204030204"/>
              </a:rPr>
              <a:t>Buenavusta</a:t>
            </a:r>
            <a:endParaRPr lang="es-CO" sz="1400" cap="small">
              <a:solidFill>
                <a:srgbClr val="4472C4">
                  <a:lumMod val="50000"/>
                </a:srgbClr>
              </a:solidFill>
              <a:latin typeface="Calibri Light" panose="020F03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Horizontes norte	</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Las Villas</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panose="020F0502020204030204"/>
              </a:rPr>
              <a:t>El Batan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panose="020F0502020204030204"/>
                <a:ea typeface="+mj-ea"/>
                <a:cs typeface="+mj-cs"/>
              </a:rPr>
              <a:t>Monaco</a:t>
            </a: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Casos de Éxito enero - 2025</a:t>
            </a:r>
            <a:endParaRPr lang="es-CO" sz="1600" b="0" i="0" u="none" strike="noStrike" kern="1200" cap="small" spc="0" normalizeH="0" baseline="0" noProof="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2438400" y="2821109"/>
            <a:ext cx="1541248" cy="59894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n 13">
            <a:extLst>
              <a:ext uri="{FF2B5EF4-FFF2-40B4-BE49-F238E27FC236}">
                <a16:creationId xmlns:a16="http://schemas.microsoft.com/office/drawing/2014/main" id="{497C6B99-9709-3C43-345A-3390D806DEC8}"/>
              </a:ext>
            </a:extLst>
          </p:cNvPr>
          <p:cNvPicPr/>
          <p:nvPr/>
        </p:nvPicPr>
        <p:blipFill>
          <a:blip r:embed="rId3" cstate="email">
            <a:extLst>
              <a:ext uri="{28A0092B-C50C-407E-A947-70E740481C1C}">
                <a14:useLocalDpi xmlns:a14="http://schemas.microsoft.com/office/drawing/2010/main"/>
              </a:ext>
            </a:extLst>
          </a:blip>
          <a:stretch>
            <a:fillRect/>
          </a:stretch>
        </p:blipFill>
        <p:spPr>
          <a:xfrm>
            <a:off x="343620" y="1943363"/>
            <a:ext cx="11363929" cy="3066554"/>
          </a:xfrm>
          <a:prstGeom prst="rect">
            <a:avLst/>
          </a:prstGeom>
        </p:spPr>
      </p:pic>
      <p:grpSp>
        <p:nvGrpSpPr>
          <p:cNvPr id="3" name="Grupo 2">
            <a:extLst>
              <a:ext uri="{FF2B5EF4-FFF2-40B4-BE49-F238E27FC236}">
                <a16:creationId xmlns:a16="http://schemas.microsoft.com/office/drawing/2014/main" id="{A28DA0D9-345E-4F23-8A7D-98B05730DD8D}"/>
              </a:ext>
            </a:extLst>
          </p:cNvPr>
          <p:cNvGrpSpPr/>
          <p:nvPr/>
        </p:nvGrpSpPr>
        <p:grpSpPr>
          <a:xfrm>
            <a:off x="337265" y="1507948"/>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a:t>
            </a:r>
            <a:r>
              <a:rPr kumimoji="0" lang="es-MX" sz="1600" b="0" i="0" u="none" strike="noStrike" kern="1200" cap="small" spc="0" normalizeH="0" baseline="0" noProof="0" err="1">
                <a:ln>
                  <a:noFill/>
                </a:ln>
                <a:solidFill>
                  <a:srgbClr val="4472C4">
                    <a:lumMod val="50000"/>
                  </a:srgbClr>
                </a:solidFill>
                <a:effectLst/>
                <a:uLnTx/>
                <a:uFillTx/>
                <a:latin typeface="Candara" panose="020E0502030303020204" pitchFamily="34" charset="0"/>
                <a:ea typeface="+mn-ea"/>
                <a:cs typeface="+mn-cs"/>
              </a:rPr>
              <a:t>Contenerización</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lang="es-MX" sz="1600" cap="small">
                <a:solidFill>
                  <a:srgbClr val="4472C4">
                    <a:lumMod val="50000"/>
                  </a:srgbClr>
                </a:solidFill>
                <a:latin typeface="Candara" panose="020E0502030303020204" pitchFamily="34" charset="0"/>
              </a:rPr>
              <a:t>febrero 2025</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35945" y="4776410"/>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 name="Picture 2">
            <a:extLst>
              <a:ext uri="{FF2B5EF4-FFF2-40B4-BE49-F238E27FC236}">
                <a16:creationId xmlns:a16="http://schemas.microsoft.com/office/drawing/2014/main" id="{577B6A97-1C7E-546C-05D4-815C4822F695}"/>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28921" y="1931590"/>
            <a:ext cx="3739170" cy="280437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3ECB069B-C0CB-075A-3E61-3E61CC5F18B2}"/>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195306" y="1931590"/>
            <a:ext cx="3714408" cy="280437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8">
            <a:extLst>
              <a:ext uri="{FF2B5EF4-FFF2-40B4-BE49-F238E27FC236}">
                <a16:creationId xmlns:a16="http://schemas.microsoft.com/office/drawing/2014/main" id="{DFDDFACC-DF72-0DBD-4017-756F13F6D57C}"/>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936929" y="1904551"/>
            <a:ext cx="3747696" cy="28314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7" y="2063319"/>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002060"/>
                </a:solidFill>
                <a:effectLst/>
                <a:uLnTx/>
                <a:uFillTx/>
                <a:latin typeface="Candara"/>
              </a:rPr>
              <a:t>           </a:t>
            </a:r>
            <a:r>
              <a:rPr kumimoji="0" lang="es-MX" sz="1600" b="0" i="0" u="none" strike="noStrike" kern="1200" cap="small" spc="0" normalizeH="0" baseline="0" noProof="0">
                <a:ln>
                  <a:noFill/>
                </a:ln>
                <a:solidFill>
                  <a:srgbClr val="002060"/>
                </a:solidFill>
                <a:effectLst/>
                <a:uLnTx/>
                <a:uFillTx/>
                <a:latin typeface="Candara"/>
              </a:rPr>
              <a:t>esquema de Contenerización </a:t>
            </a:r>
            <a:r>
              <a:rPr lang="es-MX" sz="1600" cap="small">
                <a:solidFill>
                  <a:srgbClr val="002060"/>
                </a:solidFill>
                <a:latin typeface="Candara"/>
              </a:rPr>
              <a:t>febrero 2025</a:t>
            </a:r>
            <a:endParaRPr kumimoji="0" lang="es-CO" sz="1600" b="0" i="0" u="none" strike="noStrike" kern="1200" cap="small" spc="0" normalizeH="0" baseline="0" noProof="0">
              <a:ln>
                <a:noFill/>
              </a:ln>
              <a:solidFill>
                <a:srgbClr val="002060"/>
              </a:solidFill>
              <a:effectLst/>
              <a:uLnTx/>
              <a:uFillTx/>
              <a:latin typeface="Candara"/>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6" name="Imagen 5">
            <a:extLst>
              <a:ext uri="{FF2B5EF4-FFF2-40B4-BE49-F238E27FC236}">
                <a16:creationId xmlns:a16="http://schemas.microsoft.com/office/drawing/2014/main" id="{DF4E39F3-7BF6-7A91-E3CF-184309E9BD15}"/>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829105" y="2072063"/>
            <a:ext cx="3940916" cy="3021806"/>
          </a:xfrm>
          <a:prstGeom prst="rect">
            <a:avLst/>
          </a:prstGeom>
        </p:spPr>
      </p:pic>
      <p:pic>
        <p:nvPicPr>
          <p:cNvPr id="7" name="Imagen 6">
            <a:extLst>
              <a:ext uri="{FF2B5EF4-FFF2-40B4-BE49-F238E27FC236}">
                <a16:creationId xmlns:a16="http://schemas.microsoft.com/office/drawing/2014/main" id="{D98603A3-62BA-4763-EC58-BCE5F6C4FE7A}"/>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047864" y="2054933"/>
            <a:ext cx="3688847" cy="3087812"/>
          </a:xfrm>
          <a:prstGeom prst="rect">
            <a:avLst/>
          </a:prstGeom>
        </p:spPr>
      </p:pic>
      <p:pic>
        <p:nvPicPr>
          <p:cNvPr id="12" name="Imagen 11">
            <a:extLst>
              <a:ext uri="{FF2B5EF4-FFF2-40B4-BE49-F238E27FC236}">
                <a16:creationId xmlns:a16="http://schemas.microsoft.com/office/drawing/2014/main" id="{39315DF3-F892-46A8-FF39-A72B4DA6E344}"/>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07374" y="2048369"/>
            <a:ext cx="3595771" cy="3045500"/>
          </a:xfrm>
          <a:prstGeom prst="rect">
            <a:avLst/>
          </a:prstGeom>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80577" y="1618398"/>
            <a:ext cx="11348043" cy="468461"/>
            <a:chOff x="535336" y="1429010"/>
            <a:chExt cx="11086768" cy="45237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407"/>
              <a:ext cx="3797615" cy="450981"/>
            </a:xfrm>
            <a:prstGeom prst="rect">
              <a:avLst/>
            </a:prstGeom>
          </p:spPr>
        </p:pic>
      </p:grpSp>
      <p:grpSp>
        <p:nvGrpSpPr>
          <p:cNvPr id="39" name="Grupo 38">
            <a:extLst>
              <a:ext uri="{FF2B5EF4-FFF2-40B4-BE49-F238E27FC236}">
                <a16:creationId xmlns:a16="http://schemas.microsoft.com/office/drawing/2014/main" id="{D257C88D-B4B3-4536-A793-CF1C5E773E3B}"/>
              </a:ext>
            </a:extLst>
          </p:cNvPr>
          <p:cNvGrpSpPr/>
          <p:nvPr/>
        </p:nvGrpSpPr>
        <p:grpSpPr>
          <a:xfrm>
            <a:off x="382651" y="5134052"/>
            <a:ext cx="11362642"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6"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22" name="Imagen 21">
            <a:extLst>
              <a:ext uri="{FF2B5EF4-FFF2-40B4-BE49-F238E27FC236}">
                <a16:creationId xmlns:a16="http://schemas.microsoft.com/office/drawing/2014/main" id="{3376DB31-8FAE-4300-9CDA-29A9C80F2E0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sp>
        <p:nvSpPr>
          <p:cNvPr id="23" name="CuadroTexto 22">
            <a:extLst>
              <a:ext uri="{FF2B5EF4-FFF2-40B4-BE49-F238E27FC236}">
                <a16:creationId xmlns:a16="http://schemas.microsoft.com/office/drawing/2014/main" id="{0959196B-D5C3-4204-95C7-7C081CA93D20}"/>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kumimoji="0" lang="es-CO" sz="1600" b="0" i="0" u="none" strike="noStrike" kern="1200" cap="small" spc="0" normalizeH="0" baseline="0" noProof="0">
                <a:ln>
                  <a:noFill/>
                </a:ln>
                <a:solidFill>
                  <a:srgbClr val="002060"/>
                </a:solidFill>
                <a:effectLst/>
                <a:uLnTx/>
                <a:uFillTx/>
                <a:latin typeface="Candara"/>
              </a:rPr>
              <a:t> </a:t>
            </a:r>
            <a:r>
              <a:rPr lang="es-CO" sz="1600" cap="small">
                <a:solidFill>
                  <a:srgbClr val="002060"/>
                </a:solidFill>
                <a:latin typeface="Candara"/>
              </a:rPr>
              <a:t>          </a:t>
            </a:r>
            <a:r>
              <a:rPr kumimoji="0" lang="es-MX" sz="1600" b="0" i="0" u="none" strike="noStrike" kern="1200" cap="small" spc="0" normalizeH="0" baseline="0" noProof="0">
                <a:ln>
                  <a:noFill/>
                </a:ln>
                <a:solidFill>
                  <a:srgbClr val="002060"/>
                </a:solidFill>
                <a:effectLst/>
                <a:uLnTx/>
                <a:uFillTx/>
                <a:latin typeface="Candara"/>
              </a:rPr>
              <a:t>esquema de </a:t>
            </a:r>
            <a:r>
              <a:rPr kumimoji="0" lang="es-MX" sz="1600" b="0" i="0" u="none" strike="noStrike" kern="1200" cap="small" spc="0" normalizeH="0" baseline="0" noProof="0" err="1">
                <a:ln>
                  <a:noFill/>
                </a:ln>
                <a:solidFill>
                  <a:srgbClr val="002060"/>
                </a:solidFill>
                <a:effectLst/>
                <a:uLnTx/>
                <a:uFillTx/>
                <a:latin typeface="Candara"/>
              </a:rPr>
              <a:t>Contenerización</a:t>
            </a:r>
            <a:r>
              <a:rPr kumimoji="0" lang="es-MX" sz="1600" b="0" i="0" u="none" strike="noStrike" kern="1200" cap="small" spc="0" normalizeH="0" baseline="0" noProof="0">
                <a:ln>
                  <a:noFill/>
                </a:ln>
                <a:solidFill>
                  <a:srgbClr val="002060"/>
                </a:solidFill>
                <a:effectLst/>
                <a:uLnTx/>
                <a:uFillTx/>
                <a:latin typeface="Candara"/>
              </a:rPr>
              <a:t> </a:t>
            </a:r>
            <a:r>
              <a:rPr lang="es-MX" sz="1600" cap="small">
                <a:solidFill>
                  <a:srgbClr val="002060"/>
                </a:solidFill>
                <a:latin typeface="Candara"/>
              </a:rPr>
              <a:t>febrero 2025</a:t>
            </a:r>
            <a:endParaRPr kumimoji="0" lang="es-CO" sz="1600" b="0" i="0" u="none" strike="noStrike" kern="1200" cap="small" spc="0" normalizeH="0" baseline="0" noProof="0">
              <a:ln>
                <a:noFill/>
              </a:ln>
              <a:solidFill>
                <a:srgbClr val="002060"/>
              </a:solidFill>
              <a:effectLst/>
              <a:uLnTx/>
              <a:uFillTx/>
              <a:latin typeface="Candara"/>
            </a:endParaRPr>
          </a:p>
        </p:txBody>
      </p:sp>
      <p:pic>
        <p:nvPicPr>
          <p:cNvPr id="5" name="Picture 4">
            <a:extLst>
              <a:ext uri="{FF2B5EF4-FFF2-40B4-BE49-F238E27FC236}">
                <a16:creationId xmlns:a16="http://schemas.microsoft.com/office/drawing/2014/main" id="{BB8896FF-63CF-7A23-EA94-1B19531C6EE4}"/>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12144" y="2084024"/>
            <a:ext cx="3617206" cy="3066363"/>
          </a:xfrm>
          <a:prstGeom prst="rect">
            <a:avLst/>
          </a:prstGeom>
        </p:spPr>
      </p:pic>
      <p:pic>
        <p:nvPicPr>
          <p:cNvPr id="6" name="Picture 5">
            <a:extLst>
              <a:ext uri="{FF2B5EF4-FFF2-40B4-BE49-F238E27FC236}">
                <a16:creationId xmlns:a16="http://schemas.microsoft.com/office/drawing/2014/main" id="{0304F236-3CB9-85D5-4C79-70A1976C6A08}"/>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3929349" y="2084024"/>
            <a:ext cx="4085423" cy="3066363"/>
          </a:xfrm>
          <a:prstGeom prst="rect">
            <a:avLst/>
          </a:prstGeom>
        </p:spPr>
      </p:pic>
      <p:pic>
        <p:nvPicPr>
          <p:cNvPr id="8" name="Picture 7">
            <a:extLst>
              <a:ext uri="{FF2B5EF4-FFF2-40B4-BE49-F238E27FC236}">
                <a16:creationId xmlns:a16="http://schemas.microsoft.com/office/drawing/2014/main" id="{60B4D909-BDCC-0E4A-EC45-E0819B851007}"/>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8014769" y="2084024"/>
            <a:ext cx="3718195" cy="3066363"/>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a:t>
            </a:r>
            <a:r>
              <a:rPr kumimoji="0" lang="es-MX" sz="1600" b="0" i="0" u="none" strike="noStrike" kern="1200" cap="small" spc="0" normalizeH="0" baseline="0" noProof="0" err="1">
                <a:ln>
                  <a:noFill/>
                </a:ln>
                <a:solidFill>
                  <a:srgbClr val="4472C4">
                    <a:lumMod val="50000"/>
                  </a:srgbClr>
                </a:solidFill>
                <a:effectLst/>
                <a:uLnTx/>
                <a:uFillTx/>
                <a:latin typeface="Candara" panose="020E0502030303020204" pitchFamily="34" charset="0"/>
                <a:ea typeface="+mn-ea"/>
                <a:cs typeface="+mn-cs"/>
              </a:rPr>
              <a:t>contenerización</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febrero - 2025</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1026" name="Picture 2">
            <a:extLst>
              <a:ext uri="{FF2B5EF4-FFF2-40B4-BE49-F238E27FC236}">
                <a16:creationId xmlns:a16="http://schemas.microsoft.com/office/drawing/2014/main" id="{32999F47-EE90-4C22-8230-41530A3D7D40}"/>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p:blipFill>
        <p:spPr bwMode="auto">
          <a:xfrm>
            <a:off x="438345" y="2078871"/>
            <a:ext cx="3775971" cy="3018194"/>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a:extLst>
              <a:ext uri="{FF2B5EF4-FFF2-40B4-BE49-F238E27FC236}">
                <a16:creationId xmlns:a16="http://schemas.microsoft.com/office/drawing/2014/main" id="{3FC7D317-2B48-4405-8AFB-C8164EAB98A7}"/>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p:blipFill>
        <p:spPr bwMode="auto">
          <a:xfrm>
            <a:off x="4222172" y="1972589"/>
            <a:ext cx="3737226" cy="312698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a:extLst>
              <a:ext uri="{FF2B5EF4-FFF2-40B4-BE49-F238E27FC236}">
                <a16:creationId xmlns:a16="http://schemas.microsoft.com/office/drawing/2014/main" id="{88FD96D8-B2C4-4724-81F2-82BCABD8374E}"/>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7935176" y="2078872"/>
            <a:ext cx="3818479" cy="30047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388361" y="2126186"/>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75189" y="117505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90446" y="1674637"/>
            <a:ext cx="11348043"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febrero - 2025</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01823" y="5298929"/>
            <a:ext cx="11351572"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5" name="Imagen 4">
            <a:extLst>
              <a:ext uri="{FF2B5EF4-FFF2-40B4-BE49-F238E27FC236}">
                <a16:creationId xmlns:a16="http://schemas.microsoft.com/office/drawing/2014/main" id="{A0D949FD-904B-4CBF-BE1D-3154BCB9FC1D}"/>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92381" y="2160469"/>
            <a:ext cx="3647812" cy="3127804"/>
          </a:xfrm>
          <a:prstGeom prst="rect">
            <a:avLst/>
          </a:prstGeom>
        </p:spPr>
      </p:pic>
      <p:pic>
        <p:nvPicPr>
          <p:cNvPr id="8" name="Imagen 7">
            <a:extLst>
              <a:ext uri="{FF2B5EF4-FFF2-40B4-BE49-F238E27FC236}">
                <a16:creationId xmlns:a16="http://schemas.microsoft.com/office/drawing/2014/main" id="{2ECD581E-EF89-ECF5-E38B-8FE7674BBDF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211790" y="2147025"/>
            <a:ext cx="3540913" cy="3148091"/>
          </a:xfrm>
          <a:prstGeom prst="rect">
            <a:avLst/>
          </a:prstGeom>
        </p:spPr>
      </p:pic>
      <p:pic>
        <p:nvPicPr>
          <p:cNvPr id="9" name="Imagen 8">
            <a:extLst>
              <a:ext uri="{FF2B5EF4-FFF2-40B4-BE49-F238E27FC236}">
                <a16:creationId xmlns:a16="http://schemas.microsoft.com/office/drawing/2014/main" id="{7FBCC006-AC31-8FFB-B8E7-62CBD4B5CC4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844905" y="2139400"/>
            <a:ext cx="3799298" cy="3163341"/>
          </a:xfrm>
          <a:prstGeom prst="rect">
            <a:avLst/>
          </a:prstGeom>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Total de toneladas recolectadas y transportadas  </a:t>
            </a:r>
            <a:r>
              <a:rPr kumimoji="0" lang="es-CO"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ordinarios*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por concesionario 2018 a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La Interventoría solicitó cambios en las certificaciones de pesaje del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mediante comunicado </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20217000296242</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del 29/06/2021 reiterado en diciembre del mismo año, mediante comunicado UAESP-CPC-UAESP-3977-21</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 acuerdo con lo establecido en el Decreto 1077 de 2015, artículo 2.3.2.1.1. “Definiciones”. Numeral 43.</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Base de datos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en revisión de la interventoría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12 de febrero 2018 y el 31 de diciembre de 2024</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p>
        </p:txBody>
      </p:sp>
      <p:graphicFrame>
        <p:nvGraphicFramePr>
          <p:cNvPr id="2" name="Tabla 1">
            <a:extLst>
              <a:ext uri="{FF2B5EF4-FFF2-40B4-BE49-F238E27FC236}">
                <a16:creationId xmlns:a16="http://schemas.microsoft.com/office/drawing/2014/main" id="{FB91F45B-E6EF-A1EC-ACD1-DC1F6C4EA39F}"/>
              </a:ext>
            </a:extLst>
          </p:cNvPr>
          <p:cNvGraphicFramePr>
            <a:graphicFrameLocks noGrp="1"/>
          </p:cNvGraphicFramePr>
          <p:nvPr>
            <p:extLst>
              <p:ext uri="{D42A27DB-BD31-4B8C-83A1-F6EECF244321}">
                <p14:modId xmlns:p14="http://schemas.microsoft.com/office/powerpoint/2010/main" val="2836406436"/>
              </p:ext>
            </p:extLst>
          </p:nvPr>
        </p:nvGraphicFramePr>
        <p:xfrm>
          <a:off x="884726" y="4348264"/>
          <a:ext cx="10515600" cy="1647426"/>
        </p:xfrm>
        <a:graphic>
          <a:graphicData uri="http://schemas.openxmlformats.org/drawingml/2006/table">
            <a:tbl>
              <a:tblPr/>
              <a:tblGrid>
                <a:gridCol w="773536">
                  <a:extLst>
                    <a:ext uri="{9D8B030D-6E8A-4147-A177-3AD203B41FA5}">
                      <a16:colId xmlns:a16="http://schemas.microsoft.com/office/drawing/2014/main" val="1610484518"/>
                    </a:ext>
                  </a:extLst>
                </a:gridCol>
                <a:gridCol w="695061">
                  <a:extLst>
                    <a:ext uri="{9D8B030D-6E8A-4147-A177-3AD203B41FA5}">
                      <a16:colId xmlns:a16="http://schemas.microsoft.com/office/drawing/2014/main" val="1541673822"/>
                    </a:ext>
                  </a:extLst>
                </a:gridCol>
                <a:gridCol w="695061">
                  <a:extLst>
                    <a:ext uri="{9D8B030D-6E8A-4147-A177-3AD203B41FA5}">
                      <a16:colId xmlns:a16="http://schemas.microsoft.com/office/drawing/2014/main" val="3409301169"/>
                    </a:ext>
                  </a:extLst>
                </a:gridCol>
                <a:gridCol w="695061">
                  <a:extLst>
                    <a:ext uri="{9D8B030D-6E8A-4147-A177-3AD203B41FA5}">
                      <a16:colId xmlns:a16="http://schemas.microsoft.com/office/drawing/2014/main" val="578135107"/>
                    </a:ext>
                  </a:extLst>
                </a:gridCol>
                <a:gridCol w="695061">
                  <a:extLst>
                    <a:ext uri="{9D8B030D-6E8A-4147-A177-3AD203B41FA5}">
                      <a16:colId xmlns:a16="http://schemas.microsoft.com/office/drawing/2014/main" val="1472422830"/>
                    </a:ext>
                  </a:extLst>
                </a:gridCol>
                <a:gridCol w="695061">
                  <a:extLst>
                    <a:ext uri="{9D8B030D-6E8A-4147-A177-3AD203B41FA5}">
                      <a16:colId xmlns:a16="http://schemas.microsoft.com/office/drawing/2014/main" val="2076541697"/>
                    </a:ext>
                  </a:extLst>
                </a:gridCol>
                <a:gridCol w="695061">
                  <a:extLst>
                    <a:ext uri="{9D8B030D-6E8A-4147-A177-3AD203B41FA5}">
                      <a16:colId xmlns:a16="http://schemas.microsoft.com/office/drawing/2014/main" val="678311674"/>
                    </a:ext>
                  </a:extLst>
                </a:gridCol>
                <a:gridCol w="695061">
                  <a:extLst>
                    <a:ext uri="{9D8B030D-6E8A-4147-A177-3AD203B41FA5}">
                      <a16:colId xmlns:a16="http://schemas.microsoft.com/office/drawing/2014/main" val="4277381239"/>
                    </a:ext>
                  </a:extLst>
                </a:gridCol>
                <a:gridCol w="695061">
                  <a:extLst>
                    <a:ext uri="{9D8B030D-6E8A-4147-A177-3AD203B41FA5}">
                      <a16:colId xmlns:a16="http://schemas.microsoft.com/office/drawing/2014/main" val="3505536002"/>
                    </a:ext>
                  </a:extLst>
                </a:gridCol>
                <a:gridCol w="695061">
                  <a:extLst>
                    <a:ext uri="{9D8B030D-6E8A-4147-A177-3AD203B41FA5}">
                      <a16:colId xmlns:a16="http://schemas.microsoft.com/office/drawing/2014/main" val="1863658613"/>
                    </a:ext>
                  </a:extLst>
                </a:gridCol>
                <a:gridCol w="695061">
                  <a:extLst>
                    <a:ext uri="{9D8B030D-6E8A-4147-A177-3AD203B41FA5}">
                      <a16:colId xmlns:a16="http://schemas.microsoft.com/office/drawing/2014/main" val="2321580808"/>
                    </a:ext>
                  </a:extLst>
                </a:gridCol>
                <a:gridCol w="695061">
                  <a:extLst>
                    <a:ext uri="{9D8B030D-6E8A-4147-A177-3AD203B41FA5}">
                      <a16:colId xmlns:a16="http://schemas.microsoft.com/office/drawing/2014/main" val="1182538812"/>
                    </a:ext>
                  </a:extLst>
                </a:gridCol>
                <a:gridCol w="695061">
                  <a:extLst>
                    <a:ext uri="{9D8B030D-6E8A-4147-A177-3AD203B41FA5}">
                      <a16:colId xmlns:a16="http://schemas.microsoft.com/office/drawing/2014/main" val="1643576715"/>
                    </a:ext>
                  </a:extLst>
                </a:gridCol>
                <a:gridCol w="683850">
                  <a:extLst>
                    <a:ext uri="{9D8B030D-6E8A-4147-A177-3AD203B41FA5}">
                      <a16:colId xmlns:a16="http://schemas.microsoft.com/office/drawing/2014/main" val="1307014625"/>
                    </a:ext>
                  </a:extLst>
                </a:gridCol>
                <a:gridCol w="717482">
                  <a:extLst>
                    <a:ext uri="{9D8B030D-6E8A-4147-A177-3AD203B41FA5}">
                      <a16:colId xmlns:a16="http://schemas.microsoft.com/office/drawing/2014/main" val="3864010641"/>
                    </a:ext>
                  </a:extLst>
                </a:gridCol>
              </a:tblGrid>
              <a:tr h="298928">
                <a:tc>
                  <a:txBody>
                    <a:bodyPr/>
                    <a:lstStyle/>
                    <a:p>
                      <a:pPr algn="l" rtl="0" fontAlgn="ctr"/>
                      <a:r>
                        <a:rPr lang="es-CO" sz="10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feb-18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jul-18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ene-19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jul-19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ene-20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jul-20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ene-21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jul-21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ene-22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jul-22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ene-23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jul-23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ene-24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jul-24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794495174"/>
                  </a:ext>
                </a:extLst>
              </a:tr>
              <a:tr h="190552">
                <a:tc>
                  <a:txBody>
                    <a:bodyPr/>
                    <a:lstStyle/>
                    <a:p>
                      <a:pPr algn="l" rtl="0" fontAlgn="ctr"/>
                      <a:r>
                        <a:rPr lang="es-CO" sz="11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752.321,98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915.245,83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947.221,60</a:t>
                      </a:r>
                    </a:p>
                  </a:txBody>
                  <a:tcPr marL="0" marR="0" marT="0" marB="0" anchor="ctr">
                    <a:lnL>
                      <a:noFill/>
                    </a:lnL>
                    <a:lnR>
                      <a:noFill/>
                    </a:lnR>
                    <a:lnT>
                      <a:noFill/>
                    </a:lnT>
                    <a:lnB>
                      <a:noFill/>
                    </a:lnB>
                    <a:noFill/>
                  </a:tcPr>
                </a:tc>
                <a:extLst>
                  <a:ext uri="{0D108BD9-81ED-4DB2-BD59-A6C34878D82A}">
                    <a16:rowId xmlns:a16="http://schemas.microsoft.com/office/drawing/2014/main" val="3794042284"/>
                  </a:ext>
                </a:extLst>
              </a:tr>
              <a:tr h="156937">
                <a:tc>
                  <a:txBody>
                    <a:bodyPr/>
                    <a:lstStyle/>
                    <a:p>
                      <a:pPr algn="l" rtl="0" fontAlgn="ctr"/>
                      <a:r>
                        <a:rPr lang="es-CO" sz="11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48.017,53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49.368,66</a:t>
                      </a:r>
                    </a:p>
                  </a:txBody>
                  <a:tcPr marL="0" marR="0" marT="0" marB="0" anchor="ctr">
                    <a:lnL>
                      <a:noFill/>
                    </a:lnL>
                    <a:lnR>
                      <a:noFill/>
                    </a:lnR>
                    <a:lnT>
                      <a:noFill/>
                    </a:lnT>
                    <a:lnB>
                      <a:noFill/>
                    </a:lnB>
                    <a:noFill/>
                  </a:tcPr>
                </a:tc>
                <a:extLst>
                  <a:ext uri="{0D108BD9-81ED-4DB2-BD59-A6C34878D82A}">
                    <a16:rowId xmlns:a16="http://schemas.microsoft.com/office/drawing/2014/main" val="2453632322"/>
                  </a:ext>
                </a:extLst>
              </a:tr>
              <a:tr h="313874">
                <a:tc>
                  <a:txBody>
                    <a:bodyPr/>
                    <a:lstStyle/>
                    <a:p>
                      <a:pPr algn="l" rtl="0" fontAlgn="b"/>
                      <a:r>
                        <a:rPr lang="es-CO" sz="11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13.732,80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16.065,61</a:t>
                      </a:r>
                    </a:p>
                  </a:txBody>
                  <a:tcPr marL="0" marR="0" marT="0" marB="0" anchor="ctr">
                    <a:lnL>
                      <a:noFill/>
                    </a:lnL>
                    <a:lnR>
                      <a:noFill/>
                    </a:lnR>
                    <a:lnT>
                      <a:noFill/>
                    </a:lnT>
                    <a:lnB>
                      <a:noFill/>
                    </a:lnB>
                    <a:noFill/>
                  </a:tcPr>
                </a:tc>
                <a:extLst>
                  <a:ext uri="{0D108BD9-81ED-4DB2-BD59-A6C34878D82A}">
                    <a16:rowId xmlns:a16="http://schemas.microsoft.com/office/drawing/2014/main" val="3349377240"/>
                  </a:ext>
                </a:extLst>
              </a:tr>
              <a:tr h="156937">
                <a:tc>
                  <a:txBody>
                    <a:bodyPr/>
                    <a:lstStyle/>
                    <a:p>
                      <a:pPr algn="l" rtl="0" fontAlgn="b"/>
                      <a:r>
                        <a:rPr lang="es-CO" sz="11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3.917,25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3.723,20</a:t>
                      </a:r>
                    </a:p>
                  </a:txBody>
                  <a:tcPr marL="0" marR="0" marT="0" marB="0" anchor="ctr">
                    <a:lnL>
                      <a:noFill/>
                    </a:lnL>
                    <a:lnR>
                      <a:noFill/>
                    </a:lnR>
                    <a:lnT>
                      <a:noFill/>
                    </a:lnT>
                    <a:lnB>
                      <a:noFill/>
                    </a:lnB>
                    <a:noFill/>
                  </a:tcPr>
                </a:tc>
                <a:extLst>
                  <a:ext uri="{0D108BD9-81ED-4DB2-BD59-A6C34878D82A}">
                    <a16:rowId xmlns:a16="http://schemas.microsoft.com/office/drawing/2014/main" val="491035315"/>
                  </a:ext>
                </a:extLst>
              </a:tr>
              <a:tr h="164410">
                <a:tc>
                  <a:txBody>
                    <a:bodyPr/>
                    <a:lstStyle/>
                    <a:p>
                      <a:pPr algn="l" rtl="0" fontAlgn="ctr"/>
                      <a:r>
                        <a:rPr lang="es-CO" sz="11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799.966,04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980.913,41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1.016.379,07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36982593"/>
                  </a:ext>
                </a:extLst>
              </a:tr>
              <a:tr h="321348">
                <a:tc>
                  <a:txBody>
                    <a:bodyPr/>
                    <a:lstStyle/>
                    <a:p>
                      <a:pPr algn="l" rtl="0" fontAlgn="ctr"/>
                      <a:r>
                        <a:rPr lang="es-CO" sz="11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5.303,45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5.660,53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5.682,51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5.774,69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5.371,45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5.834,66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5.536,64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5.643,14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5.398,54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5.533,17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5.339,42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5.399,94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5.364,27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5.405,62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90101458"/>
                  </a:ext>
                </a:extLst>
              </a:tr>
            </a:tbl>
          </a:graphicData>
        </a:graphic>
      </p:graphicFrame>
      <p:graphicFrame>
        <p:nvGraphicFramePr>
          <p:cNvPr id="4" name="1 Gráfico">
            <a:extLst>
              <a:ext uri="{FF2B5EF4-FFF2-40B4-BE49-F238E27FC236}">
                <a16:creationId xmlns:a16="http://schemas.microsoft.com/office/drawing/2014/main" id="{52CC697D-ECC3-4A18-AA34-8049051FABC3}"/>
              </a:ext>
            </a:extLst>
          </p:cNvPr>
          <p:cNvGraphicFramePr>
            <a:graphicFrameLocks/>
          </p:cNvGraphicFramePr>
          <p:nvPr>
            <p:extLst>
              <p:ext uri="{D42A27DB-BD31-4B8C-83A1-F6EECF244321}">
                <p14:modId xmlns:p14="http://schemas.microsoft.com/office/powerpoint/2010/main" val="2942802899"/>
              </p:ext>
            </p:extLst>
          </p:nvPr>
        </p:nvGraphicFramePr>
        <p:xfrm>
          <a:off x="1478358" y="1376349"/>
          <a:ext cx="9316305" cy="27695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99492251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CENSO DE PUNTOS CRÍTICOS</a:t>
            </a:r>
          </a:p>
          <a:p>
            <a:pPr lvl="1"/>
            <a:r>
              <a:rPr lang="es-CO" sz="1600" b="0" kern="0">
                <a:solidFill>
                  <a:schemeClr val="accent1">
                    <a:lumMod val="50000"/>
                  </a:schemeClr>
                </a:solidFill>
              </a:rPr>
              <a:t>Puntos críticos por Localidad enero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2025</a:t>
            </a:r>
            <a:endParaRPr lang="es-CO" sz="1600" b="0" kern="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CANDELARIA           SAN CRISTÓBAL        USME   </a:t>
            </a:r>
          </a:p>
          <a:p>
            <a:r>
              <a:rPr lang="es-CO" sz="1200">
                <a:solidFill>
                  <a:schemeClr val="accent1">
                    <a:lumMod val="50000"/>
                  </a:schemeClr>
                </a:solidFill>
                <a:latin typeface="+mn-lt"/>
              </a:rPr>
              <a:t>1</a:t>
            </a:r>
            <a:r>
              <a:rPr lang="es-CO" sz="1200" b="1">
                <a:solidFill>
                  <a:schemeClr val="accent1">
                    <a:lumMod val="50000"/>
                  </a:schemeClr>
                </a:solidFill>
                <a:latin typeface="+mn-lt"/>
              </a:rPr>
              <a:t>	          </a:t>
            </a:r>
            <a:r>
              <a:rPr lang="es-CO" sz="1200">
                <a:solidFill>
                  <a:schemeClr val="accent1">
                    <a:lumMod val="50000"/>
                  </a:schemeClr>
                </a:solidFill>
                <a:latin typeface="+mn-lt"/>
              </a:rPr>
              <a:t>33</a:t>
            </a:r>
            <a:r>
              <a:rPr lang="es-CO" sz="1200" b="1">
                <a:solidFill>
                  <a:schemeClr val="accent1">
                    <a:lumMod val="50000"/>
                  </a:schemeClr>
                </a:solidFill>
                <a:latin typeface="+mn-lt"/>
              </a:rPr>
              <a:t>	                    </a:t>
            </a:r>
            <a:r>
              <a:rPr lang="es-CO" sz="1200">
                <a:solidFill>
                  <a:schemeClr val="accent1">
                    <a:lumMod val="50000"/>
                  </a:schemeClr>
                </a:solidFill>
                <a:latin typeface="+mn-lt"/>
              </a:rPr>
              <a:t>11</a:t>
            </a:r>
            <a:endParaRPr lang="es-CO" sz="1200" cap="small">
              <a:solidFill>
                <a:schemeClr val="accent1">
                  <a:lumMod val="50000"/>
                </a:schemeClr>
              </a:solidFill>
              <a:latin typeface="+mn-lt"/>
              <a:ea typeface="+mn-ea"/>
              <a:cs typeface="+mn-cs"/>
            </a:endParaRPr>
          </a:p>
          <a:p>
            <a:r>
              <a:rPr lang="es-CO" sz="1000" b="1">
                <a:solidFill>
                  <a:schemeClr val="accent1">
                    <a:lumMod val="50000"/>
                  </a:schemeClr>
                </a:solidFill>
              </a:rPr>
              <a:t> - - - - - - - - - - - - - - -    - - - - - - - - - - - - - - - - -      - - - - - - - - - - - - - - -   </a:t>
            </a:r>
          </a:p>
          <a:p>
            <a:r>
              <a:rPr lang="es-CO" sz="1200" b="1">
                <a:solidFill>
                  <a:schemeClr val="accent1">
                    <a:lumMod val="50000"/>
                  </a:schemeClr>
                </a:solidFill>
                <a:latin typeface="+mn-lt"/>
              </a:rPr>
              <a:t>CHAPINERO             SANTA FE                  USAQUÉN</a:t>
            </a:r>
          </a:p>
          <a:p>
            <a:r>
              <a:rPr lang="es-CO" sz="1200" cap="small">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SUBA</a:t>
            </a:r>
          </a:p>
          <a:p>
            <a:r>
              <a:rPr lang="es-CO" sz="1800" b="1">
                <a:solidFill>
                  <a:srgbClr val="002060"/>
                </a:solidFill>
                <a:latin typeface="+mn-lt"/>
              </a:rPr>
              <a:t>42</a:t>
            </a:r>
          </a:p>
          <a:p>
            <a:r>
              <a:rPr lang="es-CO" sz="1200" b="1">
                <a:solidFill>
                  <a:srgbClr val="002060"/>
                </a:solidFill>
                <a:latin typeface="+mn-lt"/>
              </a:rPr>
              <a:t>- - - - - - - - - </a:t>
            </a:r>
          </a:p>
          <a:p>
            <a:endParaRPr lang="es-CO" sz="1200" cap="small">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a:solidFill>
                  <a:schemeClr val="accent1">
                    <a:lumMod val="50000"/>
                  </a:schemeClr>
                </a:solidFill>
                <a:latin typeface="+mn-lt"/>
              </a:rPr>
              <a:t>34       </a:t>
            </a:r>
            <a:endParaRPr lang="es-CO" sz="1400">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ANTONIO NARIÑO      CIUDAD BOLÍVAR       PUENTE ARANDA     TEUSAQUILLO</a:t>
            </a:r>
          </a:p>
          <a:p>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42</a:t>
            </a:r>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14</a:t>
            </a:r>
          </a:p>
          <a:p>
            <a:r>
              <a:rPr lang="es-CO" sz="1000" b="1">
                <a:solidFill>
                  <a:srgbClr val="002060"/>
                </a:solidFill>
              </a:rPr>
              <a:t>- - - - - - - - - - - - - - - - -     - - - - - - - - - - - - - - - - - -       - - - - - - - - - - - - - - - - -      - - - - - - - - - - - - - - - - - </a:t>
            </a:r>
          </a:p>
          <a:p>
            <a:r>
              <a:rPr lang="es-CO" sz="1200" b="1">
                <a:solidFill>
                  <a:srgbClr val="002060"/>
                </a:solidFill>
                <a:latin typeface="+mn-lt"/>
              </a:rPr>
              <a:t>BOSA                              LOS MÁRTIRES           RAFAEL URIBE           TUNJUELITO</a:t>
            </a:r>
          </a:p>
          <a:p>
            <a:r>
              <a:rPr lang="es-CO" sz="1200">
                <a:solidFill>
                  <a:srgbClr val="002060"/>
                </a:solidFill>
                <a:latin typeface="+mn-lt"/>
              </a:rPr>
              <a:t> 61</a:t>
            </a:r>
            <a:r>
              <a:rPr lang="es-CO" sz="1200" b="1">
                <a:solidFill>
                  <a:srgbClr val="002060"/>
                </a:solidFill>
                <a:latin typeface="+mn-lt"/>
              </a:rPr>
              <a:t>	              </a:t>
            </a:r>
            <a:r>
              <a:rPr lang="es-CO" sz="1200">
                <a:solidFill>
                  <a:srgbClr val="002060"/>
                </a:solidFill>
                <a:latin typeface="+mn-lt"/>
              </a:rPr>
              <a:t>20</a:t>
            </a:r>
            <a:r>
              <a:rPr lang="es-CO" sz="1200" b="1">
                <a:solidFill>
                  <a:srgbClr val="002060"/>
                </a:solidFill>
                <a:latin typeface="+mn-lt"/>
              </a:rPr>
              <a:t>		</a:t>
            </a:r>
            <a:r>
              <a:rPr lang="es-CO" sz="1200">
                <a:solidFill>
                  <a:srgbClr val="002060"/>
                </a:solidFill>
                <a:latin typeface="+mn-lt"/>
              </a:rPr>
              <a:t>32</a:t>
            </a:r>
            <a:r>
              <a:rPr lang="es-CO" sz="1200" b="1">
                <a:solidFill>
                  <a:srgbClr val="002060"/>
                </a:solidFill>
                <a:latin typeface="+mn-lt"/>
              </a:rPr>
              <a:t>	          </a:t>
            </a:r>
            <a:r>
              <a:rPr lang="es-CO" sz="120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05378" y="2022282"/>
            <a:ext cx="1436650" cy="1631216"/>
          </a:xfrm>
          <a:prstGeom prst="rect">
            <a:avLst/>
          </a:prstGeom>
          <a:noFill/>
        </p:spPr>
        <p:txBody>
          <a:bodyPr wrap="square" lIns="91440" tIns="45720" rIns="91440" bIns="45720" rtlCol="0" anchor="t">
            <a:spAutoFit/>
          </a:bodyPr>
          <a:lstStyle/>
          <a:p>
            <a:pPr algn="ctr"/>
            <a:r>
              <a:rPr lang="es-CO" sz="2000" b="1">
                <a:solidFill>
                  <a:srgbClr val="002060"/>
                </a:solidFill>
                <a:effectLst>
                  <a:outerShdw blurRad="38100" dist="38100" dir="2700000" algn="tl">
                    <a:srgbClr val="000000">
                      <a:alpha val="43137"/>
                    </a:srgbClr>
                  </a:outerShdw>
                </a:effectLst>
              </a:rPr>
              <a:t>Total, censo puntos Críticos</a:t>
            </a:r>
          </a:p>
          <a:p>
            <a:pPr algn="ctr"/>
            <a:r>
              <a:rPr lang="es-CO" sz="2000" b="1" dirty="0">
                <a:solidFill>
                  <a:srgbClr val="002060"/>
                </a:solidFill>
                <a:effectLst>
                  <a:outerShdw blurRad="38100" dist="38100" dir="2700000" algn="tl">
                    <a:srgbClr val="000000">
                      <a:alpha val="43137"/>
                    </a:srgbClr>
                  </a:outerShdw>
                </a:effectLst>
              </a:rPr>
              <a:t>666</a:t>
            </a:r>
            <a:endParaRPr lang="es-CO" sz="2000" b="1" dirty="0">
              <a:solidFill>
                <a:srgbClr val="002060"/>
              </a:solidFill>
              <a:effectLst>
                <a:outerShdw blurRad="38100" dist="38100" dir="2700000" algn="tl">
                  <a:srgbClr val="000000">
                    <a:alpha val="43137"/>
                  </a:srgbClr>
                </a:outerShdw>
              </a:effectLst>
              <a:ea typeface="Calibri"/>
              <a:cs typeface="Calibri"/>
            </a:endParaRPr>
          </a:p>
          <a:p>
            <a:pPr algn="ctr"/>
            <a:endParaRPr lang="es-CO" sz="2000" b="1">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 *</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57</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152</a:t>
            </a:r>
          </a:p>
        </p:txBody>
      </p:sp>
      <p:sp>
        <p:nvSpPr>
          <p:cNvPr id="2" name="CuadroTexto 1">
            <a:extLst>
              <a:ext uri="{FF2B5EF4-FFF2-40B4-BE49-F238E27FC236}">
                <a16:creationId xmlns:a16="http://schemas.microsoft.com/office/drawing/2014/main" id="{CDD912C1-81B2-9F1D-5BE8-4D0F944AF9FA}"/>
              </a:ext>
            </a:extLst>
          </p:cNvPr>
          <p:cNvSpPr txBox="1"/>
          <p:nvPr/>
        </p:nvSpPr>
        <p:spPr>
          <a:xfrm>
            <a:off x="580542" y="4044828"/>
            <a:ext cx="1703981" cy="1323439"/>
          </a:xfrm>
          <a:prstGeom prst="rect">
            <a:avLst/>
          </a:prstGeom>
          <a:noFill/>
        </p:spPr>
        <p:txBody>
          <a:bodyPr wrap="square" lIns="91440" tIns="45720" rIns="91440" bIns="45720" rtlCol="0" anchor="t">
            <a:spAutoFit/>
          </a:bodyPr>
          <a:lstStyle/>
          <a:p>
            <a:pPr algn="ctr"/>
            <a:r>
              <a:rPr lang="es-CO" sz="2000" b="1">
                <a:solidFill>
                  <a:srgbClr val="002060"/>
                </a:solidFill>
                <a:effectLst>
                  <a:outerShdw blurRad="38100" dist="38100" dir="2700000" algn="tl">
                    <a:srgbClr val="000000">
                      <a:alpha val="43137"/>
                    </a:srgbClr>
                  </a:outerShdw>
                </a:effectLst>
              </a:rPr>
              <a:t>Total, puntos críticos</a:t>
            </a:r>
          </a:p>
          <a:p>
            <a:pPr algn="ctr"/>
            <a:r>
              <a:rPr lang="es-CO" sz="2000" b="1" dirty="0">
                <a:solidFill>
                  <a:srgbClr val="002060"/>
                </a:solidFill>
                <a:effectLst>
                  <a:outerShdw blurRad="38100" dist="38100" dir="2700000" algn="tl">
                    <a:srgbClr val="000000">
                      <a:alpha val="43137"/>
                    </a:srgbClr>
                  </a:outerShdw>
                </a:effectLst>
              </a:rPr>
              <a:t>SIGAB</a:t>
            </a:r>
            <a:endParaRPr lang="es-CO" sz="2000" b="1" dirty="0">
              <a:solidFill>
                <a:srgbClr val="002060"/>
              </a:solidFill>
              <a:effectLst>
                <a:outerShdw blurRad="38100" dist="38100" dir="2700000" algn="tl">
                  <a:srgbClr val="000000">
                    <a:alpha val="43137"/>
                  </a:srgbClr>
                </a:outerShdw>
              </a:effectLst>
              <a:ea typeface="Calibri"/>
              <a:cs typeface="Calibri"/>
            </a:endParaRPr>
          </a:p>
          <a:p>
            <a:pPr algn="ctr"/>
            <a:r>
              <a:rPr lang="es-CO" sz="2000" b="1" dirty="0">
                <a:solidFill>
                  <a:srgbClr val="002060"/>
                </a:solidFill>
                <a:effectLst>
                  <a:outerShdw blurRad="38100" dist="38100" dir="2700000" algn="tl">
                    <a:srgbClr val="000000">
                      <a:alpha val="43137"/>
                    </a:srgbClr>
                  </a:outerShdw>
                </a:effectLst>
              </a:rPr>
              <a:t>666</a:t>
            </a:r>
            <a:endParaRPr lang="es-CO" sz="2000" b="1" dirty="0">
              <a:solidFill>
                <a:srgbClr val="002060"/>
              </a:solidFill>
              <a:effectLst>
                <a:outerShdw blurRad="38100" dist="38100" dir="2700000" algn="tl">
                  <a:srgbClr val="000000">
                    <a:alpha val="43137"/>
                  </a:srgbClr>
                </a:outerShdw>
              </a:effectLst>
              <a:ea typeface="Calibri"/>
              <a:cs typeface="Calibri"/>
            </a:endParaRPr>
          </a:p>
        </p:txBody>
      </p:sp>
      <p:sp>
        <p:nvSpPr>
          <p:cNvPr id="3" name="CuadroTexto 2">
            <a:extLst>
              <a:ext uri="{FF2B5EF4-FFF2-40B4-BE49-F238E27FC236}">
                <a16:creationId xmlns:a16="http://schemas.microsoft.com/office/drawing/2014/main" id="{10126F45-55C8-6F85-C86A-2D0EBA95A072}"/>
              </a:ext>
            </a:extLst>
          </p:cNvPr>
          <p:cNvSpPr txBox="1"/>
          <p:nvPr/>
        </p:nvSpPr>
        <p:spPr>
          <a:xfrm>
            <a:off x="27699" y="6346212"/>
            <a:ext cx="4937477" cy="369332"/>
          </a:xfrm>
          <a:prstGeom prst="rect">
            <a:avLst/>
          </a:prstGeom>
          <a:noFill/>
        </p:spPr>
        <p:txBody>
          <a:bodyPr wrap="square" lIns="91440" tIns="45720" rIns="91440" bIns="45720" rtlCol="0" anchor="t">
            <a:spAutoFit/>
          </a:bodyPr>
          <a:lstStyle/>
          <a:p>
            <a:pPr algn="just">
              <a:defRPr/>
            </a:pPr>
            <a:endParaRPr lang="es-CO" sz="900">
              <a:solidFill>
                <a:schemeClr val="accent1">
                  <a:lumMod val="50000"/>
                </a:schemeClr>
              </a:solidFill>
              <a:latin typeface="Calibri"/>
              <a:ea typeface="Calibri"/>
              <a:cs typeface="Calibri"/>
            </a:endParaRPr>
          </a:p>
          <a:p>
            <a:pPr algn="just">
              <a:defRPr/>
            </a:pP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Fuente: Informe mensual </a:t>
            </a:r>
            <a:r>
              <a:rPr lang="es-CO" sz="900">
                <a:solidFill>
                  <a:schemeClr val="accent1">
                    <a:lumMod val="50000"/>
                  </a:schemeClr>
                </a:solidFill>
                <a:latin typeface="Calibri"/>
              </a:rPr>
              <a:t>del Concesionario y SIGAB</a:t>
            </a:r>
            <a:endPar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endParaRPr>
          </a:p>
        </p:txBody>
      </p:sp>
    </p:spTree>
    <p:extLst>
      <p:ext uri="{BB962C8B-B14F-4D97-AF65-F5344CB8AC3E}">
        <p14:creationId xmlns:p14="http://schemas.microsoft.com/office/powerpoint/2010/main" val="13453557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a:solidFill>
                  <a:schemeClr val="accent1">
                    <a:lumMod val="50000"/>
                  </a:schemeClr>
                </a:solidFill>
              </a:rPr>
              <a:t>(**) La Interventoría solicitó cambios en las certificaciones de pesaje del 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a:t>
            </a:r>
            <a:endParaRPr lang="es-CO" sz="900">
              <a:solidFill>
                <a:schemeClr val="accent1">
                  <a:lumMod val="50000"/>
                </a:schemeClr>
              </a:solidFill>
            </a:endParaRPr>
          </a:p>
          <a:p>
            <a:r>
              <a:rPr lang="es-CO" sz="900">
                <a:solidFill>
                  <a:schemeClr val="accent1">
                    <a:lumMod val="50000"/>
                  </a:schemeClr>
                </a:solidFill>
              </a:rPr>
              <a:t>Fuente: </a:t>
            </a:r>
            <a:r>
              <a:rPr lang="es-MX" sz="900">
                <a:solidFill>
                  <a:schemeClr val="accent1">
                    <a:lumMod val="50000"/>
                  </a:schemeClr>
                </a:solidFill>
              </a:rPr>
              <a:t>Base de Datos PIDJ y a partir del mes de febrero de 2022 y hasta el 15 de abril de 2024 base del Punto Limpio </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2024</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6123" y="151750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39885" y="144284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03765" y="1789438"/>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15383" y="1613858"/>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27805" y="169727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8769" y="181875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8769" y="110127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8D86452-C56F-0FD6-5D0E-1BD55F1371FE}"/>
              </a:ext>
            </a:extLst>
          </p:cNvPr>
          <p:cNvGraphicFramePr>
            <a:graphicFrameLocks noGrp="1"/>
          </p:cNvGraphicFramePr>
          <p:nvPr>
            <p:extLst>
              <p:ext uri="{D42A27DB-BD31-4B8C-83A1-F6EECF244321}">
                <p14:modId xmlns:p14="http://schemas.microsoft.com/office/powerpoint/2010/main" val="77654574"/>
              </p:ext>
            </p:extLst>
          </p:nvPr>
        </p:nvGraphicFramePr>
        <p:xfrm>
          <a:off x="287605" y="2677156"/>
          <a:ext cx="11551965" cy="3272632"/>
        </p:xfrm>
        <a:graphic>
          <a:graphicData uri="http://schemas.openxmlformats.org/drawingml/2006/table">
            <a:tbl>
              <a:tblPr/>
              <a:tblGrid>
                <a:gridCol w="851758">
                  <a:extLst>
                    <a:ext uri="{9D8B030D-6E8A-4147-A177-3AD203B41FA5}">
                      <a16:colId xmlns:a16="http://schemas.microsoft.com/office/drawing/2014/main" val="1433338440"/>
                    </a:ext>
                  </a:extLst>
                </a:gridCol>
                <a:gridCol w="1224402">
                  <a:extLst>
                    <a:ext uri="{9D8B030D-6E8A-4147-A177-3AD203B41FA5}">
                      <a16:colId xmlns:a16="http://schemas.microsoft.com/office/drawing/2014/main" val="1653835566"/>
                    </a:ext>
                  </a:extLst>
                </a:gridCol>
                <a:gridCol w="159704">
                  <a:extLst>
                    <a:ext uri="{9D8B030D-6E8A-4147-A177-3AD203B41FA5}">
                      <a16:colId xmlns:a16="http://schemas.microsoft.com/office/drawing/2014/main" val="4108701039"/>
                    </a:ext>
                  </a:extLst>
                </a:gridCol>
                <a:gridCol w="851758">
                  <a:extLst>
                    <a:ext uri="{9D8B030D-6E8A-4147-A177-3AD203B41FA5}">
                      <a16:colId xmlns:a16="http://schemas.microsoft.com/office/drawing/2014/main" val="2296529264"/>
                    </a:ext>
                  </a:extLst>
                </a:gridCol>
                <a:gridCol w="883699">
                  <a:extLst>
                    <a:ext uri="{9D8B030D-6E8A-4147-A177-3AD203B41FA5}">
                      <a16:colId xmlns:a16="http://schemas.microsoft.com/office/drawing/2014/main" val="3440196634"/>
                    </a:ext>
                  </a:extLst>
                </a:gridCol>
                <a:gridCol w="159704">
                  <a:extLst>
                    <a:ext uri="{9D8B030D-6E8A-4147-A177-3AD203B41FA5}">
                      <a16:colId xmlns:a16="http://schemas.microsoft.com/office/drawing/2014/main" val="2384688362"/>
                    </a:ext>
                  </a:extLst>
                </a:gridCol>
                <a:gridCol w="851758">
                  <a:extLst>
                    <a:ext uri="{9D8B030D-6E8A-4147-A177-3AD203B41FA5}">
                      <a16:colId xmlns:a16="http://schemas.microsoft.com/office/drawing/2014/main" val="482990932"/>
                    </a:ext>
                  </a:extLst>
                </a:gridCol>
                <a:gridCol w="883699">
                  <a:extLst>
                    <a:ext uri="{9D8B030D-6E8A-4147-A177-3AD203B41FA5}">
                      <a16:colId xmlns:a16="http://schemas.microsoft.com/office/drawing/2014/main" val="1292345496"/>
                    </a:ext>
                  </a:extLst>
                </a:gridCol>
                <a:gridCol w="159704">
                  <a:extLst>
                    <a:ext uri="{9D8B030D-6E8A-4147-A177-3AD203B41FA5}">
                      <a16:colId xmlns:a16="http://schemas.microsoft.com/office/drawing/2014/main" val="4190821969"/>
                    </a:ext>
                  </a:extLst>
                </a:gridCol>
                <a:gridCol w="851758">
                  <a:extLst>
                    <a:ext uri="{9D8B030D-6E8A-4147-A177-3AD203B41FA5}">
                      <a16:colId xmlns:a16="http://schemas.microsoft.com/office/drawing/2014/main" val="3840845090"/>
                    </a:ext>
                  </a:extLst>
                </a:gridCol>
                <a:gridCol w="883699">
                  <a:extLst>
                    <a:ext uri="{9D8B030D-6E8A-4147-A177-3AD203B41FA5}">
                      <a16:colId xmlns:a16="http://schemas.microsoft.com/office/drawing/2014/main" val="1475001546"/>
                    </a:ext>
                  </a:extLst>
                </a:gridCol>
                <a:gridCol w="159704">
                  <a:extLst>
                    <a:ext uri="{9D8B030D-6E8A-4147-A177-3AD203B41FA5}">
                      <a16:colId xmlns:a16="http://schemas.microsoft.com/office/drawing/2014/main" val="1477338752"/>
                    </a:ext>
                  </a:extLst>
                </a:gridCol>
                <a:gridCol w="851758">
                  <a:extLst>
                    <a:ext uri="{9D8B030D-6E8A-4147-A177-3AD203B41FA5}">
                      <a16:colId xmlns:a16="http://schemas.microsoft.com/office/drawing/2014/main" val="1280436238"/>
                    </a:ext>
                  </a:extLst>
                </a:gridCol>
                <a:gridCol w="883699">
                  <a:extLst>
                    <a:ext uri="{9D8B030D-6E8A-4147-A177-3AD203B41FA5}">
                      <a16:colId xmlns:a16="http://schemas.microsoft.com/office/drawing/2014/main" val="2293265462"/>
                    </a:ext>
                  </a:extLst>
                </a:gridCol>
                <a:gridCol w="159704">
                  <a:extLst>
                    <a:ext uri="{9D8B030D-6E8A-4147-A177-3AD203B41FA5}">
                      <a16:colId xmlns:a16="http://schemas.microsoft.com/office/drawing/2014/main" val="3302465647"/>
                    </a:ext>
                  </a:extLst>
                </a:gridCol>
                <a:gridCol w="851758">
                  <a:extLst>
                    <a:ext uri="{9D8B030D-6E8A-4147-A177-3AD203B41FA5}">
                      <a16:colId xmlns:a16="http://schemas.microsoft.com/office/drawing/2014/main" val="4086653371"/>
                    </a:ext>
                  </a:extLst>
                </a:gridCol>
                <a:gridCol w="883699">
                  <a:extLst>
                    <a:ext uri="{9D8B030D-6E8A-4147-A177-3AD203B41FA5}">
                      <a16:colId xmlns:a16="http://schemas.microsoft.com/office/drawing/2014/main" val="312494952"/>
                    </a:ext>
                  </a:extLst>
                </a:gridCol>
              </a:tblGrid>
              <a:tr h="213433">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88092870"/>
                  </a:ext>
                </a:extLst>
              </a:tr>
              <a:tr h="203269">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74143774"/>
                  </a:ext>
                </a:extLst>
              </a:tr>
              <a:tr h="203269">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17.353,15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195421298"/>
                  </a:ext>
                </a:extLst>
              </a:tr>
              <a:tr h="203269">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3645356"/>
                  </a:ext>
                </a:extLst>
              </a:tr>
              <a:tr h="203269">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650601780"/>
                  </a:ext>
                </a:extLst>
              </a:tr>
              <a:tr h="203269">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20913804"/>
                  </a:ext>
                </a:extLst>
              </a:tr>
              <a:tr h="203269">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2548481916"/>
                  </a:ext>
                </a:extLst>
              </a:tr>
              <a:tr h="203269">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52676133"/>
                  </a:ext>
                </a:extLst>
              </a:tr>
              <a:tr h="203269">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2660893844"/>
                  </a:ext>
                </a:extLst>
              </a:tr>
              <a:tr h="203269">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29819054"/>
                  </a:ext>
                </a:extLst>
              </a:tr>
              <a:tr h="203269">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805369219"/>
                  </a:ext>
                </a:extLst>
              </a:tr>
              <a:tr h="203269">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81815837"/>
                  </a:ext>
                </a:extLst>
              </a:tr>
              <a:tr h="203269">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2110432626"/>
                  </a:ext>
                </a:extLst>
              </a:tr>
              <a:tr h="203269">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15.901,02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62.376,89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23.606,78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12.780,66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16.187,21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130.852,56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10823897"/>
                  </a:ext>
                </a:extLst>
              </a:tr>
              <a:tr h="203269">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16.627,50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65.179,03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24.950,27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13.645,54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20.797,88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141.200,22</a:t>
                      </a:r>
                    </a:p>
                  </a:txBody>
                  <a:tcPr marL="0" marR="0" marT="0" marB="0" anchor="ctr">
                    <a:lnL>
                      <a:noFill/>
                    </a:lnL>
                    <a:lnR>
                      <a:noFill/>
                    </a:lnR>
                    <a:lnT>
                      <a:noFill/>
                    </a:lnT>
                    <a:lnB>
                      <a:noFill/>
                    </a:lnB>
                    <a:noFill/>
                  </a:tcPr>
                </a:tc>
                <a:extLst>
                  <a:ext uri="{0D108BD9-81ED-4DB2-BD59-A6C34878D82A}">
                    <a16:rowId xmlns:a16="http://schemas.microsoft.com/office/drawing/2014/main" val="4135610148"/>
                  </a:ext>
                </a:extLst>
              </a:tr>
              <a:tr h="21343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226.160,69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840.665,04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323.133,56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190.422,38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243.841,17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1.824.222,84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4558018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43906" y="6304843"/>
            <a:ext cx="4404687" cy="369332"/>
          </a:xfrm>
          <a:prstGeom prst="rect">
            <a:avLst/>
          </a:prstGeom>
          <a:noFill/>
        </p:spPr>
        <p:txBody>
          <a:bodyPr wrap="square" rtlCol="0">
            <a:spAutoFit/>
          </a:bodyPr>
          <a:lstStyle/>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2024</a:t>
            </a:r>
            <a:r>
              <a:rPr lang="es-CO" sz="90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2024</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7" name="Tabla 6">
            <a:extLst>
              <a:ext uri="{FF2B5EF4-FFF2-40B4-BE49-F238E27FC236}">
                <a16:creationId xmlns:a16="http://schemas.microsoft.com/office/drawing/2014/main" id="{9805BA55-9EFD-A9BD-700A-0BC767B00E97}"/>
              </a:ext>
            </a:extLst>
          </p:cNvPr>
          <p:cNvGraphicFramePr>
            <a:graphicFrameLocks noGrp="1"/>
          </p:cNvGraphicFramePr>
          <p:nvPr>
            <p:extLst>
              <p:ext uri="{D42A27DB-BD31-4B8C-83A1-F6EECF244321}">
                <p14:modId xmlns:p14="http://schemas.microsoft.com/office/powerpoint/2010/main" val="2627609625"/>
              </p:ext>
            </p:extLst>
          </p:nvPr>
        </p:nvGraphicFramePr>
        <p:xfrm>
          <a:off x="942991" y="4257673"/>
          <a:ext cx="10416210" cy="781050"/>
        </p:xfrm>
        <a:graphic>
          <a:graphicData uri="http://schemas.openxmlformats.org/drawingml/2006/table">
            <a:tbl>
              <a:tblPr/>
              <a:tblGrid>
                <a:gridCol w="744015">
                  <a:extLst>
                    <a:ext uri="{9D8B030D-6E8A-4147-A177-3AD203B41FA5}">
                      <a16:colId xmlns:a16="http://schemas.microsoft.com/office/drawing/2014/main" val="3953061310"/>
                    </a:ext>
                  </a:extLst>
                </a:gridCol>
                <a:gridCol w="744015">
                  <a:extLst>
                    <a:ext uri="{9D8B030D-6E8A-4147-A177-3AD203B41FA5}">
                      <a16:colId xmlns:a16="http://schemas.microsoft.com/office/drawing/2014/main" val="3359226359"/>
                    </a:ext>
                  </a:extLst>
                </a:gridCol>
                <a:gridCol w="744015">
                  <a:extLst>
                    <a:ext uri="{9D8B030D-6E8A-4147-A177-3AD203B41FA5}">
                      <a16:colId xmlns:a16="http://schemas.microsoft.com/office/drawing/2014/main" val="1545295527"/>
                    </a:ext>
                  </a:extLst>
                </a:gridCol>
                <a:gridCol w="744015">
                  <a:extLst>
                    <a:ext uri="{9D8B030D-6E8A-4147-A177-3AD203B41FA5}">
                      <a16:colId xmlns:a16="http://schemas.microsoft.com/office/drawing/2014/main" val="2371750043"/>
                    </a:ext>
                  </a:extLst>
                </a:gridCol>
                <a:gridCol w="744015">
                  <a:extLst>
                    <a:ext uri="{9D8B030D-6E8A-4147-A177-3AD203B41FA5}">
                      <a16:colId xmlns:a16="http://schemas.microsoft.com/office/drawing/2014/main" val="2293377607"/>
                    </a:ext>
                  </a:extLst>
                </a:gridCol>
                <a:gridCol w="744015">
                  <a:extLst>
                    <a:ext uri="{9D8B030D-6E8A-4147-A177-3AD203B41FA5}">
                      <a16:colId xmlns:a16="http://schemas.microsoft.com/office/drawing/2014/main" val="1533137965"/>
                    </a:ext>
                  </a:extLst>
                </a:gridCol>
                <a:gridCol w="744015">
                  <a:extLst>
                    <a:ext uri="{9D8B030D-6E8A-4147-A177-3AD203B41FA5}">
                      <a16:colId xmlns:a16="http://schemas.microsoft.com/office/drawing/2014/main" val="3937456299"/>
                    </a:ext>
                  </a:extLst>
                </a:gridCol>
                <a:gridCol w="744015">
                  <a:extLst>
                    <a:ext uri="{9D8B030D-6E8A-4147-A177-3AD203B41FA5}">
                      <a16:colId xmlns:a16="http://schemas.microsoft.com/office/drawing/2014/main" val="1427877884"/>
                    </a:ext>
                  </a:extLst>
                </a:gridCol>
                <a:gridCol w="744015">
                  <a:extLst>
                    <a:ext uri="{9D8B030D-6E8A-4147-A177-3AD203B41FA5}">
                      <a16:colId xmlns:a16="http://schemas.microsoft.com/office/drawing/2014/main" val="3204105065"/>
                    </a:ext>
                  </a:extLst>
                </a:gridCol>
                <a:gridCol w="744015">
                  <a:extLst>
                    <a:ext uri="{9D8B030D-6E8A-4147-A177-3AD203B41FA5}">
                      <a16:colId xmlns:a16="http://schemas.microsoft.com/office/drawing/2014/main" val="2900176654"/>
                    </a:ext>
                  </a:extLst>
                </a:gridCol>
                <a:gridCol w="744015">
                  <a:extLst>
                    <a:ext uri="{9D8B030D-6E8A-4147-A177-3AD203B41FA5}">
                      <a16:colId xmlns:a16="http://schemas.microsoft.com/office/drawing/2014/main" val="1350074686"/>
                    </a:ext>
                  </a:extLst>
                </a:gridCol>
                <a:gridCol w="744015">
                  <a:extLst>
                    <a:ext uri="{9D8B030D-6E8A-4147-A177-3AD203B41FA5}">
                      <a16:colId xmlns:a16="http://schemas.microsoft.com/office/drawing/2014/main" val="2396630271"/>
                    </a:ext>
                  </a:extLst>
                </a:gridCol>
                <a:gridCol w="744015">
                  <a:extLst>
                    <a:ext uri="{9D8B030D-6E8A-4147-A177-3AD203B41FA5}">
                      <a16:colId xmlns:a16="http://schemas.microsoft.com/office/drawing/2014/main" val="1716944576"/>
                    </a:ext>
                  </a:extLst>
                </a:gridCol>
                <a:gridCol w="744015">
                  <a:extLst>
                    <a:ext uri="{9D8B030D-6E8A-4147-A177-3AD203B41FA5}">
                      <a16:colId xmlns:a16="http://schemas.microsoft.com/office/drawing/2014/main" val="3481143261"/>
                    </a:ext>
                  </a:extLst>
                </a:gridCol>
              </a:tblGrid>
              <a:tr h="200025">
                <a:tc gridSpan="14">
                  <a:txBody>
                    <a:bodyPr/>
                    <a:lstStyle/>
                    <a:p>
                      <a:pPr algn="ctr" rtl="0" fontAlgn="ctr"/>
                      <a:r>
                        <a:rPr lang="es-CO" sz="1050" b="1" i="0" u="none" strike="noStrike">
                          <a:solidFill>
                            <a:srgbClr val="203864"/>
                          </a:solidFill>
                          <a:effectLst/>
                          <a:latin typeface="Calibri" panose="020F0502020204030204" pitchFamily="34" charset="0"/>
                        </a:rPr>
                        <a:t> RECOLECCIÓN SEMESTRAL 2018 –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2740549"/>
                  </a:ext>
                </a:extLst>
              </a:tr>
              <a:tr h="381000">
                <a:tc>
                  <a:txBody>
                    <a:bodyPr/>
                    <a:lstStyle/>
                    <a:p>
                      <a:pPr algn="ctr" rtl="0" fontAlgn="ctr"/>
                      <a:r>
                        <a:rPr lang="es-CO" sz="110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 a 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 a 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785080411"/>
                  </a:ext>
                </a:extLst>
              </a:tr>
              <a:tr h="200025">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130.852,56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141.200,22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79202045"/>
                  </a:ext>
                </a:extLst>
              </a:tr>
            </a:tbl>
          </a:graphicData>
        </a:graphic>
      </p:graphicFrame>
      <p:graphicFrame>
        <p:nvGraphicFramePr>
          <p:cNvPr id="8" name="Tabla 7">
            <a:extLst>
              <a:ext uri="{FF2B5EF4-FFF2-40B4-BE49-F238E27FC236}">
                <a16:creationId xmlns:a16="http://schemas.microsoft.com/office/drawing/2014/main" id="{C15311B3-4B62-F602-BA62-F50B172925AE}"/>
              </a:ext>
            </a:extLst>
          </p:cNvPr>
          <p:cNvGraphicFramePr>
            <a:graphicFrameLocks noGrp="1"/>
          </p:cNvGraphicFramePr>
          <p:nvPr>
            <p:extLst>
              <p:ext uri="{D42A27DB-BD31-4B8C-83A1-F6EECF244321}">
                <p14:modId xmlns:p14="http://schemas.microsoft.com/office/powerpoint/2010/main" val="3806004046"/>
              </p:ext>
            </p:extLst>
          </p:nvPr>
        </p:nvGraphicFramePr>
        <p:xfrm>
          <a:off x="942994" y="5281258"/>
          <a:ext cx="10416207" cy="781050"/>
        </p:xfrm>
        <a:graphic>
          <a:graphicData uri="http://schemas.openxmlformats.org/drawingml/2006/table">
            <a:tbl>
              <a:tblPr/>
              <a:tblGrid>
                <a:gridCol w="765462">
                  <a:extLst>
                    <a:ext uri="{9D8B030D-6E8A-4147-A177-3AD203B41FA5}">
                      <a16:colId xmlns:a16="http://schemas.microsoft.com/office/drawing/2014/main" val="223978766"/>
                    </a:ext>
                  </a:extLst>
                </a:gridCol>
                <a:gridCol w="742365">
                  <a:extLst>
                    <a:ext uri="{9D8B030D-6E8A-4147-A177-3AD203B41FA5}">
                      <a16:colId xmlns:a16="http://schemas.microsoft.com/office/drawing/2014/main" val="372093610"/>
                    </a:ext>
                  </a:extLst>
                </a:gridCol>
                <a:gridCol w="742365">
                  <a:extLst>
                    <a:ext uri="{9D8B030D-6E8A-4147-A177-3AD203B41FA5}">
                      <a16:colId xmlns:a16="http://schemas.microsoft.com/office/drawing/2014/main" val="1993436779"/>
                    </a:ext>
                  </a:extLst>
                </a:gridCol>
                <a:gridCol w="742365">
                  <a:extLst>
                    <a:ext uri="{9D8B030D-6E8A-4147-A177-3AD203B41FA5}">
                      <a16:colId xmlns:a16="http://schemas.microsoft.com/office/drawing/2014/main" val="2351821731"/>
                    </a:ext>
                  </a:extLst>
                </a:gridCol>
                <a:gridCol w="742365">
                  <a:extLst>
                    <a:ext uri="{9D8B030D-6E8A-4147-A177-3AD203B41FA5}">
                      <a16:colId xmlns:a16="http://schemas.microsoft.com/office/drawing/2014/main" val="2792724109"/>
                    </a:ext>
                  </a:extLst>
                </a:gridCol>
                <a:gridCol w="742365">
                  <a:extLst>
                    <a:ext uri="{9D8B030D-6E8A-4147-A177-3AD203B41FA5}">
                      <a16:colId xmlns:a16="http://schemas.microsoft.com/office/drawing/2014/main" val="4182331151"/>
                    </a:ext>
                  </a:extLst>
                </a:gridCol>
                <a:gridCol w="742365">
                  <a:extLst>
                    <a:ext uri="{9D8B030D-6E8A-4147-A177-3AD203B41FA5}">
                      <a16:colId xmlns:a16="http://schemas.microsoft.com/office/drawing/2014/main" val="70628804"/>
                    </a:ext>
                  </a:extLst>
                </a:gridCol>
                <a:gridCol w="742365">
                  <a:extLst>
                    <a:ext uri="{9D8B030D-6E8A-4147-A177-3AD203B41FA5}">
                      <a16:colId xmlns:a16="http://schemas.microsoft.com/office/drawing/2014/main" val="2746336845"/>
                    </a:ext>
                  </a:extLst>
                </a:gridCol>
                <a:gridCol w="742365">
                  <a:extLst>
                    <a:ext uri="{9D8B030D-6E8A-4147-A177-3AD203B41FA5}">
                      <a16:colId xmlns:a16="http://schemas.microsoft.com/office/drawing/2014/main" val="2414631696"/>
                    </a:ext>
                  </a:extLst>
                </a:gridCol>
                <a:gridCol w="742365">
                  <a:extLst>
                    <a:ext uri="{9D8B030D-6E8A-4147-A177-3AD203B41FA5}">
                      <a16:colId xmlns:a16="http://schemas.microsoft.com/office/drawing/2014/main" val="3950319663"/>
                    </a:ext>
                  </a:extLst>
                </a:gridCol>
                <a:gridCol w="742365">
                  <a:extLst>
                    <a:ext uri="{9D8B030D-6E8A-4147-A177-3AD203B41FA5}">
                      <a16:colId xmlns:a16="http://schemas.microsoft.com/office/drawing/2014/main" val="4236557499"/>
                    </a:ext>
                  </a:extLst>
                </a:gridCol>
                <a:gridCol w="742365">
                  <a:extLst>
                    <a:ext uri="{9D8B030D-6E8A-4147-A177-3AD203B41FA5}">
                      <a16:colId xmlns:a16="http://schemas.microsoft.com/office/drawing/2014/main" val="1965207032"/>
                    </a:ext>
                  </a:extLst>
                </a:gridCol>
                <a:gridCol w="742365">
                  <a:extLst>
                    <a:ext uri="{9D8B030D-6E8A-4147-A177-3AD203B41FA5}">
                      <a16:colId xmlns:a16="http://schemas.microsoft.com/office/drawing/2014/main" val="3054479174"/>
                    </a:ext>
                  </a:extLst>
                </a:gridCol>
                <a:gridCol w="742365">
                  <a:extLst>
                    <a:ext uri="{9D8B030D-6E8A-4147-A177-3AD203B41FA5}">
                      <a16:colId xmlns:a16="http://schemas.microsoft.com/office/drawing/2014/main" val="3575487146"/>
                    </a:ext>
                  </a:extLst>
                </a:gridCol>
              </a:tblGrid>
              <a:tr h="200025">
                <a:tc gridSpan="14">
                  <a:txBody>
                    <a:bodyPr/>
                    <a:lstStyle/>
                    <a:p>
                      <a:pPr algn="ctr" rtl="0" fontAlgn="ctr"/>
                      <a:r>
                        <a:rPr lang="es-MX" sz="1100" b="1" i="0" u="none" strike="noStrike">
                          <a:solidFill>
                            <a:srgbClr val="203864"/>
                          </a:solidFill>
                          <a:effectLst/>
                          <a:latin typeface="Calibri" panose="020F0502020204030204" pitchFamily="34" charset="0"/>
                        </a:rPr>
                        <a:t>PROMEDIO DIARIO DE RECOLECCIÓN 2018 –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15701986"/>
                  </a:ext>
                </a:extLst>
              </a:tr>
              <a:tr h="381000">
                <a:tc>
                  <a:txBody>
                    <a:bodyPr/>
                    <a:lstStyle/>
                    <a:p>
                      <a:pPr algn="ctr" rtl="0" fontAlgn="ctr"/>
                      <a:r>
                        <a:rPr lang="es-CO" sz="110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 a 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 a 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90409061"/>
                  </a:ext>
                </a:extLst>
              </a:tr>
              <a:tr h="200025">
                <a:tc>
                  <a:txBody>
                    <a:bodyPr/>
                    <a:lstStyle/>
                    <a:p>
                      <a:pPr algn="ctr" rtl="0" fontAlgn="ctr"/>
                      <a:r>
                        <a:rPr lang="es-CO" sz="110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719,55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767,68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50193615"/>
                  </a:ext>
                </a:extLst>
              </a:tr>
            </a:tbl>
          </a:graphicData>
        </a:graphic>
      </p:graphicFrame>
      <p:graphicFrame>
        <p:nvGraphicFramePr>
          <p:cNvPr id="9"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323281065"/>
              </p:ext>
            </p:extLst>
          </p:nvPr>
        </p:nvGraphicFramePr>
        <p:xfrm>
          <a:off x="1361258" y="1050036"/>
          <a:ext cx="9579677" cy="284797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07976" y="6163897"/>
            <a:ext cx="7065303" cy="507831"/>
          </a:xfrm>
          <a:prstGeom prst="rect">
            <a:avLst/>
          </a:prstGeom>
          <a:noFill/>
        </p:spPr>
        <p:txBody>
          <a:bodyPr wrap="square" lIns="91440" tIns="45720" rIns="91440" bIns="45720" rtlCol="0" anchor="t">
            <a:spAutoFit/>
          </a:bodyPr>
          <a:lstStyle/>
          <a:p>
            <a:r>
              <a:rPr lang="es-CO" sz="900">
                <a:solidFill>
                  <a:schemeClr val="accent1">
                    <a:lumMod val="50000"/>
                  </a:schemeClr>
                </a:solidFill>
              </a:rPr>
              <a:t>(*) </a:t>
            </a:r>
            <a:r>
              <a:rPr lang="es-CO" sz="900">
                <a:solidFill>
                  <a:schemeClr val="accent1">
                    <a:lumMod val="50000"/>
                  </a:schemeClr>
                </a:solidFill>
                <a:ea typeface="+mn-lt"/>
                <a:cs typeface="+mn-lt"/>
              </a:rPr>
              <a:t>Datos en validación por la Interventoría</a:t>
            </a:r>
          </a:p>
          <a:p>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Fuente: Base de Datos </a:t>
            </a:r>
            <a:r>
              <a:rPr lang="es-CO" sz="900">
                <a:solidFill>
                  <a:schemeClr val="accent1">
                    <a:lumMod val="50000"/>
                  </a:schemeClr>
                </a:solidFill>
                <a:latin typeface="Calibri"/>
              </a:rPr>
              <a:t>PI</a:t>
            </a: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DJ </a:t>
            </a:r>
          </a:p>
          <a:p>
            <a:r>
              <a:rPr lang="es-MX" sz="900">
                <a:solidFill>
                  <a:schemeClr val="accent1">
                    <a:lumMod val="50000"/>
                  </a:schemeClr>
                </a:solidFill>
              </a:rPr>
              <a:t>Periodo comprendido entre el 1 de enero y el 28 de febrero de 2025.</a:t>
            </a:r>
            <a:endParaRPr lang="es-CO" sz="90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2025</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9790B34-BF24-7323-4E90-013A64CE6545}"/>
              </a:ext>
            </a:extLst>
          </p:cNvPr>
          <p:cNvGraphicFramePr>
            <a:graphicFrameLocks noGrp="1"/>
          </p:cNvGraphicFramePr>
          <p:nvPr>
            <p:extLst>
              <p:ext uri="{D42A27DB-BD31-4B8C-83A1-F6EECF244321}">
                <p14:modId xmlns:p14="http://schemas.microsoft.com/office/powerpoint/2010/main" val="604490767"/>
              </p:ext>
            </p:extLst>
          </p:nvPr>
        </p:nvGraphicFramePr>
        <p:xfrm>
          <a:off x="287547" y="2573547"/>
          <a:ext cx="11429731" cy="1248907"/>
        </p:xfrm>
        <a:graphic>
          <a:graphicData uri="http://schemas.openxmlformats.org/drawingml/2006/table">
            <a:tbl>
              <a:tblPr/>
              <a:tblGrid>
                <a:gridCol w="842745">
                  <a:extLst>
                    <a:ext uri="{9D8B030D-6E8A-4147-A177-3AD203B41FA5}">
                      <a16:colId xmlns:a16="http://schemas.microsoft.com/office/drawing/2014/main" val="2047328985"/>
                    </a:ext>
                  </a:extLst>
                </a:gridCol>
                <a:gridCol w="1211446">
                  <a:extLst>
                    <a:ext uri="{9D8B030D-6E8A-4147-A177-3AD203B41FA5}">
                      <a16:colId xmlns:a16="http://schemas.microsoft.com/office/drawing/2014/main" val="3761337713"/>
                    </a:ext>
                  </a:extLst>
                </a:gridCol>
                <a:gridCol w="158015">
                  <a:extLst>
                    <a:ext uri="{9D8B030D-6E8A-4147-A177-3AD203B41FA5}">
                      <a16:colId xmlns:a16="http://schemas.microsoft.com/office/drawing/2014/main" val="1564284322"/>
                    </a:ext>
                  </a:extLst>
                </a:gridCol>
                <a:gridCol w="842745">
                  <a:extLst>
                    <a:ext uri="{9D8B030D-6E8A-4147-A177-3AD203B41FA5}">
                      <a16:colId xmlns:a16="http://schemas.microsoft.com/office/drawing/2014/main" val="4090921871"/>
                    </a:ext>
                  </a:extLst>
                </a:gridCol>
                <a:gridCol w="874348">
                  <a:extLst>
                    <a:ext uri="{9D8B030D-6E8A-4147-A177-3AD203B41FA5}">
                      <a16:colId xmlns:a16="http://schemas.microsoft.com/office/drawing/2014/main" val="84256552"/>
                    </a:ext>
                  </a:extLst>
                </a:gridCol>
                <a:gridCol w="158015">
                  <a:extLst>
                    <a:ext uri="{9D8B030D-6E8A-4147-A177-3AD203B41FA5}">
                      <a16:colId xmlns:a16="http://schemas.microsoft.com/office/drawing/2014/main" val="1664745547"/>
                    </a:ext>
                  </a:extLst>
                </a:gridCol>
                <a:gridCol w="842745">
                  <a:extLst>
                    <a:ext uri="{9D8B030D-6E8A-4147-A177-3AD203B41FA5}">
                      <a16:colId xmlns:a16="http://schemas.microsoft.com/office/drawing/2014/main" val="491374071"/>
                    </a:ext>
                  </a:extLst>
                </a:gridCol>
                <a:gridCol w="874348">
                  <a:extLst>
                    <a:ext uri="{9D8B030D-6E8A-4147-A177-3AD203B41FA5}">
                      <a16:colId xmlns:a16="http://schemas.microsoft.com/office/drawing/2014/main" val="3919162313"/>
                    </a:ext>
                  </a:extLst>
                </a:gridCol>
                <a:gridCol w="158015">
                  <a:extLst>
                    <a:ext uri="{9D8B030D-6E8A-4147-A177-3AD203B41FA5}">
                      <a16:colId xmlns:a16="http://schemas.microsoft.com/office/drawing/2014/main" val="1553977774"/>
                    </a:ext>
                  </a:extLst>
                </a:gridCol>
                <a:gridCol w="842745">
                  <a:extLst>
                    <a:ext uri="{9D8B030D-6E8A-4147-A177-3AD203B41FA5}">
                      <a16:colId xmlns:a16="http://schemas.microsoft.com/office/drawing/2014/main" val="485534004"/>
                    </a:ext>
                  </a:extLst>
                </a:gridCol>
                <a:gridCol w="874348">
                  <a:extLst>
                    <a:ext uri="{9D8B030D-6E8A-4147-A177-3AD203B41FA5}">
                      <a16:colId xmlns:a16="http://schemas.microsoft.com/office/drawing/2014/main" val="629410496"/>
                    </a:ext>
                  </a:extLst>
                </a:gridCol>
                <a:gridCol w="158015">
                  <a:extLst>
                    <a:ext uri="{9D8B030D-6E8A-4147-A177-3AD203B41FA5}">
                      <a16:colId xmlns:a16="http://schemas.microsoft.com/office/drawing/2014/main" val="2893849299"/>
                    </a:ext>
                  </a:extLst>
                </a:gridCol>
                <a:gridCol w="842745">
                  <a:extLst>
                    <a:ext uri="{9D8B030D-6E8A-4147-A177-3AD203B41FA5}">
                      <a16:colId xmlns:a16="http://schemas.microsoft.com/office/drawing/2014/main" val="224409968"/>
                    </a:ext>
                  </a:extLst>
                </a:gridCol>
                <a:gridCol w="874348">
                  <a:extLst>
                    <a:ext uri="{9D8B030D-6E8A-4147-A177-3AD203B41FA5}">
                      <a16:colId xmlns:a16="http://schemas.microsoft.com/office/drawing/2014/main" val="91583325"/>
                    </a:ext>
                  </a:extLst>
                </a:gridCol>
                <a:gridCol w="158015">
                  <a:extLst>
                    <a:ext uri="{9D8B030D-6E8A-4147-A177-3AD203B41FA5}">
                      <a16:colId xmlns:a16="http://schemas.microsoft.com/office/drawing/2014/main" val="376249964"/>
                    </a:ext>
                  </a:extLst>
                </a:gridCol>
                <a:gridCol w="842745">
                  <a:extLst>
                    <a:ext uri="{9D8B030D-6E8A-4147-A177-3AD203B41FA5}">
                      <a16:colId xmlns:a16="http://schemas.microsoft.com/office/drawing/2014/main" val="126703856"/>
                    </a:ext>
                  </a:extLst>
                </a:gridCol>
                <a:gridCol w="874348">
                  <a:extLst>
                    <a:ext uri="{9D8B030D-6E8A-4147-A177-3AD203B41FA5}">
                      <a16:colId xmlns:a16="http://schemas.microsoft.com/office/drawing/2014/main" val="3466224499"/>
                    </a:ext>
                  </a:extLst>
                </a:gridCol>
              </a:tblGrid>
              <a:tr h="335280">
                <a:tc>
                  <a:txBody>
                    <a:bodyPr/>
                    <a:lstStyle/>
                    <a:p>
                      <a:pPr algn="ctr" rtl="0" fontAlgn="ctr"/>
                      <a:r>
                        <a:rPr lang="es-CO" sz="1050" b="1" i="0" u="none" strike="noStrike">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01624267"/>
                  </a:ext>
                </a:extLst>
              </a:tr>
              <a:tr h="299550">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2.551,31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a:rPr>
                        <a:t>11.005,46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a:rPr>
                        <a:t>3.274,52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a:rPr>
                        <a:t>2.072,21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a:rPr>
                        <a:t>3.511,86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a:rPr>
                        <a:t>22.415,36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50106379"/>
                  </a:ext>
                </a:extLst>
              </a:tr>
              <a:tr h="299550">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a:rPr>
                        <a:t>2.733,19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a:rPr>
                        <a:t>10.481,46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a:rPr>
                        <a:t>3.592,05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a:rPr>
                        <a:t>2.175,12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a:rPr>
                        <a:t>3.252,13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a:rPr>
                        <a:t>22.233,95</a:t>
                      </a:r>
                    </a:p>
                  </a:txBody>
                  <a:tcPr marL="0" marR="0" marT="0" marB="0" anchor="ctr">
                    <a:lnL>
                      <a:noFill/>
                    </a:lnL>
                    <a:lnR>
                      <a:noFill/>
                    </a:lnR>
                    <a:lnT>
                      <a:noFill/>
                    </a:lnT>
                    <a:lnB>
                      <a:noFill/>
                    </a:lnB>
                    <a:noFill/>
                  </a:tcPr>
                </a:tc>
                <a:extLst>
                  <a:ext uri="{0D108BD9-81ED-4DB2-BD59-A6C34878D82A}">
                    <a16:rowId xmlns:a16="http://schemas.microsoft.com/office/drawing/2014/main" val="1128066434"/>
                  </a:ext>
                </a:extLst>
              </a:tr>
              <a:tr h="314527">
                <a:tc>
                  <a:txBody>
                    <a:bodyPr/>
                    <a:lstStyle/>
                    <a:p>
                      <a:pPr algn="ctr" rtl="0" fontAlgn="ctr"/>
                      <a:r>
                        <a:rPr lang="es-CO" sz="105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a:rPr>
                        <a:t>5.284,50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a:rPr>
                        <a:t>21.486,92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a:rPr>
                        <a:t>6.866,57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a:rPr>
                        <a:t>4.247,33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a:rPr>
                        <a:t>6.763,99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44.649,31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713624855"/>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Fuente: Base de Datos </a:t>
            </a:r>
            <a:r>
              <a:rPr lang="es-CO" sz="900">
                <a:solidFill>
                  <a:schemeClr val="accent1">
                    <a:lumMod val="50000"/>
                  </a:schemeClr>
                </a:solidFill>
                <a:latin typeface="Calibri"/>
              </a:rPr>
              <a:t>PI</a:t>
            </a: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DJ y hasta el 15 de abril de 2024 base del Punto Limpio</a:t>
            </a:r>
            <a:endParaRPr lang="es-CO" sz="900">
              <a:solidFill>
                <a:schemeClr val="accent1">
                  <a:lumMod val="50000"/>
                </a:schemeClr>
              </a:solidFill>
              <a:ea typeface="+mn-lt"/>
              <a:cs typeface="+mn-lt"/>
            </a:endParaRPr>
          </a:p>
          <a:p>
            <a:r>
              <a:rPr lang="es-MX" sz="900">
                <a:solidFill>
                  <a:schemeClr val="accent1">
                    <a:lumMod val="50000"/>
                  </a:schemeClr>
                </a:solidFill>
              </a:rPr>
              <a:t>Periodo comprendido entre el 1 de enero y el 28 de febrero de 2025</a:t>
            </a:r>
            <a:r>
              <a:rPr lang="es-CO" sz="90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2025</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2"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3957833485"/>
              </p:ext>
            </p:extLst>
          </p:nvPr>
        </p:nvGraphicFramePr>
        <p:xfrm>
          <a:off x="1472912" y="1175436"/>
          <a:ext cx="9579677" cy="310241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41078E0D-DE09-D5F7-99E9-7922D039AD3A}"/>
              </a:ext>
            </a:extLst>
          </p:cNvPr>
          <p:cNvGraphicFramePr>
            <a:graphicFrameLocks noGrp="1"/>
          </p:cNvGraphicFramePr>
          <p:nvPr>
            <p:extLst>
              <p:ext uri="{D42A27DB-BD31-4B8C-83A1-F6EECF244321}">
                <p14:modId xmlns:p14="http://schemas.microsoft.com/office/powerpoint/2010/main" val="860641484"/>
              </p:ext>
            </p:extLst>
          </p:nvPr>
        </p:nvGraphicFramePr>
        <p:xfrm>
          <a:off x="5576950" y="5452034"/>
          <a:ext cx="1371600" cy="1018513"/>
        </p:xfrm>
        <a:graphic>
          <a:graphicData uri="http://schemas.openxmlformats.org/drawingml/2006/table">
            <a:tbl>
              <a:tblPr/>
              <a:tblGrid>
                <a:gridCol w="609600">
                  <a:extLst>
                    <a:ext uri="{9D8B030D-6E8A-4147-A177-3AD203B41FA5}">
                      <a16:colId xmlns:a16="http://schemas.microsoft.com/office/drawing/2014/main" val="294180581"/>
                    </a:ext>
                  </a:extLst>
                </a:gridCol>
                <a:gridCol w="762000">
                  <a:extLst>
                    <a:ext uri="{9D8B030D-6E8A-4147-A177-3AD203B41FA5}">
                      <a16:colId xmlns:a16="http://schemas.microsoft.com/office/drawing/2014/main" val="3934576501"/>
                    </a:ext>
                  </a:extLst>
                </a:gridCol>
              </a:tblGrid>
              <a:tr h="437488">
                <a:tc gridSpan="2">
                  <a:txBody>
                    <a:bodyPr/>
                    <a:lstStyle/>
                    <a:p>
                      <a:pPr algn="ctr" rtl="0" fontAlgn="ctr"/>
                      <a:r>
                        <a:rPr lang="es-MX" sz="1100" b="1" i="0" u="none" strike="noStrike">
                          <a:solidFill>
                            <a:srgbClr val="203864"/>
                          </a:solidFill>
                          <a:effectLst/>
                          <a:latin typeface="Calibri" panose="020F0502020204030204" pitchFamily="34" charset="0"/>
                        </a:rPr>
                        <a:t>PROMEDIO DIARIO DE RECOLECCIÓN 2025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extLst>
                  <a:ext uri="{0D108BD9-81ED-4DB2-BD59-A6C34878D82A}">
                    <a16:rowId xmlns:a16="http://schemas.microsoft.com/office/drawing/2014/main" val="713788276"/>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051887618"/>
                  </a:ext>
                </a:extLst>
              </a:tr>
              <a:tr h="200025">
                <a:tc>
                  <a:txBody>
                    <a:bodyPr/>
                    <a:lstStyle/>
                    <a:p>
                      <a:pPr algn="ctr" rtl="0" fontAlgn="ctr"/>
                      <a:r>
                        <a:rPr lang="es-CO" sz="1100" b="0" i="0" u="none" strike="noStrike">
                          <a:solidFill>
                            <a:srgbClr val="203864"/>
                          </a:solidFill>
                          <a:effectLst/>
                          <a:latin typeface="Calibri" panose="020F0502020204030204" pitchFamily="34" charset="0"/>
                        </a:rPr>
                        <a:t>723,08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794,07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7291944"/>
                  </a:ext>
                </a:extLst>
              </a:tr>
            </a:tbl>
          </a:graphicData>
        </a:graphic>
      </p:graphicFrame>
      <p:graphicFrame>
        <p:nvGraphicFramePr>
          <p:cNvPr id="8" name="Tabla 7">
            <a:extLst>
              <a:ext uri="{FF2B5EF4-FFF2-40B4-BE49-F238E27FC236}">
                <a16:creationId xmlns:a16="http://schemas.microsoft.com/office/drawing/2014/main" id="{B09337E2-7276-C330-622B-73122A43FD83}"/>
              </a:ext>
            </a:extLst>
          </p:cNvPr>
          <p:cNvGraphicFramePr>
            <a:graphicFrameLocks noGrp="1"/>
          </p:cNvGraphicFramePr>
          <p:nvPr>
            <p:extLst>
              <p:ext uri="{D42A27DB-BD31-4B8C-83A1-F6EECF244321}">
                <p14:modId xmlns:p14="http://schemas.microsoft.com/office/powerpoint/2010/main" val="571344613"/>
              </p:ext>
            </p:extLst>
          </p:nvPr>
        </p:nvGraphicFramePr>
        <p:xfrm>
          <a:off x="5500750" y="4233053"/>
          <a:ext cx="1524000" cy="1091565"/>
        </p:xfrm>
        <a:graphic>
          <a:graphicData uri="http://schemas.openxmlformats.org/drawingml/2006/table">
            <a:tbl>
              <a:tblPr/>
              <a:tblGrid>
                <a:gridCol w="762000">
                  <a:extLst>
                    <a:ext uri="{9D8B030D-6E8A-4147-A177-3AD203B41FA5}">
                      <a16:colId xmlns:a16="http://schemas.microsoft.com/office/drawing/2014/main" val="1167474782"/>
                    </a:ext>
                  </a:extLst>
                </a:gridCol>
                <a:gridCol w="762000">
                  <a:extLst>
                    <a:ext uri="{9D8B030D-6E8A-4147-A177-3AD203B41FA5}">
                      <a16:colId xmlns:a16="http://schemas.microsoft.com/office/drawing/2014/main" val="386304853"/>
                    </a:ext>
                  </a:extLst>
                </a:gridCol>
              </a:tblGrid>
              <a:tr h="200025">
                <a:tc gridSpan="2">
                  <a:txBody>
                    <a:bodyPr/>
                    <a:lstStyle/>
                    <a:p>
                      <a:pPr algn="ctr" rtl="0" fontAlgn="ctr"/>
                      <a:r>
                        <a:rPr lang="es-CO" sz="1050" b="1" i="0" u="none" strike="noStrike">
                          <a:solidFill>
                            <a:srgbClr val="203864"/>
                          </a:solidFill>
                          <a:effectLst/>
                          <a:latin typeface="Calibri" panose="020F0502020204030204" pitchFamily="34" charset="0"/>
                        </a:rPr>
                        <a:t> RECOLECCIÓN MENSUAL 2025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extLst>
                  <a:ext uri="{0D108BD9-81ED-4DB2-BD59-A6C34878D82A}">
                    <a16:rowId xmlns:a16="http://schemas.microsoft.com/office/drawing/2014/main" val="1035894743"/>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192984036"/>
                  </a:ext>
                </a:extLst>
              </a:tr>
              <a:tr h="190500">
                <a:tc>
                  <a:txBody>
                    <a:bodyPr/>
                    <a:lstStyle/>
                    <a:p>
                      <a:pPr algn="ctr" rtl="0" fontAlgn="ct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a:noFill/>
                    </a:lnT>
                    <a:lnB>
                      <a:noFill/>
                    </a:lnB>
                    <a:noFill/>
                  </a:tcPr>
                </a:tc>
                <a:extLst>
                  <a:ext uri="{0D108BD9-81ED-4DB2-BD59-A6C34878D82A}">
                    <a16:rowId xmlns:a16="http://schemas.microsoft.com/office/drawing/2014/main" val="4040443446"/>
                  </a:ext>
                </a:extLst>
              </a:tr>
              <a:tr h="200025">
                <a:tc>
                  <a:txBody>
                    <a:bodyPr/>
                    <a:lstStyle/>
                    <a:p>
                      <a:pPr algn="ctr" rtl="0" fontAlgn="ctr"/>
                      <a:r>
                        <a:rPr lang="es-CO" sz="1050" b="0" i="0" u="none" strike="noStrike">
                          <a:solidFill>
                            <a:srgbClr val="002060"/>
                          </a:solidFill>
                          <a:effectLst/>
                          <a:latin typeface="Calibri" panose="020F0502020204030204" pitchFamily="34" charset="0"/>
                        </a:rPr>
                        <a:t>22.415,36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22.233,95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65426696"/>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a:t>
            </a:r>
          </a:p>
        </p:txBody>
      </p:sp>
      <p:sp>
        <p:nvSpPr>
          <p:cNvPr id="5" name="CuadroTexto 4">
            <a:extLst>
              <a:ext uri="{FF2B5EF4-FFF2-40B4-BE49-F238E27FC236}">
                <a16:creationId xmlns:a16="http://schemas.microsoft.com/office/drawing/2014/main" id="{3B6BF528-240C-8F56-883C-1A8F6AA2F315}"/>
              </a:ext>
            </a:extLst>
          </p:cNvPr>
          <p:cNvSpPr txBox="1"/>
          <p:nvPr/>
        </p:nvSpPr>
        <p:spPr>
          <a:xfrm>
            <a:off x="1938142" y="5406861"/>
            <a:ext cx="9191009" cy="338554"/>
          </a:xfrm>
          <a:prstGeom prst="rect">
            <a:avLst/>
          </a:prstGeom>
          <a:noFill/>
        </p:spPr>
        <p:txBody>
          <a:bodyPr wrap="square">
            <a:spAutoFit/>
          </a:bodyPr>
          <a:lstStyle/>
          <a:p>
            <a:pPr algn="r"/>
            <a:r>
              <a:rPr lang="es-MX" sz="1600" b="1" kern="0" cap="small">
                <a:solidFill>
                  <a:schemeClr val="accent1">
                    <a:lumMod val="50000"/>
                  </a:schemeClr>
                </a:solidFill>
                <a:latin typeface="Candara" panose="020E0502030303020204" pitchFamily="34" charset="0"/>
              </a:rPr>
              <a:t>RESIDUOS ORDINARIOS ESPORÁDICOS</a:t>
            </a:r>
            <a:endParaRPr lang="es-CO" sz="1600" b="1" kern="0" cap="small">
              <a:solidFill>
                <a:schemeClr val="accent1">
                  <a:lumMod val="50000"/>
                </a:schemeClr>
              </a:solidFill>
              <a:latin typeface="Candara" panose="020E0502030303020204" pitchFamily="34" charset="0"/>
            </a:endParaRPr>
          </a:p>
        </p:txBody>
      </p:sp>
      <p:pic>
        <p:nvPicPr>
          <p:cNvPr id="2" name="Imagen 1">
            <a:extLst>
              <a:ext uri="{FF2B5EF4-FFF2-40B4-BE49-F238E27FC236}">
                <a16:creationId xmlns:a16="http://schemas.microsoft.com/office/drawing/2014/main" id="{06B59CFF-FDB4-FF8E-9430-70C6F2046CD0}"/>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Effect>
                      <a14:colorTemperature colorTemp="11500"/>
                    </a14:imgEffect>
                    <a14:imgEffect>
                      <a14:saturation sat="400000"/>
                    </a14:imgEffect>
                  </a14:imgLayer>
                </a14:imgProps>
              </a:ext>
            </a:extLst>
          </a:blip>
          <a:stretch>
            <a:fillRect/>
          </a:stretch>
        </p:blipFill>
        <p:spPr>
          <a:xfrm>
            <a:off x="7929332" y="2877776"/>
            <a:ext cx="3536683" cy="1862737"/>
          </a:xfrm>
          <a:prstGeom prst="rect">
            <a:avLst/>
          </a:prstGeom>
        </p:spPr>
      </p:pic>
    </p:spTree>
    <p:extLst>
      <p:ext uri="{BB962C8B-B14F-4D97-AF65-F5344CB8AC3E}">
        <p14:creationId xmlns:p14="http://schemas.microsoft.com/office/powerpoint/2010/main" val="223641083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Cuadrillas proyectadas por Concesionario y verificadas por la Interventoría  - febrero 2025</a:t>
            </a:r>
          </a:p>
        </p:txBody>
      </p:sp>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cxnSp>
        <p:nvCxnSpPr>
          <p:cNvPr id="3" name="126 Conector recto">
            <a:extLst>
              <a:ext uri="{FF2B5EF4-FFF2-40B4-BE49-F238E27FC236}">
                <a16:creationId xmlns:a16="http://schemas.microsoft.com/office/drawing/2014/main" id="{EE224864-08C9-E47D-30CC-C37AE43C10DE}"/>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4" name="CuadroTexto 3">
            <a:extLst>
              <a:ext uri="{FF2B5EF4-FFF2-40B4-BE49-F238E27FC236}">
                <a16:creationId xmlns:a16="http://schemas.microsoft.com/office/drawing/2014/main" id="{04D4D3EB-9944-024C-6153-8D47DEEB4752}"/>
              </a:ext>
            </a:extLst>
          </p:cNvPr>
          <p:cNvSpPr txBox="1"/>
          <p:nvPr/>
        </p:nvSpPr>
        <p:spPr>
          <a:xfrm>
            <a:off x="7749236" y="1829120"/>
            <a:ext cx="912164" cy="369332"/>
          </a:xfrm>
          <a:prstGeom prst="rect">
            <a:avLst/>
          </a:prstGeom>
          <a:noFill/>
        </p:spPr>
        <p:txBody>
          <a:bodyPr wrap="square" rtlCol="0">
            <a:spAutoFit/>
          </a:bodyPr>
          <a:lstStyle/>
          <a:p>
            <a:r>
              <a:rPr lang="es-CO" b="1">
                <a:solidFill>
                  <a:srgbClr val="002060"/>
                </a:solidFill>
              </a:rPr>
              <a:t>16</a:t>
            </a:r>
          </a:p>
        </p:txBody>
      </p:sp>
      <p:cxnSp>
        <p:nvCxnSpPr>
          <p:cNvPr id="5" name="126 Conector recto">
            <a:extLst>
              <a:ext uri="{FF2B5EF4-FFF2-40B4-BE49-F238E27FC236}">
                <a16:creationId xmlns:a16="http://schemas.microsoft.com/office/drawing/2014/main" id="{137F3D13-BEC5-7FAA-FB28-ABD0BEA30B33}"/>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6" name="126 Conector recto">
            <a:extLst>
              <a:ext uri="{FF2B5EF4-FFF2-40B4-BE49-F238E27FC236}">
                <a16:creationId xmlns:a16="http://schemas.microsoft.com/office/drawing/2014/main" id="{4DC96E6B-0E15-41BA-1041-987393B45767}"/>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7" name="Conector recto 6">
            <a:extLst>
              <a:ext uri="{FF2B5EF4-FFF2-40B4-BE49-F238E27FC236}">
                <a16:creationId xmlns:a16="http://schemas.microsoft.com/office/drawing/2014/main" id="{214ED14E-512B-E2CA-2F7B-4155AFE6FD93}"/>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cto 7">
            <a:extLst>
              <a:ext uri="{FF2B5EF4-FFF2-40B4-BE49-F238E27FC236}">
                <a16:creationId xmlns:a16="http://schemas.microsoft.com/office/drawing/2014/main" id="{8331836A-0E3E-FE9F-E3B3-34E4DD166F52}"/>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1" name="CuadroTexto 10">
            <a:extLst>
              <a:ext uri="{FF2B5EF4-FFF2-40B4-BE49-F238E27FC236}">
                <a16:creationId xmlns:a16="http://schemas.microsoft.com/office/drawing/2014/main" id="{D4E1630A-8248-FE51-98BC-14221D2C496E}"/>
              </a:ext>
            </a:extLst>
          </p:cNvPr>
          <p:cNvSpPr txBox="1"/>
          <p:nvPr/>
        </p:nvSpPr>
        <p:spPr>
          <a:xfrm>
            <a:off x="4363724" y="4288476"/>
            <a:ext cx="744321" cy="369332"/>
          </a:xfrm>
          <a:prstGeom prst="rect">
            <a:avLst/>
          </a:prstGeom>
          <a:noFill/>
        </p:spPr>
        <p:txBody>
          <a:bodyPr wrap="square" rtlCol="0">
            <a:spAutoFit/>
          </a:bodyPr>
          <a:lstStyle/>
          <a:p>
            <a:r>
              <a:rPr lang="es-CO" b="1">
                <a:solidFill>
                  <a:srgbClr val="002060"/>
                </a:solidFill>
              </a:rPr>
              <a:t>4</a:t>
            </a:r>
          </a:p>
        </p:txBody>
      </p:sp>
      <p:sp>
        <p:nvSpPr>
          <p:cNvPr id="12" name="CuadroTexto 11">
            <a:extLst>
              <a:ext uri="{FF2B5EF4-FFF2-40B4-BE49-F238E27FC236}">
                <a16:creationId xmlns:a16="http://schemas.microsoft.com/office/drawing/2014/main" id="{C050E4FD-2A43-7224-CAED-67F6E865422E}"/>
              </a:ext>
            </a:extLst>
          </p:cNvPr>
          <p:cNvSpPr txBox="1"/>
          <p:nvPr/>
        </p:nvSpPr>
        <p:spPr>
          <a:xfrm>
            <a:off x="3372328" y="3547542"/>
            <a:ext cx="715850" cy="369332"/>
          </a:xfrm>
          <a:prstGeom prst="rect">
            <a:avLst/>
          </a:prstGeom>
          <a:noFill/>
        </p:spPr>
        <p:txBody>
          <a:bodyPr wrap="square" rtlCol="0">
            <a:spAutoFit/>
          </a:bodyPr>
          <a:lstStyle/>
          <a:p>
            <a:r>
              <a:rPr lang="es-CO" b="1">
                <a:solidFill>
                  <a:srgbClr val="002060"/>
                </a:solidFill>
              </a:rPr>
              <a:t>8 </a:t>
            </a:r>
          </a:p>
        </p:txBody>
      </p:sp>
      <p:cxnSp>
        <p:nvCxnSpPr>
          <p:cNvPr id="13" name="Conector recto 12">
            <a:extLst>
              <a:ext uri="{FF2B5EF4-FFF2-40B4-BE49-F238E27FC236}">
                <a16:creationId xmlns:a16="http://schemas.microsoft.com/office/drawing/2014/main" id="{C8D96DB1-8859-01EF-D935-5543EDA2FF39}"/>
              </a:ext>
            </a:extLst>
          </p:cNvPr>
          <p:cNvCxnSpPr>
            <a:cxnSpLocks/>
          </p:cNvCxnSpPr>
          <p:nvPr/>
        </p:nvCxnSpPr>
        <p:spPr>
          <a:xfrm flipV="1">
            <a:off x="3818693" y="3341530"/>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B92E8C68-3CC0-CAE8-9410-76ECE9F329BE}"/>
              </a:ext>
            </a:extLst>
          </p:cNvPr>
          <p:cNvSpPr txBox="1"/>
          <p:nvPr/>
        </p:nvSpPr>
        <p:spPr>
          <a:xfrm>
            <a:off x="74872" y="6351193"/>
            <a:ext cx="62284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Fuente: * Planes operativos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900">
                <a:solidFill>
                  <a:schemeClr val="accent1">
                    <a:lumMod val="50000"/>
                  </a:schemeClr>
                </a:solidFill>
                <a:latin typeface="Calibri"/>
              </a:rPr>
              <a:t>               ** V</a:t>
            </a:r>
            <a:r>
              <a:rPr kumimoji="0" lang="es-CO" sz="900" b="0" i="0" u="none" strike="noStrike" kern="1200" cap="none" spc="0" normalizeH="0" baseline="0" noProof="0" err="1">
                <a:ln>
                  <a:noFill/>
                </a:ln>
                <a:solidFill>
                  <a:schemeClr val="accent1">
                    <a:lumMod val="50000"/>
                  </a:schemeClr>
                </a:solidFill>
                <a:effectLst/>
                <a:uLnTx/>
                <a:uFillTx/>
                <a:latin typeface="Calibri"/>
                <a:ea typeface="+mn-ea"/>
                <a:cs typeface="+mn-cs"/>
              </a:rPr>
              <a:t>erificaciones</a:t>
            </a: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 de Interventoría</a:t>
            </a:r>
          </a:p>
        </p:txBody>
      </p:sp>
      <p:pic>
        <p:nvPicPr>
          <p:cNvPr id="14" name="Imagen 13">
            <a:extLst>
              <a:ext uri="{FF2B5EF4-FFF2-40B4-BE49-F238E27FC236}">
                <a16:creationId xmlns:a16="http://schemas.microsoft.com/office/drawing/2014/main" id="{0D101BB1-C8E7-E21D-D352-7934D0F95143}"/>
              </a:ext>
            </a:extLst>
          </p:cNvPr>
          <p:cNvPicPr>
            <a:picLocks noChangeAspect="1"/>
          </p:cNvPicPr>
          <p:nvPr/>
        </p:nvPicPr>
        <p:blipFill>
          <a:blip r:embed="rId3" cstate="email">
            <a:extLst>
              <a:ext uri="{BEBA8EAE-BF5A-486C-A8C5-ECC9F3942E4B}">
                <a14:imgProps xmlns:a14="http://schemas.microsoft.com/office/drawing/2010/main">
                  <a14:imgLayer r:embed="rId4">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2" name="CuadroTexto 1">
            <a:extLst>
              <a:ext uri="{FF2B5EF4-FFF2-40B4-BE49-F238E27FC236}">
                <a16:creationId xmlns:a16="http://schemas.microsoft.com/office/drawing/2014/main" id="{E5801D41-D66C-4C3C-8A4A-EDA638F9A737}"/>
              </a:ext>
            </a:extLst>
          </p:cNvPr>
          <p:cNvSpPr txBox="1"/>
          <p:nvPr/>
        </p:nvSpPr>
        <p:spPr>
          <a:xfrm>
            <a:off x="744058" y="3368096"/>
            <a:ext cx="1713423" cy="830997"/>
          </a:xfrm>
          <a:prstGeom prst="rect">
            <a:avLst/>
          </a:prstGeom>
          <a:noFill/>
        </p:spPr>
        <p:txBody>
          <a:bodyPr wrap="square" rtlCol="0">
            <a:spAutoFit/>
          </a:bodyPr>
          <a:lstStyle/>
          <a:p>
            <a:pPr algn="ctr"/>
            <a:r>
              <a:rPr lang="es-CO" sz="1600" b="1">
                <a:solidFill>
                  <a:srgbClr val="002060"/>
                </a:solidFill>
                <a:effectLst>
                  <a:outerShdw blurRad="38100" dist="38100" dir="2700000" algn="tl">
                    <a:srgbClr val="000000">
                      <a:alpha val="43137"/>
                    </a:srgbClr>
                  </a:outerShdw>
                </a:effectLst>
              </a:rPr>
              <a:t>Total Cuadrillas Implementadas</a:t>
            </a:r>
          </a:p>
          <a:p>
            <a:pPr algn="ctr"/>
            <a:endParaRPr lang="es-CO" sz="1600" b="1">
              <a:solidFill>
                <a:srgbClr val="002060"/>
              </a:solidFill>
              <a:effectLst>
                <a:outerShdw blurRad="38100" dist="38100" dir="2700000" algn="tl">
                  <a:srgbClr val="000000">
                    <a:alpha val="43137"/>
                  </a:srgbClr>
                </a:outerShdw>
              </a:effectLst>
            </a:endParaRPr>
          </a:p>
        </p:txBody>
      </p:sp>
      <p:sp>
        <p:nvSpPr>
          <p:cNvPr id="15" name="CuadroTexto 14">
            <a:extLst>
              <a:ext uri="{FF2B5EF4-FFF2-40B4-BE49-F238E27FC236}">
                <a16:creationId xmlns:a16="http://schemas.microsoft.com/office/drawing/2014/main" id="{E6BC5CBA-D41D-4D8D-8AAF-08A575C27EAA}"/>
              </a:ext>
            </a:extLst>
          </p:cNvPr>
          <p:cNvSpPr txBox="1"/>
          <p:nvPr/>
        </p:nvSpPr>
        <p:spPr>
          <a:xfrm>
            <a:off x="5088295" y="5161442"/>
            <a:ext cx="744321" cy="369332"/>
          </a:xfrm>
          <a:prstGeom prst="rect">
            <a:avLst/>
          </a:prstGeom>
          <a:noFill/>
        </p:spPr>
        <p:txBody>
          <a:bodyPr wrap="square" rtlCol="0">
            <a:spAutoFit/>
          </a:bodyPr>
          <a:lstStyle/>
          <a:p>
            <a:r>
              <a:rPr lang="es-CO" b="1">
                <a:solidFill>
                  <a:srgbClr val="002060"/>
                </a:solidFill>
              </a:rPr>
              <a:t>4 </a:t>
            </a:r>
          </a:p>
        </p:txBody>
      </p:sp>
      <p:sp>
        <p:nvSpPr>
          <p:cNvPr id="17" name="CuadroTexto 16">
            <a:extLst>
              <a:ext uri="{FF2B5EF4-FFF2-40B4-BE49-F238E27FC236}">
                <a16:creationId xmlns:a16="http://schemas.microsoft.com/office/drawing/2014/main" id="{DABD6087-7CAB-314B-B886-72DE23399D1D}"/>
              </a:ext>
            </a:extLst>
          </p:cNvPr>
          <p:cNvSpPr txBox="1"/>
          <p:nvPr/>
        </p:nvSpPr>
        <p:spPr>
          <a:xfrm>
            <a:off x="7739591" y="5668596"/>
            <a:ext cx="744321" cy="369332"/>
          </a:xfrm>
          <a:prstGeom prst="rect">
            <a:avLst/>
          </a:prstGeom>
          <a:noFill/>
        </p:spPr>
        <p:txBody>
          <a:bodyPr wrap="square" rtlCol="0">
            <a:spAutoFit/>
          </a:bodyPr>
          <a:lstStyle/>
          <a:p>
            <a:r>
              <a:rPr lang="es-CO" b="1">
                <a:solidFill>
                  <a:srgbClr val="002060"/>
                </a:solidFill>
              </a:rPr>
              <a:t>4</a:t>
            </a:r>
          </a:p>
        </p:txBody>
      </p:sp>
      <p:sp>
        <p:nvSpPr>
          <p:cNvPr id="10" name="CuadroTexto 9">
            <a:extLst>
              <a:ext uri="{FF2B5EF4-FFF2-40B4-BE49-F238E27FC236}">
                <a16:creationId xmlns:a16="http://schemas.microsoft.com/office/drawing/2014/main" id="{1441AF65-66C4-E732-2441-55C96A462C8C}"/>
              </a:ext>
            </a:extLst>
          </p:cNvPr>
          <p:cNvSpPr txBox="1"/>
          <p:nvPr/>
        </p:nvSpPr>
        <p:spPr>
          <a:xfrm>
            <a:off x="3048755" y="3267821"/>
            <a:ext cx="6097508" cy="326884"/>
          </a:xfrm>
          <a:prstGeom prst="rect">
            <a:avLst/>
          </a:prstGeom>
          <a:noFill/>
        </p:spPr>
        <p:txBody>
          <a:bodyPr wrap="square">
            <a:spAutoFit/>
          </a:bodyPr>
          <a:lstStyle/>
          <a:p>
            <a:pPr algn="ctr" rtl="0" fontAlgn="base">
              <a:lnSpc>
                <a:spcPts val="1785"/>
              </a:lnSpc>
            </a:pPr>
            <a:r>
              <a:rPr lang="es-ES" sz="1800" b="0" i="0">
                <a:solidFill>
                  <a:srgbClr val="000000"/>
                </a:solidFill>
                <a:effectLst/>
                <a:latin typeface="Aptos Narrow" panose="020B0004020202020204" pitchFamily="34" charset="0"/>
              </a:rPr>
              <a:t>​</a:t>
            </a:r>
            <a:endParaRPr lang="es-ES" b="0" i="0">
              <a:solidFill>
                <a:srgbClr val="000000"/>
              </a:solidFill>
              <a:effectLst/>
            </a:endParaRPr>
          </a:p>
        </p:txBody>
      </p:sp>
    </p:spTree>
    <p:extLst>
      <p:ext uri="{BB962C8B-B14F-4D97-AF65-F5344CB8AC3E}">
        <p14:creationId xmlns:p14="http://schemas.microsoft.com/office/powerpoint/2010/main" val="282717227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653CD8-2819-68E5-796B-C887CCE01DBB}"/>
            </a:ext>
          </a:extLst>
        </p:cNvPr>
        <p:cNvGrpSpPr/>
        <p:nvPr/>
      </p:nvGrpSpPr>
      <p:grpSpPr>
        <a:xfrm>
          <a:off x="0" y="0"/>
          <a:ext cx="0" cy="0"/>
          <a:chOff x="0" y="0"/>
          <a:chExt cx="0" cy="0"/>
        </a:xfrm>
      </p:grpSpPr>
      <p:cxnSp>
        <p:nvCxnSpPr>
          <p:cNvPr id="27" name="Conector recto 26">
            <a:extLst>
              <a:ext uri="{FF2B5EF4-FFF2-40B4-BE49-F238E27FC236}">
                <a16:creationId xmlns:a16="http://schemas.microsoft.com/office/drawing/2014/main" id="{F5D5939B-FCCF-3F04-189D-773B5BB3678A}"/>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E2B5C0B7-CF81-1F99-BCBB-BFDE46EB36C0}"/>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s-CO" sz="1200" cap="small">
              <a:solidFill>
                <a:schemeClr val="accent1">
                  <a:lumMod val="50000"/>
                </a:schemeClr>
              </a:solidFill>
              <a:latin typeface="+mn-lt"/>
              <a:ea typeface="+mn-ea"/>
              <a:cs typeface="+mn-cs"/>
            </a:endParaRPr>
          </a:p>
        </p:txBody>
      </p:sp>
      <p:pic>
        <p:nvPicPr>
          <p:cNvPr id="3" name="Imagen 2">
            <a:extLst>
              <a:ext uri="{FF2B5EF4-FFF2-40B4-BE49-F238E27FC236}">
                <a16:creationId xmlns:a16="http://schemas.microsoft.com/office/drawing/2014/main" id="{ABFBC328-7F04-8E99-12C0-9CF155582AD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4" name="Imagen 3">
            <a:extLst>
              <a:ext uri="{FF2B5EF4-FFF2-40B4-BE49-F238E27FC236}">
                <a16:creationId xmlns:a16="http://schemas.microsoft.com/office/drawing/2014/main" id="{13D5E4C5-D908-A486-AEF0-A2DA1516E71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5" name="Imagen 4">
            <a:extLst>
              <a:ext uri="{FF2B5EF4-FFF2-40B4-BE49-F238E27FC236}">
                <a16:creationId xmlns:a16="http://schemas.microsoft.com/office/drawing/2014/main" id="{3631F79D-D1C9-C02E-7292-A6A4E41948C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6" name="Imagen 5">
            <a:extLst>
              <a:ext uri="{FF2B5EF4-FFF2-40B4-BE49-F238E27FC236}">
                <a16:creationId xmlns:a16="http://schemas.microsoft.com/office/drawing/2014/main" id="{10761F12-E319-0629-6114-C511DAD81C2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7" name="CuadroTexto 6">
            <a:extLst>
              <a:ext uri="{FF2B5EF4-FFF2-40B4-BE49-F238E27FC236}">
                <a16:creationId xmlns:a16="http://schemas.microsoft.com/office/drawing/2014/main" id="{E99F2166-D25C-77F6-734E-23420F36FACF}"/>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Picture 2">
            <a:extLst>
              <a:ext uri="{FF2B5EF4-FFF2-40B4-BE49-F238E27FC236}">
                <a16:creationId xmlns:a16="http://schemas.microsoft.com/office/drawing/2014/main" id="{0F08EF94-AE13-822B-2552-B502E2C76F7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09207691-3A2C-7AF9-1C78-F7524143F0E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88452B2-8714-A994-7C13-0F7B1D7EDE2B}"/>
              </a:ext>
            </a:extLst>
          </p:cNvPr>
          <p:cNvSpPr txBox="1"/>
          <p:nvPr/>
        </p:nvSpPr>
        <p:spPr>
          <a:xfrm>
            <a:off x="74872" y="6351193"/>
            <a:ext cx="622841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Fuente: Informes mensuales de los Concesionarios</a:t>
            </a:r>
          </a:p>
        </p:txBody>
      </p:sp>
      <p:sp>
        <p:nvSpPr>
          <p:cNvPr id="13" name="CuadroTexto 12">
            <a:extLst>
              <a:ext uri="{FF2B5EF4-FFF2-40B4-BE49-F238E27FC236}">
                <a16:creationId xmlns:a16="http://schemas.microsoft.com/office/drawing/2014/main" id="{1C2231B1-51DE-9831-8A52-0DD62F3BEC43}"/>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Puntos atendidos por Concesionario – diciembre 2024</a:t>
            </a:r>
          </a:p>
        </p:txBody>
      </p:sp>
      <p:pic>
        <p:nvPicPr>
          <p:cNvPr id="14" name="Imagen 13">
            <a:extLst>
              <a:ext uri="{FF2B5EF4-FFF2-40B4-BE49-F238E27FC236}">
                <a16:creationId xmlns:a16="http://schemas.microsoft.com/office/drawing/2014/main" id="{E8C0ADE8-DA20-172E-68FF-02A4D47A1E77}"/>
              </a:ext>
            </a:extLst>
          </p:cNvPr>
          <p:cNvPicPr>
            <a:picLocks noChangeAspect="1"/>
          </p:cNvPicPr>
          <p:nvPr/>
        </p:nvPicPr>
        <p:blipFill>
          <a:blip r:embed="rId8" cstate="email">
            <a:extLst>
              <a:ext uri="{BEBA8EAE-BF5A-486C-A8C5-ECC9F3942E4B}">
                <a14:imgProps xmlns:a14="http://schemas.microsoft.com/office/drawing/2010/main">
                  <a14:imgLayer r:embed="rId9">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graphicFrame>
        <p:nvGraphicFramePr>
          <p:cNvPr id="12" name="Tabla 11">
            <a:extLst>
              <a:ext uri="{FF2B5EF4-FFF2-40B4-BE49-F238E27FC236}">
                <a16:creationId xmlns:a16="http://schemas.microsoft.com/office/drawing/2014/main" id="{C42071C5-32D3-8DD2-6B2E-63ED3A67D6D8}"/>
              </a:ext>
            </a:extLst>
          </p:cNvPr>
          <p:cNvGraphicFramePr>
            <a:graphicFrameLocks noGrp="1"/>
          </p:cNvGraphicFramePr>
          <p:nvPr/>
        </p:nvGraphicFramePr>
        <p:xfrm>
          <a:off x="361066" y="2475779"/>
          <a:ext cx="11540372" cy="1470513"/>
        </p:xfrm>
        <a:graphic>
          <a:graphicData uri="http://schemas.openxmlformats.org/drawingml/2006/table">
            <a:tbl>
              <a:tblPr/>
              <a:tblGrid>
                <a:gridCol w="876762">
                  <a:extLst>
                    <a:ext uri="{9D8B030D-6E8A-4147-A177-3AD203B41FA5}">
                      <a16:colId xmlns:a16="http://schemas.microsoft.com/office/drawing/2014/main" val="720513484"/>
                    </a:ext>
                  </a:extLst>
                </a:gridCol>
                <a:gridCol w="909640">
                  <a:extLst>
                    <a:ext uri="{9D8B030D-6E8A-4147-A177-3AD203B41FA5}">
                      <a16:colId xmlns:a16="http://schemas.microsoft.com/office/drawing/2014/main" val="1260899518"/>
                    </a:ext>
                  </a:extLst>
                </a:gridCol>
                <a:gridCol w="164392">
                  <a:extLst>
                    <a:ext uri="{9D8B030D-6E8A-4147-A177-3AD203B41FA5}">
                      <a16:colId xmlns:a16="http://schemas.microsoft.com/office/drawing/2014/main" val="2684922478"/>
                    </a:ext>
                  </a:extLst>
                </a:gridCol>
                <a:gridCol w="876762">
                  <a:extLst>
                    <a:ext uri="{9D8B030D-6E8A-4147-A177-3AD203B41FA5}">
                      <a16:colId xmlns:a16="http://schemas.microsoft.com/office/drawing/2014/main" val="1160949999"/>
                    </a:ext>
                  </a:extLst>
                </a:gridCol>
                <a:gridCol w="909640">
                  <a:extLst>
                    <a:ext uri="{9D8B030D-6E8A-4147-A177-3AD203B41FA5}">
                      <a16:colId xmlns:a16="http://schemas.microsoft.com/office/drawing/2014/main" val="3254835600"/>
                    </a:ext>
                  </a:extLst>
                </a:gridCol>
                <a:gridCol w="164392">
                  <a:extLst>
                    <a:ext uri="{9D8B030D-6E8A-4147-A177-3AD203B41FA5}">
                      <a16:colId xmlns:a16="http://schemas.microsoft.com/office/drawing/2014/main" val="2163356126"/>
                    </a:ext>
                  </a:extLst>
                </a:gridCol>
                <a:gridCol w="876762">
                  <a:extLst>
                    <a:ext uri="{9D8B030D-6E8A-4147-A177-3AD203B41FA5}">
                      <a16:colId xmlns:a16="http://schemas.microsoft.com/office/drawing/2014/main" val="2511604573"/>
                    </a:ext>
                  </a:extLst>
                </a:gridCol>
                <a:gridCol w="909640">
                  <a:extLst>
                    <a:ext uri="{9D8B030D-6E8A-4147-A177-3AD203B41FA5}">
                      <a16:colId xmlns:a16="http://schemas.microsoft.com/office/drawing/2014/main" val="1909389592"/>
                    </a:ext>
                  </a:extLst>
                </a:gridCol>
                <a:gridCol w="164392">
                  <a:extLst>
                    <a:ext uri="{9D8B030D-6E8A-4147-A177-3AD203B41FA5}">
                      <a16:colId xmlns:a16="http://schemas.microsoft.com/office/drawing/2014/main" val="4068302717"/>
                    </a:ext>
                  </a:extLst>
                </a:gridCol>
                <a:gridCol w="876762">
                  <a:extLst>
                    <a:ext uri="{9D8B030D-6E8A-4147-A177-3AD203B41FA5}">
                      <a16:colId xmlns:a16="http://schemas.microsoft.com/office/drawing/2014/main" val="3126813298"/>
                    </a:ext>
                  </a:extLst>
                </a:gridCol>
                <a:gridCol w="909640">
                  <a:extLst>
                    <a:ext uri="{9D8B030D-6E8A-4147-A177-3AD203B41FA5}">
                      <a16:colId xmlns:a16="http://schemas.microsoft.com/office/drawing/2014/main" val="3296683641"/>
                    </a:ext>
                  </a:extLst>
                </a:gridCol>
                <a:gridCol w="164392">
                  <a:extLst>
                    <a:ext uri="{9D8B030D-6E8A-4147-A177-3AD203B41FA5}">
                      <a16:colId xmlns:a16="http://schemas.microsoft.com/office/drawing/2014/main" val="404224258"/>
                    </a:ext>
                  </a:extLst>
                </a:gridCol>
                <a:gridCol w="876762">
                  <a:extLst>
                    <a:ext uri="{9D8B030D-6E8A-4147-A177-3AD203B41FA5}">
                      <a16:colId xmlns:a16="http://schemas.microsoft.com/office/drawing/2014/main" val="1072779907"/>
                    </a:ext>
                  </a:extLst>
                </a:gridCol>
                <a:gridCol w="909640">
                  <a:extLst>
                    <a:ext uri="{9D8B030D-6E8A-4147-A177-3AD203B41FA5}">
                      <a16:colId xmlns:a16="http://schemas.microsoft.com/office/drawing/2014/main" val="1154361587"/>
                    </a:ext>
                  </a:extLst>
                </a:gridCol>
                <a:gridCol w="164392">
                  <a:extLst>
                    <a:ext uri="{9D8B030D-6E8A-4147-A177-3AD203B41FA5}">
                      <a16:colId xmlns:a16="http://schemas.microsoft.com/office/drawing/2014/main" val="1302381104"/>
                    </a:ext>
                  </a:extLst>
                </a:gridCol>
                <a:gridCol w="876762">
                  <a:extLst>
                    <a:ext uri="{9D8B030D-6E8A-4147-A177-3AD203B41FA5}">
                      <a16:colId xmlns:a16="http://schemas.microsoft.com/office/drawing/2014/main" val="4005970754"/>
                    </a:ext>
                  </a:extLst>
                </a:gridCol>
                <a:gridCol w="909640">
                  <a:extLst>
                    <a:ext uri="{9D8B030D-6E8A-4147-A177-3AD203B41FA5}">
                      <a16:colId xmlns:a16="http://schemas.microsoft.com/office/drawing/2014/main" val="336070028"/>
                    </a:ext>
                  </a:extLst>
                </a:gridCol>
              </a:tblGrid>
              <a:tr h="253121">
                <a:tc>
                  <a:txBody>
                    <a:bodyPr/>
                    <a:lstStyle/>
                    <a:p>
                      <a:pPr algn="ctr" rtl="0" fontAlgn="ctr"/>
                      <a:r>
                        <a:rPr lang="es-CO" sz="1100" b="1" i="0" u="none" strike="noStrike">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1" i="0" u="none" strike="noStrike">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34950526"/>
                  </a:ext>
                </a:extLst>
              </a:tr>
              <a:tr h="241068">
                <a:tc>
                  <a:txBody>
                    <a:bodyPr/>
                    <a:lstStyle/>
                    <a:p>
                      <a:pPr algn="ctr" rtl="0" fontAlgn="ctr"/>
                      <a:r>
                        <a:rPr lang="es-CO" sz="1100" b="0" i="0" u="none" strike="noStrike">
                          <a:solidFill>
                            <a:srgbClr val="002060"/>
                          </a:solidFill>
                          <a:effectLst/>
                          <a:latin typeface="Calibri"/>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a:rPr>
                        <a:t>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a:rPr>
                        <a:t>411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a:rPr>
                        <a:t>453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930372594"/>
                  </a:ext>
                </a:extLst>
              </a:tr>
              <a:tr h="241068">
                <a:tc>
                  <a:txBody>
                    <a:bodyPr/>
                    <a:lstStyle/>
                    <a:p>
                      <a:pPr algn="ctr" rtl="0" fontAlgn="ctr"/>
                      <a:r>
                        <a:rPr lang="es-CO" sz="1100" b="0" i="0" u="none" strike="noStrike">
                          <a:solidFill>
                            <a:srgbClr val="002060"/>
                          </a:solidFill>
                          <a:effectLst/>
                          <a:latin typeface="Calibri"/>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a:rPr>
                        <a:t>2.378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a:rPr>
                        <a:t>2.301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a:rPr>
                        <a:t>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a:rPr>
                        <a:t>1.126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a:rPr>
                        <a:t>9.520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a:rPr>
                        <a:t>15.456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47367229"/>
                  </a:ext>
                </a:extLst>
              </a:tr>
              <a:tr h="241068">
                <a:tc>
                  <a:txBody>
                    <a:bodyPr/>
                    <a:lstStyle/>
                    <a:p>
                      <a:pPr algn="ctr" rtl="0" fontAlgn="ctr"/>
                      <a:r>
                        <a:rPr lang="es-CO" sz="1100" b="0" i="0" u="none" strike="noStrike">
                          <a:solidFill>
                            <a:srgbClr val="002060"/>
                          </a:solidFill>
                          <a:effectLst/>
                          <a:latin typeface="Calibri"/>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a:rPr>
                        <a:t>4.962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a:rPr>
                        <a:t>3.955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a:rPr>
                        <a:t>833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a:rPr>
                        <a:t>3.539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a:rPr>
                        <a:t>10.825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a:rPr>
                        <a:t>dic-24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a:rPr>
                        <a:t>24.114</a:t>
                      </a:r>
                    </a:p>
                  </a:txBody>
                  <a:tcPr marL="0" marR="0" marT="0" marB="0" anchor="ctr">
                    <a:lnL>
                      <a:noFill/>
                    </a:lnL>
                    <a:lnR>
                      <a:noFill/>
                    </a:lnR>
                    <a:lnT>
                      <a:noFill/>
                    </a:lnT>
                    <a:lnB>
                      <a:noFill/>
                    </a:lnB>
                    <a:noFill/>
                  </a:tcPr>
                </a:tc>
                <a:extLst>
                  <a:ext uri="{0D108BD9-81ED-4DB2-BD59-A6C34878D82A}">
                    <a16:rowId xmlns:a16="http://schemas.microsoft.com/office/drawing/2014/main" val="4059352855"/>
                  </a:ext>
                </a:extLst>
              </a:tr>
              <a:tr h="241067">
                <a:tc>
                  <a:txBody>
                    <a:bodyPr/>
                    <a:lstStyle/>
                    <a:p>
                      <a:pPr lvl="0" algn="ctr">
                        <a:buNone/>
                      </a:pPr>
                      <a:r>
                        <a:rPr lang="es-CO" sz="1100" b="0" i="0" u="none" strike="noStrike">
                          <a:solidFill>
                            <a:srgbClr val="002060"/>
                          </a:solidFill>
                          <a:effectLst/>
                          <a:latin typeface="Calibri"/>
                        </a:rPr>
                        <a:t>ene-25</a:t>
                      </a:r>
                    </a:p>
                  </a:txBody>
                  <a:tcPr marL="0" marR="0" marT="0" marB="0" anchor="ctr">
                    <a:lnL w="0">
                      <a:noFill/>
                    </a:lnL>
                    <a:lnR w="0">
                      <a:noFill/>
                    </a:lnR>
                    <a:lnT w="0">
                      <a:noFill/>
                    </a:lnT>
                    <a:lnB w="0">
                      <a:noFill/>
                    </a:lnB>
                    <a:noFill/>
                  </a:tcPr>
                </a:tc>
                <a:tc>
                  <a:txBody>
                    <a:bodyPr/>
                    <a:lstStyle/>
                    <a:p>
                      <a:pPr lvl="0" algn="ctr">
                        <a:buNone/>
                      </a:pPr>
                      <a:r>
                        <a:rPr lang="es-CO" sz="1100" b="0" i="0" u="none" strike="noStrike">
                          <a:solidFill>
                            <a:srgbClr val="203864"/>
                          </a:solidFill>
                          <a:effectLst/>
                          <a:latin typeface="Calibri"/>
                        </a:rPr>
                        <a:t>10.283</a:t>
                      </a:r>
                    </a:p>
                  </a:txBody>
                  <a:tcPr marL="0" marR="0" marT="0" marB="0" anchor="ctr">
                    <a:lnL w="0">
                      <a:noFill/>
                    </a:lnL>
                    <a:lnR w="0">
                      <a:noFill/>
                    </a:lnR>
                    <a:lnT w="0">
                      <a:noFill/>
                    </a:lnT>
                    <a:lnB w="0">
                      <a:noFill/>
                    </a:lnB>
                    <a:noFill/>
                  </a:tcPr>
                </a:tc>
                <a:tc>
                  <a:txBody>
                    <a:bodyPr/>
                    <a:lstStyle/>
                    <a:p>
                      <a:pPr lvl="0" algn="l">
                        <a:buNone/>
                      </a:pPr>
                      <a:endParaRPr lang="es-CO" sz="1100" b="0" i="0" u="none" strike="noStrike">
                        <a:solidFill>
                          <a:srgbClr val="000000"/>
                        </a:solidFill>
                        <a:effectLst/>
                        <a:latin typeface="Calibri"/>
                      </a:endParaRPr>
                    </a:p>
                  </a:txBody>
                  <a:tcPr marL="0" marR="0" marT="0" marB="0" anchor="ctr">
                    <a:lnL w="0">
                      <a:noFill/>
                    </a:lnL>
                    <a:lnR w="0">
                      <a:noFill/>
                    </a:lnR>
                    <a:lnT w="0">
                      <a:noFill/>
                    </a:lnT>
                    <a:lnB w="0">
                      <a:noFill/>
                    </a:lnB>
                    <a:noFill/>
                  </a:tcPr>
                </a:tc>
                <a:tc>
                  <a:txBody>
                    <a:bodyPr/>
                    <a:lstStyle/>
                    <a:p>
                      <a:pPr lvl="0" algn="ctr">
                        <a:lnSpc>
                          <a:spcPct val="100000"/>
                        </a:lnSpc>
                        <a:spcBef>
                          <a:spcPts val="0"/>
                        </a:spcBef>
                        <a:spcAft>
                          <a:spcPts val="0"/>
                        </a:spcAft>
                        <a:buNone/>
                      </a:pPr>
                      <a:r>
                        <a:rPr lang="es-CO" sz="1100" b="0" i="0" u="none" strike="noStrike" noProof="0">
                          <a:solidFill>
                            <a:srgbClr val="002060"/>
                          </a:solidFill>
                          <a:effectLst/>
                          <a:latin typeface="Calibri"/>
                        </a:rPr>
                        <a:t>ene-25</a:t>
                      </a:r>
                      <a:endParaRPr lang="es-CO" sz="1100" b="0" i="0" u="none" strike="noStrike" noProof="0">
                        <a:solidFill>
                          <a:srgbClr val="000000"/>
                        </a:solidFill>
                        <a:effectLst/>
                        <a:latin typeface="Calibri"/>
                      </a:endParaRPr>
                    </a:p>
                  </a:txBody>
                  <a:tcPr marL="0" marR="0" marT="0" marB="0" anchor="ctr">
                    <a:lnL w="0">
                      <a:noFill/>
                    </a:lnL>
                    <a:lnR w="0">
                      <a:noFill/>
                    </a:lnR>
                    <a:lnT w="0">
                      <a:noFill/>
                    </a:lnT>
                    <a:lnB w="0">
                      <a:noFill/>
                    </a:lnB>
                    <a:noFill/>
                  </a:tcPr>
                </a:tc>
                <a:tc>
                  <a:txBody>
                    <a:bodyPr/>
                    <a:lstStyle/>
                    <a:p>
                      <a:pPr lvl="0" algn="ctr">
                        <a:buNone/>
                      </a:pPr>
                      <a:r>
                        <a:rPr lang="es-CO" sz="1100" b="0" i="0" u="none" strike="noStrike">
                          <a:solidFill>
                            <a:srgbClr val="203864"/>
                          </a:solidFill>
                          <a:effectLst/>
                          <a:latin typeface="Calibri"/>
                        </a:rPr>
                        <a:t>4.958</a:t>
                      </a:r>
                    </a:p>
                  </a:txBody>
                  <a:tcPr marL="0" marR="0" marT="0" marB="0" anchor="ctr">
                    <a:lnL w="0">
                      <a:noFill/>
                    </a:lnL>
                    <a:lnR w="0">
                      <a:noFill/>
                    </a:lnR>
                    <a:lnT w="0">
                      <a:noFill/>
                    </a:lnT>
                    <a:lnB w="0">
                      <a:noFill/>
                    </a:lnB>
                    <a:noFill/>
                  </a:tcPr>
                </a:tc>
                <a:tc>
                  <a:txBody>
                    <a:bodyPr/>
                    <a:lstStyle/>
                    <a:p>
                      <a:pPr lvl="0" algn="l">
                        <a:buNone/>
                      </a:pPr>
                      <a:endParaRPr lang="es-CO" sz="1100" b="0" i="0" u="none" strike="noStrike">
                        <a:solidFill>
                          <a:srgbClr val="000000"/>
                        </a:solidFill>
                        <a:effectLst/>
                        <a:latin typeface="Calibri"/>
                      </a:endParaRPr>
                    </a:p>
                  </a:txBody>
                  <a:tcPr marL="0" marR="0" marT="0" marB="0" anchor="ctr">
                    <a:lnL w="0">
                      <a:noFill/>
                    </a:lnL>
                    <a:lnR w="0">
                      <a:noFill/>
                    </a:lnR>
                    <a:lnT w="0">
                      <a:noFill/>
                    </a:lnT>
                    <a:lnB w="0">
                      <a:noFill/>
                    </a:lnB>
                    <a:noFill/>
                  </a:tcPr>
                </a:tc>
                <a:tc>
                  <a:txBody>
                    <a:bodyPr/>
                    <a:lstStyle/>
                    <a:p>
                      <a:pPr lvl="0" algn="ctr">
                        <a:lnSpc>
                          <a:spcPct val="100000"/>
                        </a:lnSpc>
                        <a:spcBef>
                          <a:spcPts val="0"/>
                        </a:spcBef>
                        <a:spcAft>
                          <a:spcPts val="0"/>
                        </a:spcAft>
                        <a:buNone/>
                      </a:pPr>
                      <a:r>
                        <a:rPr lang="es-CO" sz="1100" b="0" i="0" u="none" strike="noStrike" noProof="0">
                          <a:solidFill>
                            <a:srgbClr val="002060"/>
                          </a:solidFill>
                          <a:effectLst/>
                          <a:latin typeface="Calibri"/>
                        </a:rPr>
                        <a:t>ene-25</a:t>
                      </a:r>
                      <a:endParaRPr lang="es-CO" sz="1100" b="0" i="0" u="none" strike="noStrike" noProof="0">
                        <a:solidFill>
                          <a:srgbClr val="000000"/>
                        </a:solidFill>
                        <a:effectLst/>
                        <a:latin typeface="Calibri"/>
                      </a:endParaRPr>
                    </a:p>
                  </a:txBody>
                  <a:tcPr marL="0" marR="0" marT="0" marB="0" anchor="ctr">
                    <a:lnL w="0">
                      <a:noFill/>
                    </a:lnL>
                    <a:lnR w="0">
                      <a:noFill/>
                    </a:lnR>
                    <a:lnT w="0">
                      <a:noFill/>
                    </a:lnT>
                    <a:lnB w="0">
                      <a:noFill/>
                    </a:lnB>
                    <a:noFill/>
                  </a:tcPr>
                </a:tc>
                <a:tc>
                  <a:txBody>
                    <a:bodyPr/>
                    <a:lstStyle/>
                    <a:p>
                      <a:pPr lvl="0" algn="ctr">
                        <a:buNone/>
                      </a:pPr>
                      <a:r>
                        <a:rPr lang="es-CO" sz="1100" b="0" i="0" u="none" strike="noStrike">
                          <a:solidFill>
                            <a:srgbClr val="203864"/>
                          </a:solidFill>
                          <a:effectLst/>
                          <a:latin typeface="Calibri"/>
                        </a:rPr>
                        <a:t>1.395</a:t>
                      </a:r>
                    </a:p>
                  </a:txBody>
                  <a:tcPr marL="0" marR="0" marT="0" marB="0" anchor="ctr">
                    <a:lnL w="0">
                      <a:noFill/>
                    </a:lnL>
                    <a:lnR w="0">
                      <a:noFill/>
                    </a:lnR>
                    <a:lnT w="0">
                      <a:noFill/>
                    </a:lnT>
                    <a:lnB w="0">
                      <a:noFill/>
                    </a:lnB>
                    <a:noFill/>
                  </a:tcPr>
                </a:tc>
                <a:tc>
                  <a:txBody>
                    <a:bodyPr/>
                    <a:lstStyle/>
                    <a:p>
                      <a:pPr lvl="0" algn="l">
                        <a:buNone/>
                      </a:pPr>
                      <a:endParaRPr lang="es-CO" sz="1100" b="0" i="0" u="none" strike="noStrike">
                        <a:solidFill>
                          <a:srgbClr val="000000"/>
                        </a:solidFill>
                        <a:effectLst/>
                        <a:latin typeface="Calibri"/>
                      </a:endParaRPr>
                    </a:p>
                  </a:txBody>
                  <a:tcPr marL="0" marR="0" marT="0" marB="0" anchor="ctr">
                    <a:lnL w="0">
                      <a:noFill/>
                    </a:lnL>
                    <a:lnR w="0">
                      <a:noFill/>
                    </a:lnR>
                    <a:lnT w="0">
                      <a:noFill/>
                    </a:lnT>
                    <a:lnB w="0">
                      <a:noFill/>
                    </a:lnB>
                    <a:noFill/>
                  </a:tcPr>
                </a:tc>
                <a:tc>
                  <a:txBody>
                    <a:bodyPr/>
                    <a:lstStyle/>
                    <a:p>
                      <a:pPr lvl="0" algn="ctr">
                        <a:lnSpc>
                          <a:spcPct val="100000"/>
                        </a:lnSpc>
                        <a:spcBef>
                          <a:spcPts val="0"/>
                        </a:spcBef>
                        <a:spcAft>
                          <a:spcPts val="0"/>
                        </a:spcAft>
                        <a:buNone/>
                      </a:pPr>
                      <a:r>
                        <a:rPr lang="es-CO" sz="1100" b="0" i="0" u="none" strike="noStrike" noProof="0">
                          <a:solidFill>
                            <a:srgbClr val="002060"/>
                          </a:solidFill>
                          <a:effectLst/>
                          <a:latin typeface="Calibri"/>
                        </a:rPr>
                        <a:t>ene-25</a:t>
                      </a:r>
                      <a:endParaRPr lang="es-CO" sz="1100" b="0" i="0" u="none" strike="noStrike" noProof="0">
                        <a:solidFill>
                          <a:srgbClr val="000000"/>
                        </a:solidFill>
                        <a:effectLst/>
                        <a:latin typeface="Calibri"/>
                      </a:endParaRPr>
                    </a:p>
                  </a:txBody>
                  <a:tcPr marL="0" marR="0" marT="0" marB="0" anchor="ctr">
                    <a:lnL w="0">
                      <a:noFill/>
                    </a:lnL>
                    <a:lnR w="0">
                      <a:noFill/>
                    </a:lnR>
                    <a:lnT w="0">
                      <a:noFill/>
                    </a:lnT>
                    <a:lnB w="0">
                      <a:noFill/>
                    </a:lnB>
                    <a:noFill/>
                  </a:tcPr>
                </a:tc>
                <a:tc>
                  <a:txBody>
                    <a:bodyPr/>
                    <a:lstStyle/>
                    <a:p>
                      <a:pPr lvl="0" algn="ctr">
                        <a:buNone/>
                      </a:pPr>
                      <a:r>
                        <a:rPr lang="es-CO" sz="1100" b="0" i="0" u="none" strike="noStrike">
                          <a:solidFill>
                            <a:srgbClr val="203864"/>
                          </a:solidFill>
                          <a:effectLst/>
                          <a:latin typeface="Calibri"/>
                        </a:rPr>
                        <a:t>2.146</a:t>
                      </a:r>
                    </a:p>
                  </a:txBody>
                  <a:tcPr marL="0" marR="0" marT="0" marB="0" anchor="ctr">
                    <a:lnL w="0">
                      <a:noFill/>
                    </a:lnL>
                    <a:lnR w="0">
                      <a:noFill/>
                    </a:lnR>
                    <a:lnT w="0">
                      <a:noFill/>
                    </a:lnT>
                    <a:lnB w="0">
                      <a:noFill/>
                    </a:lnB>
                    <a:noFill/>
                  </a:tcPr>
                </a:tc>
                <a:tc>
                  <a:txBody>
                    <a:bodyPr/>
                    <a:lstStyle/>
                    <a:p>
                      <a:pPr lvl="0" algn="l">
                        <a:buNone/>
                      </a:pPr>
                      <a:endParaRPr lang="es-CO" sz="1100" b="0" i="0" u="none" strike="noStrike">
                        <a:solidFill>
                          <a:srgbClr val="000000"/>
                        </a:solidFill>
                        <a:effectLst/>
                        <a:latin typeface="Calibri"/>
                      </a:endParaRPr>
                    </a:p>
                  </a:txBody>
                  <a:tcPr marL="0" marR="0" marT="0" marB="0" anchor="ctr">
                    <a:lnL w="0">
                      <a:noFill/>
                    </a:lnL>
                    <a:lnR w="0">
                      <a:noFill/>
                    </a:lnR>
                    <a:lnT w="0">
                      <a:noFill/>
                    </a:lnT>
                    <a:lnB w="0">
                      <a:noFill/>
                    </a:lnB>
                    <a:noFill/>
                  </a:tcPr>
                </a:tc>
                <a:tc>
                  <a:txBody>
                    <a:bodyPr/>
                    <a:lstStyle/>
                    <a:p>
                      <a:pPr lvl="0" algn="ctr">
                        <a:lnSpc>
                          <a:spcPct val="100000"/>
                        </a:lnSpc>
                        <a:spcBef>
                          <a:spcPts val="0"/>
                        </a:spcBef>
                        <a:spcAft>
                          <a:spcPts val="0"/>
                        </a:spcAft>
                        <a:buNone/>
                      </a:pPr>
                      <a:r>
                        <a:rPr lang="es-CO" sz="1100" b="0" i="0" u="none" strike="noStrike" noProof="0">
                          <a:solidFill>
                            <a:srgbClr val="002060"/>
                          </a:solidFill>
                          <a:effectLst/>
                          <a:latin typeface="Calibri"/>
                        </a:rPr>
                        <a:t>ene-25</a:t>
                      </a:r>
                      <a:endParaRPr lang="es-CO" sz="1100" b="0" i="0" u="none" strike="noStrike" noProof="0">
                        <a:solidFill>
                          <a:srgbClr val="000000"/>
                        </a:solidFill>
                        <a:effectLst/>
                        <a:latin typeface="Calibri"/>
                      </a:endParaRPr>
                    </a:p>
                  </a:txBody>
                  <a:tcPr marL="0" marR="0" marT="0" marB="0" anchor="ctr">
                    <a:lnL w="0">
                      <a:noFill/>
                    </a:lnL>
                    <a:lnR w="0">
                      <a:noFill/>
                    </a:lnR>
                    <a:lnT w="0">
                      <a:noFill/>
                    </a:lnT>
                    <a:lnB w="0">
                      <a:noFill/>
                    </a:lnB>
                    <a:noFill/>
                  </a:tcPr>
                </a:tc>
                <a:tc>
                  <a:txBody>
                    <a:bodyPr/>
                    <a:lstStyle/>
                    <a:p>
                      <a:pPr lvl="0" algn="ctr">
                        <a:buNone/>
                      </a:pPr>
                      <a:r>
                        <a:rPr lang="es-CO" sz="1100" b="0" i="0" u="none" strike="noStrike">
                          <a:solidFill>
                            <a:srgbClr val="203864"/>
                          </a:solidFill>
                          <a:effectLst/>
                          <a:latin typeface="Calibri"/>
                        </a:rPr>
                        <a:t>12.312</a:t>
                      </a:r>
                    </a:p>
                  </a:txBody>
                  <a:tcPr marL="0" marR="0" marT="0" marB="0" anchor="ctr">
                    <a:lnL w="0">
                      <a:noFill/>
                    </a:lnL>
                    <a:lnR w="0">
                      <a:noFill/>
                    </a:lnR>
                    <a:lnT w="0">
                      <a:noFill/>
                    </a:lnT>
                    <a:lnB w="0">
                      <a:noFill/>
                    </a:lnB>
                    <a:noFill/>
                  </a:tcPr>
                </a:tc>
                <a:tc>
                  <a:txBody>
                    <a:bodyPr/>
                    <a:lstStyle/>
                    <a:p>
                      <a:pPr lvl="0" algn="l">
                        <a:buNone/>
                      </a:pPr>
                      <a:endParaRPr lang="es-CO" sz="1100" b="0" i="0" u="none" strike="noStrike">
                        <a:solidFill>
                          <a:srgbClr val="000000"/>
                        </a:solidFill>
                        <a:effectLst/>
                        <a:latin typeface="Calibri"/>
                      </a:endParaRPr>
                    </a:p>
                  </a:txBody>
                  <a:tcPr marL="0" marR="0" marT="0" marB="0" anchor="ctr">
                    <a:lnL w="0">
                      <a:noFill/>
                    </a:lnL>
                    <a:lnR w="0">
                      <a:noFill/>
                    </a:lnR>
                    <a:lnT w="0">
                      <a:noFill/>
                    </a:lnT>
                    <a:lnB w="0">
                      <a:noFill/>
                    </a:lnB>
                    <a:noFill/>
                  </a:tcPr>
                </a:tc>
                <a:tc>
                  <a:txBody>
                    <a:bodyPr/>
                    <a:lstStyle/>
                    <a:p>
                      <a:pPr lvl="0" algn="ctr">
                        <a:lnSpc>
                          <a:spcPct val="100000"/>
                        </a:lnSpc>
                        <a:spcBef>
                          <a:spcPts val="0"/>
                        </a:spcBef>
                        <a:spcAft>
                          <a:spcPts val="0"/>
                        </a:spcAft>
                        <a:buNone/>
                      </a:pPr>
                      <a:r>
                        <a:rPr lang="es-CO" sz="1100" b="0" i="0" u="none" strike="noStrike" noProof="0">
                          <a:solidFill>
                            <a:srgbClr val="002060"/>
                          </a:solidFill>
                          <a:effectLst/>
                          <a:latin typeface="Calibri"/>
                        </a:rPr>
                        <a:t>ene-25</a:t>
                      </a:r>
                      <a:endParaRPr lang="es-CO" sz="1100" b="0" i="0" u="none" strike="noStrike" noProof="0">
                        <a:solidFill>
                          <a:srgbClr val="000000"/>
                        </a:solidFill>
                        <a:effectLst/>
                        <a:latin typeface="Calibri"/>
                      </a:endParaRPr>
                    </a:p>
                  </a:txBody>
                  <a:tcPr marL="0" marR="0" marT="0" marB="0" anchor="ctr">
                    <a:lnL w="0">
                      <a:noFill/>
                    </a:lnL>
                    <a:lnR w="0">
                      <a:noFill/>
                    </a:lnR>
                    <a:lnT w="0">
                      <a:noFill/>
                    </a:lnT>
                    <a:lnB w="0">
                      <a:noFill/>
                    </a:lnB>
                    <a:noFill/>
                  </a:tcPr>
                </a:tc>
                <a:tc>
                  <a:txBody>
                    <a:bodyPr/>
                    <a:lstStyle/>
                    <a:p>
                      <a:pPr lvl="0" algn="ctr">
                        <a:buNone/>
                      </a:pPr>
                      <a:r>
                        <a:rPr lang="es-CO" sz="1100" b="1" i="0" u="none" strike="noStrike">
                          <a:solidFill>
                            <a:srgbClr val="203864"/>
                          </a:solidFill>
                          <a:effectLst/>
                          <a:latin typeface="Calibri"/>
                        </a:rPr>
                        <a:t>31.094</a:t>
                      </a:r>
                    </a:p>
                  </a:txBody>
                  <a:tcPr marL="0" marR="0" marT="0" marB="0" anchor="ctr">
                    <a:lnL w="0">
                      <a:noFill/>
                    </a:lnL>
                    <a:lnR w="0">
                      <a:noFill/>
                    </a:lnR>
                    <a:lnT w="0">
                      <a:noFill/>
                    </a:lnT>
                    <a:lnB w="0">
                      <a:noFill/>
                    </a:lnB>
                    <a:noFill/>
                  </a:tcPr>
                </a:tc>
                <a:extLst>
                  <a:ext uri="{0D108BD9-81ED-4DB2-BD59-A6C34878D82A}">
                    <a16:rowId xmlns:a16="http://schemas.microsoft.com/office/drawing/2014/main" val="2861769653"/>
                  </a:ext>
                </a:extLst>
              </a:tr>
              <a:tr h="253121">
                <a:tc>
                  <a:txBody>
                    <a:bodyPr/>
                    <a:lstStyle/>
                    <a:p>
                      <a:pPr algn="ctr" rtl="0" fontAlgn="ctr"/>
                      <a:r>
                        <a:rPr lang="es-CO" sz="110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a:rPr>
                        <a:t>17.665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a:rPr>
                        <a:t>11.214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a:rPr>
                        <a:t>2.359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a:rPr>
                        <a:t>6.811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a:rPr>
                        <a:t>33.068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71.117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589510143"/>
                  </a:ext>
                </a:extLst>
              </a:tr>
            </a:tbl>
          </a:graphicData>
        </a:graphic>
      </p:graphicFrame>
    </p:spTree>
    <p:extLst>
      <p:ext uri="{BB962C8B-B14F-4D97-AF65-F5344CB8AC3E}">
        <p14:creationId xmlns:p14="http://schemas.microsoft.com/office/powerpoint/2010/main" val="209516614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3A559D-98F0-48BD-26AD-E5A1231266D8}"/>
            </a:ext>
          </a:extLst>
        </p:cNvPr>
        <p:cNvGrpSpPr/>
        <p:nvPr/>
      </p:nvGrpSpPr>
      <p:grpSpPr>
        <a:xfrm>
          <a:off x="0" y="0"/>
          <a:ext cx="0" cy="0"/>
          <a:chOff x="0" y="0"/>
          <a:chExt cx="0" cy="0"/>
        </a:xfrm>
      </p:grpSpPr>
      <p:grpSp>
        <p:nvGrpSpPr>
          <p:cNvPr id="3" name="Grupo 2">
            <a:extLst>
              <a:ext uri="{FF2B5EF4-FFF2-40B4-BE49-F238E27FC236}">
                <a16:creationId xmlns:a16="http://schemas.microsoft.com/office/drawing/2014/main" id="{2C903754-7B75-14AA-A824-5F4B38830E78}"/>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777E9192-357E-5A74-42CC-41FCC920A83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1C7094-8B44-AE10-F4C1-2E27BF24D8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C324C83C-4F27-652E-25F7-D2BD73FE30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0B842C7E-A476-2236-7C58-50C12CA9A3B1}"/>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D765CA4-8EB2-5F7B-FDB6-FB7A227AB0A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06AA8FD9-3444-F418-C05F-F0EB7952B34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00AC7E8A-CAD3-C17B-4540-C7FFA42DB3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089B675D-DEBB-AA63-723E-6E8AD7DDACD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449797" y="5693336"/>
            <a:ext cx="1280414" cy="1005884"/>
          </a:xfrm>
          <a:prstGeom prst="rect">
            <a:avLst/>
          </a:prstGeom>
        </p:spPr>
      </p:pic>
      <p:sp>
        <p:nvSpPr>
          <p:cNvPr id="4" name="AutoShape 2">
            <a:extLst>
              <a:ext uri="{FF2B5EF4-FFF2-40B4-BE49-F238E27FC236}">
                <a16:creationId xmlns:a16="http://schemas.microsoft.com/office/drawing/2014/main" id="{9E8E6536-41A0-DEFB-DD9B-08208B59571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2B1DF8E-5CE0-6B8D-A2D3-7CC0CCC55138}"/>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ED0CCF9C-22E1-2486-4526-9D70D1B92583}"/>
              </a:ext>
            </a:extLst>
          </p:cNvPr>
          <p:cNvPicPr>
            <a:picLocks noChangeAspect="1"/>
          </p:cNvPicPr>
          <p:nvPr/>
        </p:nvPicPr>
        <p:blipFill>
          <a:blip r:embed="rId5" cstate="email">
            <a:extLst>
              <a:ext uri="{BEBA8EAE-BF5A-486C-A8C5-ECC9F3942E4B}">
                <a14:imgProps xmlns:a14="http://schemas.microsoft.com/office/drawing/2010/main">
                  <a14:imgLayer r:embed="rId6">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C31611B-2663-35A5-C091-1F6CF0D27523}"/>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Cuadrillas verificadas por concesionario</a:t>
            </a:r>
          </a:p>
        </p:txBody>
      </p:sp>
      <p:sp>
        <p:nvSpPr>
          <p:cNvPr id="5" name="Rectángulo 4">
            <a:extLst>
              <a:ext uri="{FF2B5EF4-FFF2-40B4-BE49-F238E27FC236}">
                <a16:creationId xmlns:a16="http://schemas.microsoft.com/office/drawing/2014/main" id="{139CE02C-7A73-1300-1C91-0DC7ABC836FF}"/>
              </a:ext>
            </a:extLst>
          </p:cNvPr>
          <p:cNvSpPr/>
          <p:nvPr/>
        </p:nvSpPr>
        <p:spPr>
          <a:xfrm>
            <a:off x="446427" y="2037494"/>
            <a:ext cx="11348044" cy="2880000"/>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2" descr="item 1">
            <a:extLst>
              <a:ext uri="{FF2B5EF4-FFF2-40B4-BE49-F238E27FC236}">
                <a16:creationId xmlns:a16="http://schemas.microsoft.com/office/drawing/2014/main" id="{1DEFED0E-F74D-D9A8-2460-9F4EC9595BDC}"/>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02329" y="2243555"/>
            <a:ext cx="3388803" cy="2541602"/>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item 5">
            <a:extLst>
              <a:ext uri="{FF2B5EF4-FFF2-40B4-BE49-F238E27FC236}">
                <a16:creationId xmlns:a16="http://schemas.microsoft.com/office/drawing/2014/main" id="{79178168-F36A-9C27-AB28-A2CC5EE94EED}"/>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296061" y="2243554"/>
            <a:ext cx="3840000" cy="2578623"/>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6" descr="item 4">
            <a:extLst>
              <a:ext uri="{FF2B5EF4-FFF2-40B4-BE49-F238E27FC236}">
                <a16:creationId xmlns:a16="http://schemas.microsoft.com/office/drawing/2014/main" id="{6E7890FE-25DA-5084-E33F-82D87CAE6665}"/>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340990" y="2287855"/>
            <a:ext cx="3360000" cy="2520000"/>
          </a:xfrm>
          <a:prstGeom prst="rect">
            <a:avLst/>
          </a:prstGeom>
          <a:noFill/>
          <a:extLst>
            <a:ext uri="{909E8E84-426E-40DD-AFC4-6F175D3DCCD1}">
              <a14:hiddenFill xmlns:a14="http://schemas.microsoft.com/office/drawing/2010/main">
                <a:solidFill>
                  <a:srgbClr val="FFFFFF"/>
                </a:solidFill>
              </a14:hiddenFill>
            </a:ext>
          </a:extLst>
        </p:spPr>
      </p:pic>
      <p:cxnSp>
        <p:nvCxnSpPr>
          <p:cNvPr id="19" name="Conector recto 18">
            <a:extLst>
              <a:ext uri="{FF2B5EF4-FFF2-40B4-BE49-F238E27FC236}">
                <a16:creationId xmlns:a16="http://schemas.microsoft.com/office/drawing/2014/main" id="{96C1DC11-3EBC-4077-A5DA-FB3102AEB466}"/>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1476390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CD91F9-53E7-21CB-ABE3-6146760D888A}"/>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D100AA57-0471-6B62-DDC0-EF7376F30C5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FEFAB4D6-C08F-1AA1-9E7B-7AAAA1106C62}"/>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ACF163DD-2B80-02DD-1A5C-7DC4748B15B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7E02C50E-F239-B5AC-9272-2A1D8DDFE33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0CD50687-07E2-68A6-4EF6-3C997F1AE1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E2A807E-BA7D-ECF0-FFBF-B42B47330EDE}"/>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8A33601C-3D5D-E197-63D3-88ECE00976F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CD1D0A08-D1D9-A7AA-D326-1BE95B758FF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83C81207-52C8-54BF-6713-FA29870E437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84B2EBA3-EF35-F422-E2DD-C55532DA1102}"/>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01EC69A1-762E-F0CF-A8F1-8F560DB959E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1658E65C-861A-5E0E-6D03-710189BEFA66}"/>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915103F-A672-1904-D623-CD0179B1D83C}"/>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F3142C7D-1994-6D1D-6744-CF93420CD3F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5406484" y="5890489"/>
            <a:ext cx="1427930" cy="808731"/>
          </a:xfrm>
          <a:prstGeom prst="rect">
            <a:avLst/>
          </a:prstGeom>
        </p:spPr>
      </p:pic>
      <p:pic>
        <p:nvPicPr>
          <p:cNvPr id="10" name="Picture 4" descr="item 1">
            <a:extLst>
              <a:ext uri="{FF2B5EF4-FFF2-40B4-BE49-F238E27FC236}">
                <a16:creationId xmlns:a16="http://schemas.microsoft.com/office/drawing/2014/main" id="{5E561884-832D-1021-0F01-D4A6B214FB69}"/>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49928" y="2178156"/>
            <a:ext cx="3759161" cy="2851043"/>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6" descr="item 3">
            <a:extLst>
              <a:ext uri="{FF2B5EF4-FFF2-40B4-BE49-F238E27FC236}">
                <a16:creationId xmlns:a16="http://schemas.microsoft.com/office/drawing/2014/main" id="{AF64DE54-C2E7-30E0-9EC6-FFC5A458030F}"/>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480800" y="2196599"/>
            <a:ext cx="3402111" cy="2832599"/>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item 3">
            <a:extLst>
              <a:ext uri="{FF2B5EF4-FFF2-40B4-BE49-F238E27FC236}">
                <a16:creationId xmlns:a16="http://schemas.microsoft.com/office/drawing/2014/main" id="{DC6C4C14-EC22-280E-21BD-2D9EF7AE9F3F}"/>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052462" y="2195458"/>
            <a:ext cx="3589610" cy="2832599"/>
          </a:xfrm>
          <a:prstGeom prst="rect">
            <a:avLst/>
          </a:prstGeom>
          <a:noFill/>
          <a:extLst>
            <a:ext uri="{909E8E84-426E-40DD-AFC4-6F175D3DCCD1}">
              <a14:hiddenFill xmlns:a14="http://schemas.microsoft.com/office/drawing/2010/main">
                <a:solidFill>
                  <a:srgbClr val="FFFFFF"/>
                </a:solidFill>
              </a14:hiddenFill>
            </a:ext>
          </a:extLst>
        </p:spPr>
      </p:pic>
      <p:cxnSp>
        <p:nvCxnSpPr>
          <p:cNvPr id="19" name="Conector recto 18">
            <a:extLst>
              <a:ext uri="{FF2B5EF4-FFF2-40B4-BE49-F238E27FC236}">
                <a16:creationId xmlns:a16="http://schemas.microsoft.com/office/drawing/2014/main" id="{0D94D7CE-BEFD-442F-AE50-66E88DEAAE0A}"/>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2049803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58196" y="6178291"/>
            <a:ext cx="6038024" cy="507831"/>
          </a:xfrm>
          <a:prstGeom prst="rect">
            <a:avLst/>
          </a:prstGeom>
          <a:noFill/>
        </p:spPr>
        <p:txBody>
          <a:bodyPr wrap="square" rtlCol="0">
            <a:spAutoFit/>
          </a:bodyPr>
          <a:lstStyle/>
          <a:p>
            <a:r>
              <a:rPr lang="es-MX" sz="900">
                <a:solidFill>
                  <a:schemeClr val="accent1">
                    <a:lumMod val="50000"/>
                  </a:schemeClr>
                </a:solidFill>
              </a:rPr>
              <a:t>(*) De acuerdo con lo establecido en el Decreto 1077 de 2015, artículo 2.3.2.1.1. “Definiciones”. Numeral 43.</a:t>
            </a:r>
          </a:p>
          <a:p>
            <a:r>
              <a:rPr lang="es-MX" sz="900">
                <a:solidFill>
                  <a:schemeClr val="accent1">
                    <a:lumMod val="50000"/>
                  </a:schemeClr>
                </a:solidFill>
              </a:rPr>
              <a:t>Fuente: Base de datos PIDJ </a:t>
            </a:r>
          </a:p>
          <a:p>
            <a:r>
              <a:rPr lang="es-MX" sz="900">
                <a:solidFill>
                  <a:schemeClr val="accent1">
                    <a:lumMod val="50000"/>
                  </a:schemeClr>
                </a:solidFill>
                <a:highlight>
                  <a:srgbClr val="FFFFFF"/>
                </a:highlight>
              </a:rPr>
              <a:t>Periodo comprendido entre el 1 de enero y el 31 de enero de 2025</a:t>
            </a:r>
            <a:endParaRPr lang="es-CO" sz="90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2025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6D89AFC6-DEAA-F8EF-C52F-B24E1C6F0F42}"/>
              </a:ext>
            </a:extLst>
          </p:cNvPr>
          <p:cNvGraphicFramePr>
            <a:graphicFrameLocks noGrp="1"/>
          </p:cNvGraphicFramePr>
          <p:nvPr>
            <p:extLst>
              <p:ext uri="{D42A27DB-BD31-4B8C-83A1-F6EECF244321}">
                <p14:modId xmlns:p14="http://schemas.microsoft.com/office/powerpoint/2010/main" val="4216368398"/>
              </p:ext>
            </p:extLst>
          </p:nvPr>
        </p:nvGraphicFramePr>
        <p:xfrm>
          <a:off x="556100" y="2428133"/>
          <a:ext cx="11136545" cy="1112732"/>
        </p:xfrm>
        <a:graphic>
          <a:graphicData uri="http://schemas.openxmlformats.org/drawingml/2006/table">
            <a:tbl>
              <a:tblPr/>
              <a:tblGrid>
                <a:gridCol w="798796">
                  <a:extLst>
                    <a:ext uri="{9D8B030D-6E8A-4147-A177-3AD203B41FA5}">
                      <a16:colId xmlns:a16="http://schemas.microsoft.com/office/drawing/2014/main" val="1856670904"/>
                    </a:ext>
                  </a:extLst>
                </a:gridCol>
                <a:gridCol w="905302">
                  <a:extLst>
                    <a:ext uri="{9D8B030D-6E8A-4147-A177-3AD203B41FA5}">
                      <a16:colId xmlns:a16="http://schemas.microsoft.com/office/drawing/2014/main" val="1935089567"/>
                    </a:ext>
                  </a:extLst>
                </a:gridCol>
                <a:gridCol w="149774">
                  <a:extLst>
                    <a:ext uri="{9D8B030D-6E8A-4147-A177-3AD203B41FA5}">
                      <a16:colId xmlns:a16="http://schemas.microsoft.com/office/drawing/2014/main" val="40544005"/>
                    </a:ext>
                  </a:extLst>
                </a:gridCol>
                <a:gridCol w="798796">
                  <a:extLst>
                    <a:ext uri="{9D8B030D-6E8A-4147-A177-3AD203B41FA5}">
                      <a16:colId xmlns:a16="http://schemas.microsoft.com/office/drawing/2014/main" val="2873992065"/>
                    </a:ext>
                  </a:extLst>
                </a:gridCol>
                <a:gridCol w="905302">
                  <a:extLst>
                    <a:ext uri="{9D8B030D-6E8A-4147-A177-3AD203B41FA5}">
                      <a16:colId xmlns:a16="http://schemas.microsoft.com/office/drawing/2014/main" val="3722425965"/>
                    </a:ext>
                  </a:extLst>
                </a:gridCol>
                <a:gridCol w="149774">
                  <a:extLst>
                    <a:ext uri="{9D8B030D-6E8A-4147-A177-3AD203B41FA5}">
                      <a16:colId xmlns:a16="http://schemas.microsoft.com/office/drawing/2014/main" val="941854545"/>
                    </a:ext>
                  </a:extLst>
                </a:gridCol>
                <a:gridCol w="798796">
                  <a:extLst>
                    <a:ext uri="{9D8B030D-6E8A-4147-A177-3AD203B41FA5}">
                      <a16:colId xmlns:a16="http://schemas.microsoft.com/office/drawing/2014/main" val="1630628660"/>
                    </a:ext>
                  </a:extLst>
                </a:gridCol>
                <a:gridCol w="905302">
                  <a:extLst>
                    <a:ext uri="{9D8B030D-6E8A-4147-A177-3AD203B41FA5}">
                      <a16:colId xmlns:a16="http://schemas.microsoft.com/office/drawing/2014/main" val="2940847217"/>
                    </a:ext>
                  </a:extLst>
                </a:gridCol>
                <a:gridCol w="149774">
                  <a:extLst>
                    <a:ext uri="{9D8B030D-6E8A-4147-A177-3AD203B41FA5}">
                      <a16:colId xmlns:a16="http://schemas.microsoft.com/office/drawing/2014/main" val="3733524069"/>
                    </a:ext>
                  </a:extLst>
                </a:gridCol>
                <a:gridCol w="798796">
                  <a:extLst>
                    <a:ext uri="{9D8B030D-6E8A-4147-A177-3AD203B41FA5}">
                      <a16:colId xmlns:a16="http://schemas.microsoft.com/office/drawing/2014/main" val="2124064959"/>
                    </a:ext>
                  </a:extLst>
                </a:gridCol>
                <a:gridCol w="905302">
                  <a:extLst>
                    <a:ext uri="{9D8B030D-6E8A-4147-A177-3AD203B41FA5}">
                      <a16:colId xmlns:a16="http://schemas.microsoft.com/office/drawing/2014/main" val="455406150"/>
                    </a:ext>
                  </a:extLst>
                </a:gridCol>
                <a:gridCol w="149774">
                  <a:extLst>
                    <a:ext uri="{9D8B030D-6E8A-4147-A177-3AD203B41FA5}">
                      <a16:colId xmlns:a16="http://schemas.microsoft.com/office/drawing/2014/main" val="126442554"/>
                    </a:ext>
                  </a:extLst>
                </a:gridCol>
                <a:gridCol w="798796">
                  <a:extLst>
                    <a:ext uri="{9D8B030D-6E8A-4147-A177-3AD203B41FA5}">
                      <a16:colId xmlns:a16="http://schemas.microsoft.com/office/drawing/2014/main" val="1507919744"/>
                    </a:ext>
                  </a:extLst>
                </a:gridCol>
                <a:gridCol w="905302">
                  <a:extLst>
                    <a:ext uri="{9D8B030D-6E8A-4147-A177-3AD203B41FA5}">
                      <a16:colId xmlns:a16="http://schemas.microsoft.com/office/drawing/2014/main" val="877796239"/>
                    </a:ext>
                  </a:extLst>
                </a:gridCol>
                <a:gridCol w="149774">
                  <a:extLst>
                    <a:ext uri="{9D8B030D-6E8A-4147-A177-3AD203B41FA5}">
                      <a16:colId xmlns:a16="http://schemas.microsoft.com/office/drawing/2014/main" val="3443480666"/>
                    </a:ext>
                  </a:extLst>
                </a:gridCol>
                <a:gridCol w="798796">
                  <a:extLst>
                    <a:ext uri="{9D8B030D-6E8A-4147-A177-3AD203B41FA5}">
                      <a16:colId xmlns:a16="http://schemas.microsoft.com/office/drawing/2014/main" val="3779032917"/>
                    </a:ext>
                  </a:extLst>
                </a:gridCol>
                <a:gridCol w="1068389">
                  <a:extLst>
                    <a:ext uri="{9D8B030D-6E8A-4147-A177-3AD203B41FA5}">
                      <a16:colId xmlns:a16="http://schemas.microsoft.com/office/drawing/2014/main" val="3101379068"/>
                    </a:ext>
                  </a:extLst>
                </a:gridCol>
              </a:tblGrid>
              <a:tr h="284968">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4756092"/>
                  </a:ext>
                </a:extLst>
              </a:tr>
              <a:tr h="271398">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35.088,56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51.843,83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31.950,90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22.394,48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22.886,34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164.164,11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458851612"/>
                  </a:ext>
                </a:extLst>
              </a:tr>
              <a:tr h="271398">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33.404,52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49.169,26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30.564,50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21.268,12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21.801,36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156.207,76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37592037"/>
                  </a:ext>
                </a:extLst>
              </a:tr>
              <a:tr h="284968">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68.493,08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101.013,09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62.515,40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43.662,60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44.687,70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320.371,87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149391039"/>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01CCC2-A5E8-8A6F-FA9F-6556F10BB232}"/>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7C56A3B3-4538-A191-C7F0-7F8F623238BC}"/>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ED30306-7D77-65CE-BF23-0D6A9A873284}"/>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92CA0FE5-13B6-30D8-7CDD-D578C6ABEBB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E6249F-38FA-E1D4-0F62-121997ECA83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359D39F6-0B33-F10D-CCFD-17567D6C069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158C5A9-B975-FF45-55B1-0EC298F44DB0}"/>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F152A115-015F-B227-5AC6-67A784B967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8C4FC409-F269-3E68-0DF4-1467365CE9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F4EC658B-7CD3-2D08-0D95-37B5292FF29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D446B5B9-7E9C-212B-EDDD-FFE4C1E0FE2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42EBBB7E-9531-F838-D207-0679CADE233A}"/>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B7146D79-48F2-22E4-3C15-F8F58AA6F8D8}"/>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99B232A9-7BCE-7F16-73AA-EDB728B0927B}"/>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Cuadrillas verificadas por concesionario</a:t>
            </a:r>
          </a:p>
        </p:txBody>
      </p:sp>
      <p:pic>
        <p:nvPicPr>
          <p:cNvPr id="6" name="Picture 2">
            <a:extLst>
              <a:ext uri="{FF2B5EF4-FFF2-40B4-BE49-F238E27FC236}">
                <a16:creationId xmlns:a16="http://schemas.microsoft.com/office/drawing/2014/main" id="{6BFAC113-67A5-D176-4E3D-3520D5ABC1DE}"/>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5497606" y="548381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3DFDC41D-91DE-C270-8694-C3EDC66A0A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5497606" y="610382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2" descr="item 3">
            <a:extLst>
              <a:ext uri="{FF2B5EF4-FFF2-40B4-BE49-F238E27FC236}">
                <a16:creationId xmlns:a16="http://schemas.microsoft.com/office/drawing/2014/main" id="{8D640FF6-BFEC-65C4-EE00-AB641612D8C1}"/>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99431" y="2235182"/>
            <a:ext cx="3840000" cy="2743217"/>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item 4">
            <a:extLst>
              <a:ext uri="{FF2B5EF4-FFF2-40B4-BE49-F238E27FC236}">
                <a16:creationId xmlns:a16="http://schemas.microsoft.com/office/drawing/2014/main" id="{902D748B-C70E-9DB8-3722-923F2988D913}"/>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592435" y="2181131"/>
            <a:ext cx="3290476" cy="2781799"/>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item 1">
            <a:extLst>
              <a:ext uri="{FF2B5EF4-FFF2-40B4-BE49-F238E27FC236}">
                <a16:creationId xmlns:a16="http://schemas.microsoft.com/office/drawing/2014/main" id="{9A587175-1767-699A-BE57-78324109392A}"/>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052461" y="2179991"/>
            <a:ext cx="3670449" cy="2798408"/>
          </a:xfrm>
          <a:prstGeom prst="rect">
            <a:avLst/>
          </a:prstGeom>
          <a:noFill/>
          <a:extLst>
            <a:ext uri="{909E8E84-426E-40DD-AFC4-6F175D3DCCD1}">
              <a14:hiddenFill xmlns:a14="http://schemas.microsoft.com/office/drawing/2010/main">
                <a:solidFill>
                  <a:srgbClr val="FFFFFF"/>
                </a:solidFill>
              </a14:hiddenFill>
            </a:ext>
          </a:extLst>
        </p:spPr>
      </p:pic>
      <p:cxnSp>
        <p:nvCxnSpPr>
          <p:cNvPr id="20" name="Conector recto 19">
            <a:extLst>
              <a:ext uri="{FF2B5EF4-FFF2-40B4-BE49-F238E27FC236}">
                <a16:creationId xmlns:a16="http://schemas.microsoft.com/office/drawing/2014/main" id="{C5209B6B-B3B7-40C6-BAFC-450AF4200FEF}"/>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40429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2F489C-5B8C-1451-E4CA-23AEA57CFD05}"/>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81EE2BD0-34EA-D1BA-1747-2BA6F525F366}"/>
              </a:ext>
            </a:extLst>
          </p:cNvPr>
          <p:cNvSpPr/>
          <p:nvPr/>
        </p:nvSpPr>
        <p:spPr>
          <a:xfrm>
            <a:off x="436579" y="2030493"/>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6BEA05E-3278-E565-83BD-9114F15CB46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B6D8F73D-2075-2B45-629B-E21EB759948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EEC9198-2410-8E40-9E76-3F19451CAC0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B2C6815F-C575-4F1C-53B0-4A83076EB61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E1D3525F-57E3-A412-F52D-7333E6C9B877}"/>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AD23D62B-A3BA-F410-F29C-2D9A5C0977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F3B7E287-DAA1-9C84-8283-62B53514E0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8F8B706-C900-D873-C593-44236761181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CCB3A7D9-299B-E79D-D409-0ED27178DEE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A491D92-06B6-0C32-042D-522227F0C23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9627C4C1-A5C8-A8E8-F085-3E0C2521B429}"/>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D1ED8B-72C5-8537-1A79-8B63F3604A75}"/>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B57890F3-9963-239A-6EDD-58D1AFA7FF0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32748" y="5981023"/>
            <a:ext cx="1347315" cy="317332"/>
          </a:xfrm>
          <a:prstGeom prst="rect">
            <a:avLst/>
          </a:prstGeom>
        </p:spPr>
      </p:pic>
      <p:pic>
        <p:nvPicPr>
          <p:cNvPr id="5122" name="Picture 2" descr="item 2">
            <a:extLst>
              <a:ext uri="{FF2B5EF4-FFF2-40B4-BE49-F238E27FC236}">
                <a16:creationId xmlns:a16="http://schemas.microsoft.com/office/drawing/2014/main" id="{0E5D6623-B0D8-63F6-2646-1FCA844863AD}"/>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64600" y="2196600"/>
            <a:ext cx="3744489" cy="283260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item 3">
            <a:extLst>
              <a:ext uri="{FF2B5EF4-FFF2-40B4-BE49-F238E27FC236}">
                <a16:creationId xmlns:a16="http://schemas.microsoft.com/office/drawing/2014/main" id="{4A91BC7A-C16F-D548-0EA0-21563CF282AF}"/>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480800" y="2196600"/>
            <a:ext cx="3411711" cy="2832600"/>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item 5">
            <a:extLst>
              <a:ext uri="{FF2B5EF4-FFF2-40B4-BE49-F238E27FC236}">
                <a16:creationId xmlns:a16="http://schemas.microsoft.com/office/drawing/2014/main" id="{14BCEB4E-C5F7-BABF-5CFE-D6C441C6265D}"/>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064222" y="2182760"/>
            <a:ext cx="3563178" cy="2832600"/>
          </a:xfrm>
          <a:prstGeom prst="rect">
            <a:avLst/>
          </a:prstGeom>
          <a:noFill/>
          <a:extLst>
            <a:ext uri="{909E8E84-426E-40DD-AFC4-6F175D3DCCD1}">
              <a14:hiddenFill xmlns:a14="http://schemas.microsoft.com/office/drawing/2010/main">
                <a:solidFill>
                  <a:srgbClr val="FFFFFF"/>
                </a:solidFill>
              </a14:hiddenFill>
            </a:ext>
          </a:extLst>
        </p:spPr>
      </p:pic>
      <p:cxnSp>
        <p:nvCxnSpPr>
          <p:cNvPr id="19" name="Conector recto 18">
            <a:extLst>
              <a:ext uri="{FF2B5EF4-FFF2-40B4-BE49-F238E27FC236}">
                <a16:creationId xmlns:a16="http://schemas.microsoft.com/office/drawing/2014/main" id="{A1A69849-A196-4FC2-8148-F6B013D8E3CD}"/>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5650414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005224-8A81-7C9B-7484-E205DB00040E}"/>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C4A5B738-6E4D-4056-2DBA-58D0A2331D8F}"/>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3616B49D-8956-E72A-CE45-46427C9FEFB9}"/>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1E0CA189-49C1-AC10-A28E-08AC8E61B31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F5C9AAD-C099-C61D-32D4-5A7E258EAE9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504C7151-8B3E-13E3-4CA9-BEB99450995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7E6A9F6D-338D-9945-9E83-9B5DA2615965}"/>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176AEB43-1888-ED23-1FA3-B1277B75C7A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7BAF5693-A510-2DB9-A899-F73EBCD5CFD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7924777C-DCD7-4DF4-BEF4-F7D1688CF5D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053B1E75-A369-3637-3B0C-0315634B891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DC22D97-A784-8C52-DCAA-DA160C512704}"/>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406517D9-FB4B-CCA0-EB57-1F87E379C191}"/>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B56916-A133-44B0-EED3-AC385A325B07}"/>
              </a:ext>
            </a:extLst>
          </p:cNvPr>
          <p:cNvSpPr txBox="1"/>
          <p:nvPr/>
        </p:nvSpPr>
        <p:spPr>
          <a:xfrm>
            <a:off x="1599866" y="155544"/>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7D4F4491-5B18-E45B-A71E-BED81B5FB0A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16346" y="5898117"/>
            <a:ext cx="1347315" cy="455624"/>
          </a:xfrm>
          <a:prstGeom prst="rect">
            <a:avLst/>
          </a:prstGeom>
        </p:spPr>
      </p:pic>
      <p:pic>
        <p:nvPicPr>
          <p:cNvPr id="9" name="Picture 2" descr="item 2">
            <a:extLst>
              <a:ext uri="{FF2B5EF4-FFF2-40B4-BE49-F238E27FC236}">
                <a16:creationId xmlns:a16="http://schemas.microsoft.com/office/drawing/2014/main" id="{E09A6EA5-D048-9967-3754-BCDBE7C8ADBE}"/>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25358" y="2226876"/>
            <a:ext cx="3200000" cy="2789624"/>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item 4">
            <a:extLst>
              <a:ext uri="{FF2B5EF4-FFF2-40B4-BE49-F238E27FC236}">
                <a16:creationId xmlns:a16="http://schemas.microsoft.com/office/drawing/2014/main" id="{D1BFF1DE-286A-85E6-F765-BECFDB647103}"/>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04288" y="2226876"/>
            <a:ext cx="3679211" cy="2789624"/>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6" descr="item 4">
            <a:extLst>
              <a:ext uri="{FF2B5EF4-FFF2-40B4-BE49-F238E27FC236}">
                <a16:creationId xmlns:a16="http://schemas.microsoft.com/office/drawing/2014/main" id="{C70BC5D2-6732-4A50-2448-45DB309CE8D7}"/>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892511" y="2226876"/>
            <a:ext cx="3647601" cy="2789624"/>
          </a:xfrm>
          <a:prstGeom prst="rect">
            <a:avLst/>
          </a:prstGeom>
          <a:noFill/>
          <a:extLst>
            <a:ext uri="{909E8E84-426E-40DD-AFC4-6F175D3DCCD1}">
              <a14:hiddenFill xmlns:a14="http://schemas.microsoft.com/office/drawing/2010/main">
                <a:solidFill>
                  <a:srgbClr val="FFFFFF"/>
                </a:solidFill>
              </a14:hiddenFill>
            </a:ext>
          </a:extLst>
        </p:spPr>
      </p:pic>
      <p:cxnSp>
        <p:nvCxnSpPr>
          <p:cNvPr id="19" name="Conector recto 18">
            <a:extLst>
              <a:ext uri="{FF2B5EF4-FFF2-40B4-BE49-F238E27FC236}">
                <a16:creationId xmlns:a16="http://schemas.microsoft.com/office/drawing/2014/main" id="{0B181781-B477-4F39-ADED-B580D2C7F35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7116016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Verificación en Campo* </a:t>
            </a:r>
            <a:r>
              <a:rPr lang="es-CO">
                <a:solidFill>
                  <a:srgbClr val="4472C4">
                    <a:lumMod val="50000"/>
                  </a:srgbClr>
                </a:solidFill>
              </a:rPr>
              <a:t>FEBRERO</a:t>
            </a:r>
            <a:r>
              <a:rPr kumimoji="0" lang="es-CO" sz="3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DE 2025</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334613" y="5825390"/>
            <a:ext cx="5390051"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 Verificaciones  12.815 </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Recolección y Transporte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1.947 </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err="1">
                  <a:ln>
                    <a:noFill/>
                  </a:ln>
                  <a:solidFill>
                    <a:srgbClr val="4472C4">
                      <a:lumMod val="50000"/>
                    </a:srgbClr>
                  </a:solidFill>
                  <a:effectLst/>
                  <a:uLnTx/>
                  <a:uFillTx/>
                  <a:latin typeface="Calibri" panose="020F0502020204030204"/>
                  <a:ea typeface="+mn-ea"/>
                  <a:cs typeface="+mn-cs"/>
                </a:rPr>
                <a:t>Contenerización</a:t>
              </a: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MX"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mn-cs"/>
                </a:rPr>
                <a:t>1</a:t>
              </a:r>
              <a:endParaRPr kumimoji="0" lang="es-CO" sz="2000" b="1"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1.176 </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863788"/>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Lavado  de Áreas Públicas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7 </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Barrido y Limpieza </a:t>
              </a:r>
              <a:r>
                <a:rPr kumimoji="0" lang="es-MX"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mn-cs"/>
                </a:rPr>
                <a:t>2</a:t>
              </a:r>
              <a:r>
                <a:rPr kumimoji="0" lang="es-CO" sz="2000" b="1"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rPr>
                <a:t>	</a:t>
              </a:r>
              <a:endPar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lang="es-CO" sz="2000" b="1">
                  <a:solidFill>
                    <a:srgbClr val="4472C4">
                      <a:lumMod val="50000"/>
                    </a:srgbClr>
                  </a:solidFill>
                  <a:latin typeface="Calibri" panose="020F0502020204030204"/>
                </a:rPr>
                <a:t>2.164</a:t>
              </a:r>
              <a:endPar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Corte de Césped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1.197</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Poda de Árboles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lang="es-CO" sz="2000" b="1">
                  <a:solidFill>
                    <a:srgbClr val="4472C4">
                      <a:lumMod val="50000"/>
                    </a:srgbClr>
                  </a:solidFill>
                  <a:latin typeface="Calibri" panose="020F0502020204030204"/>
                </a:rPr>
                <a:t>1.081</a:t>
              </a: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Mantenimiento Flota Vehicular </a:t>
              </a:r>
              <a:r>
                <a:rPr kumimoji="0" lang="es-CO"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rPr>
                <a:t>4</a:t>
              </a:r>
              <a:endParaRPr kumimoji="0" lang="es-CO" sz="2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288</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Ambiental</a:t>
              </a:r>
              <a:r>
                <a:rPr lang="es-CO" sz="2000" baseline="30000">
                  <a:solidFill>
                    <a:srgbClr val="4472C4">
                      <a:lumMod val="50000"/>
                    </a:srgbClr>
                  </a:solidFill>
                  <a:latin typeface="Calibri" panose="020F0502020204030204"/>
                  <a:cs typeface="Times New Roman" panose="02020603050405020304" pitchFamily="18" charset="0"/>
                </a:rPr>
                <a:t> 6</a:t>
              </a:r>
              <a:endPar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6 </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Puntos Críticos y Arrojo Clandestino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4.065</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Cestas Públicas </a:t>
              </a:r>
              <a:r>
                <a:rPr kumimoji="0" lang="es-CO" sz="2000" b="0" i="0" u="none" strike="noStrike" kern="1200" cap="none" spc="0" normalizeH="0" baseline="30000" noProof="0">
                  <a:ln>
                    <a:noFill/>
                  </a:ln>
                  <a:solidFill>
                    <a:srgbClr val="4472C4">
                      <a:lumMod val="50000"/>
                    </a:srgbClr>
                  </a:solidFill>
                  <a:effectLst/>
                  <a:uLnTx/>
                  <a:uFillTx/>
                  <a:latin typeface="Calibri" panose="020F0502020204030204"/>
                  <a:ea typeface="Times New Roman" panose="02020603050405020304" pitchFamily="18" charset="0"/>
                  <a:cs typeface="+mn-cs"/>
                </a:rPr>
                <a:t>3</a:t>
              </a:r>
              <a:r>
                <a:rPr kumimoji="0" lang="es-CO" sz="2000" b="0" i="0" u="none" strike="noStrike" kern="1200" cap="none" spc="0" normalizeH="0" baseline="30000" noProof="0">
                  <a:ln>
                    <a:noFill/>
                  </a:ln>
                  <a:solidFill>
                    <a:prstClr val="black"/>
                  </a:solidFill>
                  <a:effectLst/>
                  <a:uLnTx/>
                  <a:uFillTx/>
                  <a:latin typeface="Calibri" panose="020F0502020204030204"/>
                  <a:ea typeface="Times New Roman" panose="02020603050405020304" pitchFamily="18" charset="0"/>
                  <a:cs typeface="+mn-cs"/>
                </a:rPr>
                <a:t> </a:t>
              </a: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CO" sz="2000" b="1" i="0" u="none" strike="noStrike" kern="1200" cap="none" spc="0" normalizeH="0" baseline="30000" noProof="0">
                  <a:ln>
                    <a:noFill/>
                  </a:ln>
                  <a:solidFill>
                    <a:srgbClr val="4472C4">
                      <a:lumMod val="50000"/>
                    </a:srgbClr>
                  </a:solidFill>
                  <a:effectLst/>
                  <a:uLnTx/>
                  <a:uFillTx/>
                  <a:latin typeface="Calibri" panose="020F0502020204030204"/>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138 </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Seguridad y Salud en el Trabajo </a:t>
              </a:r>
              <a:r>
                <a:rPr kumimoji="0" lang="es-CO"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rPr>
                <a:t>5</a:t>
              </a:r>
              <a:endParaRPr kumimoji="0" lang="es-CO" sz="2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20 </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260821" y="6394200"/>
            <a:ext cx="11618429"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Los datos presentados suman las visitas de: 1) Instalación, mantenimiento y lavado de contenedores; 2) Barrido manual y barrido mecánico; 3) Instalación y mantenimiento 4) Vehículos en el despacho, seguimiento a vehículos </a:t>
            </a:r>
            <a:r>
              <a:rPr lang="es-MX" sz="900">
                <a:solidFill>
                  <a:srgbClr val="4472C4">
                    <a:lumMod val="50000"/>
                  </a:srgbClr>
                </a:solidFill>
                <a:latin typeface="Calibri" panose="020F0502020204030204"/>
              </a:rPr>
              <a:t>e</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Inoperatividad de flota; 5 </a:t>
            </a:r>
            <a:r>
              <a:rPr lang="es-MX" sz="900">
                <a:solidFill>
                  <a:srgbClr val="4472C4">
                    <a:lumMod val="50000"/>
                  </a:srgbClr>
                </a:solidFill>
                <a:latin typeface="Calibri" panose="020F0502020204030204"/>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SST y cuartelillos * Para todas las </a:t>
            </a:r>
            <a:r>
              <a:rPr kumimoji="0" lang="es-MX" sz="900" b="0" i="0" u="none" strike="noStrike" kern="1200" cap="none" spc="0" normalizeH="0" baseline="0" noProof="0" err="1">
                <a:ln>
                  <a:noFill/>
                </a:ln>
                <a:solidFill>
                  <a:srgbClr val="4472C4">
                    <a:lumMod val="50000"/>
                  </a:srgbClr>
                </a:solidFill>
                <a:effectLst/>
                <a:uLnTx/>
                <a:uFillTx/>
                <a:latin typeface="Calibri" panose="020F0502020204030204"/>
                <a:ea typeface="+mn-ea"/>
                <a:cs typeface="+mn-cs"/>
              </a:rPr>
              <a:t>ASE’s</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6</a:t>
            </a:r>
            <a:r>
              <a:rPr lang="es-MX" sz="900">
                <a:solidFill>
                  <a:srgbClr val="4472C4">
                    <a:lumMod val="50000"/>
                  </a:srgbClr>
                </a:solidFill>
                <a:latin typeface="Calibri" panose="020F0502020204030204"/>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Base de Operaciones</a:t>
            </a:r>
          </a:p>
        </p:txBody>
      </p:sp>
      <p:pic>
        <p:nvPicPr>
          <p:cNvPr id="3" name="Imagen 2">
            <a:extLst>
              <a:ext uri="{FF2B5EF4-FFF2-40B4-BE49-F238E27FC236}">
                <a16:creationId xmlns:a16="http://schemas.microsoft.com/office/drawing/2014/main" id="{987973C0-712E-8E67-DD7B-203DF882B533}"/>
              </a:ext>
            </a:extLst>
          </p:cNvPr>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6334613" y="4057720"/>
            <a:ext cx="1041471" cy="984476"/>
          </a:xfrm>
          <a:prstGeom prst="rect">
            <a:avLst/>
          </a:prstGeom>
        </p:spPr>
      </p:pic>
      <p:sp>
        <p:nvSpPr>
          <p:cNvPr id="6" name="CuadroTexto 5">
            <a:extLst>
              <a:ext uri="{FF2B5EF4-FFF2-40B4-BE49-F238E27FC236}">
                <a16:creationId xmlns:a16="http://schemas.microsoft.com/office/drawing/2014/main" id="{BBDB5312-1E05-C84A-A6D0-AB71FF4A6ADD}"/>
              </a:ext>
            </a:extLst>
          </p:cNvPr>
          <p:cNvSpPr txBox="1"/>
          <p:nvPr/>
        </p:nvSpPr>
        <p:spPr>
          <a:xfrm>
            <a:off x="7376084" y="4159584"/>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Residuos Esporádicos</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a:solidFill>
                  <a:srgbClr val="4472C4">
                    <a:lumMod val="50000"/>
                  </a:srgbClr>
                </a:solidFill>
                <a:latin typeface="Calibri" panose="020F0502020204030204"/>
              </a:rPr>
              <a:t>726</a:t>
            </a: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p>
        </p:txBody>
      </p:sp>
    </p:spTree>
    <p:extLst>
      <p:ext uri="{BB962C8B-B14F-4D97-AF65-F5344CB8AC3E}">
        <p14:creationId xmlns:p14="http://schemas.microsoft.com/office/powerpoint/2010/main" val="355315296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operativos especiales</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59953515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159347" y="144011"/>
            <a:ext cx="988576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Verificación en Campo - Operativos Especiales</a:t>
            </a:r>
            <a:endParaRPr lang="es-CO" sz="2000">
              <a:latin typeface="Candara" panose="020E0502030303020204" pitchFamily="34" charset="0"/>
            </a:endParaRPr>
          </a:p>
          <a:p>
            <a:pPr lvl="1"/>
            <a:r>
              <a:rPr lang="es-CO" sz="1600" b="0">
                <a:solidFill>
                  <a:schemeClr val="tx2"/>
                </a:solidFill>
              </a:rPr>
              <a:t>Cantidad ejecutada por localidad – febrero de 2025</a:t>
            </a:r>
          </a:p>
        </p:txBody>
      </p: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4" name="Conector recto 3">
            <a:extLst>
              <a:ext uri="{FF2B5EF4-FFF2-40B4-BE49-F238E27FC236}">
                <a16:creationId xmlns:a16="http://schemas.microsoft.com/office/drawing/2014/main" id="{805441BF-1AD5-73CF-BA75-D280F8666AFA}"/>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2" name="Gráfico 1">
            <a:extLst>
              <a:ext uri="{FF2B5EF4-FFF2-40B4-BE49-F238E27FC236}">
                <a16:creationId xmlns:a16="http://schemas.microsoft.com/office/drawing/2014/main" id="{8D162F26-8B1E-19BD-8412-BCBA3DDAC73F}"/>
              </a:ext>
            </a:extLst>
          </p:cNvPr>
          <p:cNvGraphicFramePr>
            <a:graphicFrameLocks/>
          </p:cNvGraphicFramePr>
          <p:nvPr/>
        </p:nvGraphicFramePr>
        <p:xfrm>
          <a:off x="390973" y="1316430"/>
          <a:ext cx="11352811" cy="504700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Verificación en Campo - Operativos Especiales</a:t>
            </a:r>
            <a:endParaRPr lang="es-CO" sz="2000">
              <a:latin typeface="Candara" panose="020E0502030303020204" pitchFamily="34" charset="0"/>
            </a:endParaRPr>
          </a:p>
          <a:p>
            <a:pPr lvl="1"/>
            <a:r>
              <a:rPr lang="es-CO" sz="1600" b="0">
                <a:solidFill>
                  <a:schemeClr val="tx2"/>
                </a:solidFill>
              </a:rPr>
              <a:t>Cantidad ejecutada por ase por componente del servicio – febrero de 2025</a:t>
            </a:r>
            <a:r>
              <a:rPr lang="es-CO" sz="1400" b="1">
                <a:latin typeface="Candara" panose="020E0502030303020204" pitchFamily="34" charset="0"/>
              </a:rPr>
              <a:t>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89647" y="1135871"/>
          <a:ext cx="11955465" cy="5674924"/>
        </p:xfrm>
        <a:graphic>
          <a:graphicData uri="http://schemas.openxmlformats.org/drawingml/2006/table">
            <a:tbl>
              <a:tblPr firstRow="1" bandRow="1">
                <a:tableStyleId>{68D230F3-CF80-4859-8CE7-A43EE81993B5}</a:tableStyleId>
              </a:tblPr>
              <a:tblGrid>
                <a:gridCol w="3393641">
                  <a:extLst>
                    <a:ext uri="{9D8B030D-6E8A-4147-A177-3AD203B41FA5}">
                      <a16:colId xmlns:a16="http://schemas.microsoft.com/office/drawing/2014/main" val="20000"/>
                    </a:ext>
                  </a:extLst>
                </a:gridCol>
                <a:gridCol w="1549034">
                  <a:extLst>
                    <a:ext uri="{9D8B030D-6E8A-4147-A177-3AD203B41FA5}">
                      <a16:colId xmlns:a16="http://schemas.microsoft.com/office/drawing/2014/main" val="20001"/>
                    </a:ext>
                  </a:extLst>
                </a:gridCol>
                <a:gridCol w="1784278">
                  <a:extLst>
                    <a:ext uri="{9D8B030D-6E8A-4147-A177-3AD203B41FA5}">
                      <a16:colId xmlns:a16="http://schemas.microsoft.com/office/drawing/2014/main" val="20002"/>
                    </a:ext>
                  </a:extLst>
                </a:gridCol>
                <a:gridCol w="1429828">
                  <a:extLst>
                    <a:ext uri="{9D8B030D-6E8A-4147-A177-3AD203B41FA5}">
                      <a16:colId xmlns:a16="http://schemas.microsoft.com/office/drawing/2014/main" val="20003"/>
                    </a:ext>
                  </a:extLst>
                </a:gridCol>
                <a:gridCol w="1294006">
                  <a:extLst>
                    <a:ext uri="{9D8B030D-6E8A-4147-A177-3AD203B41FA5}">
                      <a16:colId xmlns:a16="http://schemas.microsoft.com/office/drawing/2014/main" val="20004"/>
                    </a:ext>
                  </a:extLst>
                </a:gridCol>
                <a:gridCol w="1300528">
                  <a:extLst>
                    <a:ext uri="{9D8B030D-6E8A-4147-A177-3AD203B41FA5}">
                      <a16:colId xmlns:a16="http://schemas.microsoft.com/office/drawing/2014/main" val="20005"/>
                    </a:ext>
                  </a:extLst>
                </a:gridCol>
                <a:gridCol w="1204150">
                  <a:extLst>
                    <a:ext uri="{9D8B030D-6E8A-4147-A177-3AD203B41FA5}">
                      <a16:colId xmlns:a16="http://schemas.microsoft.com/office/drawing/2014/main" val="20006"/>
                    </a:ext>
                  </a:extLst>
                </a:gridCol>
              </a:tblGrid>
              <a:tr h="966043">
                <a:tc>
                  <a:txBody>
                    <a:bodyPr/>
                    <a:lstStyle/>
                    <a:p>
                      <a:pPr algn="ctr" rtl="0" fontAlgn="ctr"/>
                      <a:r>
                        <a:rPr lang="es-ES" sz="1100" u="none" strike="noStrike">
                          <a:solidFill>
                            <a:srgbClr val="002060"/>
                          </a:solidFill>
                          <a:effectLst/>
                          <a:latin typeface="+mn-lt"/>
                        </a:rPr>
                        <a:t>ACTIVIDAD</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PROMOAMBIENTAL S.A.S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LIMPIEZA METROPOLITANA S.A.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CIUDAD LIMPIA S.A.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BOGOTÁ LIMPIA S.A.S</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ÁREA LIMPIA S.A.S.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TOTAL</a:t>
                      </a:r>
                      <a:endParaRPr lang="es-ES" sz="1100" b="1" i="0" u="none" strike="noStrike">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69081">
                <a:tc>
                  <a:txBody>
                    <a:bodyPr/>
                    <a:lstStyle/>
                    <a:p>
                      <a:pPr algn="l" rtl="0" fontAlgn="b">
                        <a:lnSpc>
                          <a:spcPct val="100000"/>
                        </a:lnSpc>
                      </a:pPr>
                      <a:r>
                        <a:rPr lang="es-ES" sz="1100" u="none" strike="noStrike">
                          <a:solidFill>
                            <a:srgbClr val="002060"/>
                          </a:solidFill>
                          <a:effectLst/>
                          <a:latin typeface="+mn-lt"/>
                          <a:cs typeface="Arial" panose="020B0604020202020204" pitchFamily="34" charset="0"/>
                        </a:rPr>
                        <a:t>BARRIDO MANUAL</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135</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236</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150</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208</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171</a:t>
                      </a: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900</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93579">
                <a:tc>
                  <a:txBody>
                    <a:bodyPr/>
                    <a:lstStyle/>
                    <a:p>
                      <a:pPr algn="l" rtl="0" fontAlgn="b">
                        <a:lnSpc>
                          <a:spcPct val="100000"/>
                        </a:lnSpc>
                      </a:pPr>
                      <a:r>
                        <a:rPr lang="es-ES" sz="1100" u="none" strike="noStrike">
                          <a:solidFill>
                            <a:srgbClr val="002060"/>
                          </a:solidFill>
                          <a:effectLst/>
                          <a:latin typeface="+mn-lt"/>
                          <a:cs typeface="Arial" panose="020B0604020202020204" pitchFamily="34" charset="0"/>
                        </a:rPr>
                        <a:t>BARRIDO MECÁNICO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54</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85</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108</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85</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27</a:t>
                      </a: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359</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3062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LAVADO</a:t>
                      </a:r>
                      <a:r>
                        <a:rPr lang="es-ES" sz="1100" u="none" strike="noStrike" baseline="0">
                          <a:solidFill>
                            <a:srgbClr val="002060"/>
                          </a:solidFill>
                          <a:effectLst/>
                          <a:latin typeface="+mn-lt"/>
                          <a:cs typeface="Arial" panose="020B0604020202020204" pitchFamily="34" charset="0"/>
                        </a:rPr>
                        <a:t> DE ÁREAS PÚBLICAS - PGIRS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CO"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4</a:t>
                      </a:r>
                    </a:p>
                  </a:txBody>
                  <a:tcPr marL="0" marR="0" marT="0" marB="0" anchor="ctr"/>
                </a:tc>
                <a:extLst>
                  <a:ext uri="{0D108BD9-81ED-4DB2-BD59-A6C34878D82A}">
                    <a16:rowId xmlns:a16="http://schemas.microsoft.com/office/drawing/2014/main" val="393430244"/>
                  </a:ext>
                </a:extLst>
              </a:tr>
              <a:tr h="26526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LAVADO</a:t>
                      </a:r>
                      <a:r>
                        <a:rPr lang="es-ES" sz="1100" u="none" strike="noStrike" baseline="0">
                          <a:solidFill>
                            <a:srgbClr val="002060"/>
                          </a:solidFill>
                          <a:effectLst/>
                          <a:latin typeface="+mn-lt"/>
                          <a:cs typeface="Arial" panose="020B0604020202020204" pitchFamily="34" charset="0"/>
                        </a:rPr>
                        <a:t> DE CONTENEDORES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MX" sz="1100" b="0" i="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10</a:t>
                      </a:r>
                    </a:p>
                  </a:txBody>
                  <a:tcPr marL="0" marR="0" marT="0" marB="0" anchor="ctr"/>
                </a:tc>
                <a:extLst>
                  <a:ext uri="{0D108BD9-81ED-4DB2-BD59-A6C34878D82A}">
                    <a16:rowId xmlns:a16="http://schemas.microsoft.com/office/drawing/2014/main" val="1127896222"/>
                  </a:ext>
                </a:extLst>
              </a:tr>
              <a:tr h="24003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b="0" i="0" u="none" strike="noStrike">
                          <a:solidFill>
                            <a:srgbClr val="002060"/>
                          </a:solidFill>
                          <a:effectLst/>
                          <a:latin typeface="+mn-lt"/>
                          <a:cs typeface="Arial" panose="020B0604020202020204" pitchFamily="34" charset="0"/>
                        </a:rPr>
                        <a:t>MANTENIMIENTO DE CESTAS</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CO"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3692246870"/>
                  </a:ext>
                </a:extLst>
              </a:tr>
              <a:tr h="251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b="0" i="0" u="none" strike="noStrike">
                          <a:solidFill>
                            <a:srgbClr val="002060"/>
                          </a:solidFill>
                          <a:effectLst/>
                          <a:latin typeface="+mn-lt"/>
                          <a:cs typeface="Arial" panose="020B0604020202020204" pitchFamily="34" charset="0"/>
                        </a:rPr>
                        <a:t>MANTENIMIENTO DE CONTENEDORES</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MX" sz="1100" b="0" i="0" u="none" strike="noStrike">
                          <a:solidFill>
                            <a:srgbClr val="002060"/>
                          </a:solidFill>
                          <a:effectLst/>
                          <a:latin typeface="+mn-lt"/>
                          <a:cs typeface="Arial" panose="020B0604020202020204" pitchFamily="34" charset="0"/>
                        </a:rPr>
                        <a:t>10</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10</a:t>
                      </a:r>
                    </a:p>
                  </a:txBody>
                  <a:tcPr marL="0" marR="0" marT="0" marB="0" anchor="ctr"/>
                </a:tc>
                <a:extLst>
                  <a:ext uri="{0D108BD9-81ED-4DB2-BD59-A6C34878D82A}">
                    <a16:rowId xmlns:a16="http://schemas.microsoft.com/office/drawing/2014/main" val="2445874834"/>
                  </a:ext>
                </a:extLst>
              </a:tr>
              <a:tr h="251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ARROJO CLANDESTINO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MX" sz="1100" b="0" i="0" u="none" strike="noStrike">
                          <a:solidFill>
                            <a:srgbClr val="002060"/>
                          </a:solidFill>
                          <a:effectLst/>
                          <a:latin typeface="+mn-lt"/>
                          <a:cs typeface="Arial" panose="020B0604020202020204" pitchFamily="34" charset="0"/>
                        </a:rPr>
                        <a:t>3</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10</a:t>
                      </a:r>
                    </a:p>
                  </a:txBody>
                  <a:tcPr marL="0" marR="0" marT="0" marB="0" anchor="ctr"/>
                </a:tc>
                <a:extLst>
                  <a:ext uri="{0D108BD9-81ED-4DB2-BD59-A6C34878D82A}">
                    <a16:rowId xmlns:a16="http://schemas.microsoft.com/office/drawing/2014/main" val="2911114083"/>
                  </a:ext>
                </a:extLst>
              </a:tr>
              <a:tr h="26289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BOLSAS DE BARRIDO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24</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9</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44</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5146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DOMICILIARIA</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96</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173</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72</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88</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78</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507</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91791">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PUNTOS CRÍTICOS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18</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18</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535885474"/>
                  </a:ext>
                </a:extLst>
              </a:tr>
              <a:tr h="25684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RCD DOMICILIARIOS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3</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7</a:t>
                      </a:r>
                    </a:p>
                  </a:txBody>
                  <a:tcPr marL="0" marR="0" marT="0" marB="0" anchor="ctr"/>
                </a:tc>
                <a:extLst>
                  <a:ext uri="{0D108BD9-81ED-4DB2-BD59-A6C34878D82A}">
                    <a16:rowId xmlns:a16="http://schemas.microsoft.com/office/drawing/2014/main" val="10009"/>
                  </a:ext>
                </a:extLst>
              </a:tr>
              <a:tr h="26289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a:t>
                      </a:r>
                      <a:r>
                        <a:rPr lang="es-CO" sz="1100" u="none" strike="noStrike">
                          <a:solidFill>
                            <a:srgbClr val="002060"/>
                          </a:solidFill>
                          <a:effectLst/>
                          <a:latin typeface="+mn-lt"/>
                          <a:cs typeface="Arial" panose="020B0604020202020204" pitchFamily="34" charset="0"/>
                        </a:rPr>
                        <a:t>RECHAZO EN ECAS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a:solidFill>
                            <a:srgbClr val="002060"/>
                          </a:solidFill>
                          <a:effectLst/>
                          <a:latin typeface="+mn-lt"/>
                          <a:cs typeface="Arial" panose="020B0604020202020204" pitchFamily="34" charset="0"/>
                        </a:rPr>
                        <a:t>10</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46</a:t>
                      </a:r>
                    </a:p>
                  </a:txBody>
                  <a:tcPr marL="0" marR="0" marT="0" marB="0" anchor="ctr"/>
                </a:tc>
                <a:extLst>
                  <a:ext uri="{0D108BD9-81ED-4DB2-BD59-A6C34878D82A}">
                    <a16:rowId xmlns:a16="http://schemas.microsoft.com/office/drawing/2014/main" val="219236170"/>
                  </a:ext>
                </a:extLst>
              </a:tr>
              <a:tr h="28575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a:solidFill>
                            <a:srgbClr val="002060"/>
                          </a:solidFill>
                          <a:effectLst/>
                          <a:latin typeface="+mn-lt"/>
                          <a:cs typeface="Arial" panose="020B0604020202020204" pitchFamily="34" charset="0"/>
                        </a:rPr>
                        <a:t>RECOLECCIÓN Y TRANSPORTE - RESIDUOS CORTE CÉSPED</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14</a:t>
                      </a:r>
                    </a:p>
                  </a:txBody>
                  <a:tcPr marL="0" marR="0" marT="0" marB="0" anchor="ctr"/>
                </a:tc>
                <a:extLst>
                  <a:ext uri="{0D108BD9-81ED-4DB2-BD59-A6C34878D82A}">
                    <a16:rowId xmlns:a16="http://schemas.microsoft.com/office/drawing/2014/main" val="876894161"/>
                  </a:ext>
                </a:extLst>
              </a:tr>
              <a:tr h="27432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a:solidFill>
                            <a:srgbClr val="002060"/>
                          </a:solidFill>
                          <a:effectLst/>
                          <a:latin typeface="+mn-lt"/>
                          <a:cs typeface="Arial" panose="020B0604020202020204" pitchFamily="34" charset="0"/>
                        </a:rPr>
                        <a:t>RECOLECCIÓN Y TRANSPORTE - RESIDUOS CONTENEDORES</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25</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CO" sz="1100" b="0" i="0" u="none" strike="noStrike">
                          <a:solidFill>
                            <a:srgbClr val="002060"/>
                          </a:solidFill>
                          <a:effectLst/>
                          <a:latin typeface="+mn-lt"/>
                          <a:cs typeface="Arial" panose="020B0604020202020204" pitchFamily="34" charset="0"/>
                        </a:rPr>
                        <a:t>15</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17</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45</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112</a:t>
                      </a:r>
                    </a:p>
                  </a:txBody>
                  <a:tcPr marL="0" marR="0" marT="0" marB="0" anchor="ctr"/>
                </a:tc>
                <a:extLst>
                  <a:ext uri="{0D108BD9-81ED-4DB2-BD59-A6C34878D82A}">
                    <a16:rowId xmlns:a16="http://schemas.microsoft.com/office/drawing/2014/main" val="1082644928"/>
                  </a:ext>
                </a:extLst>
              </a:tr>
              <a:tr h="27432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a:solidFill>
                            <a:srgbClr val="002060"/>
                          </a:solidFill>
                          <a:effectLst/>
                          <a:latin typeface="+mn-lt"/>
                          <a:cs typeface="Arial" panose="020B0604020202020204" pitchFamily="34" charset="0"/>
                        </a:rPr>
                        <a:t>RECOLECCIÓN Y TRANSPORTE - RESIDUOS PODA ÁRBOLES</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3</a:t>
                      </a:r>
                    </a:p>
                  </a:txBody>
                  <a:tcPr marL="0" marR="0" marT="0" marB="0" anchor="ctr"/>
                </a:tc>
                <a:extLst>
                  <a:ext uri="{0D108BD9-81ED-4DB2-BD59-A6C34878D82A}">
                    <a16:rowId xmlns:a16="http://schemas.microsoft.com/office/drawing/2014/main" val="2626822055"/>
                  </a:ext>
                </a:extLst>
              </a:tr>
              <a:tr h="24003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11</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15</a:t>
                      </a:r>
                    </a:p>
                  </a:txBody>
                  <a:tcPr marL="0" marR="0" marT="0" marB="0" anchor="ctr"/>
                </a:tc>
                <a:extLst>
                  <a:ext uri="{0D108BD9-81ED-4DB2-BD59-A6C34878D82A}">
                    <a16:rowId xmlns:a16="http://schemas.microsoft.com/office/drawing/2014/main" val="865138859"/>
                  </a:ext>
                </a:extLst>
              </a:tr>
              <a:tr h="431471">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TOTAL</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337</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542</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402</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434</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345</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2,060</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INDICADORES DE COBERTURA</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Porcentaje de cubrimiento – febrero de 2025</a:t>
            </a:r>
            <a:r>
              <a:rPr lang="es-CO" sz="1600" b="0">
                <a:latin typeface="Candara" panose="020E0502030303020204" pitchFamily="34" charset="0"/>
              </a:rPr>
              <a:t> </a:t>
            </a:r>
            <a:r>
              <a:rPr lang="es-CO" sz="1400" b="1">
                <a:latin typeface="Candara" panose="020E0502030303020204" pitchFamily="34" charset="0"/>
              </a:rPr>
              <a:t>ACOGIDA AL 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89646" y="1135870"/>
          <a:ext cx="11955466" cy="5722121"/>
        </p:xfrm>
        <a:graphic>
          <a:graphicData uri="http://schemas.openxmlformats.org/drawingml/2006/table">
            <a:tbl>
              <a:tblPr firstRow="1" bandRow="1">
                <a:tableStyleId>{68D230F3-CF80-4859-8CE7-A43EE81993B5}</a:tableStyleId>
              </a:tblPr>
              <a:tblGrid>
                <a:gridCol w="2073564">
                  <a:extLst>
                    <a:ext uri="{9D8B030D-6E8A-4147-A177-3AD203B41FA5}">
                      <a16:colId xmlns:a16="http://schemas.microsoft.com/office/drawing/2014/main" val="20000"/>
                    </a:ext>
                  </a:extLst>
                </a:gridCol>
                <a:gridCol w="2900464">
                  <a:extLst>
                    <a:ext uri="{9D8B030D-6E8A-4147-A177-3AD203B41FA5}">
                      <a16:colId xmlns:a16="http://schemas.microsoft.com/office/drawing/2014/main" val="20001"/>
                    </a:ext>
                  </a:extLst>
                </a:gridCol>
                <a:gridCol w="1035880">
                  <a:extLst>
                    <a:ext uri="{9D8B030D-6E8A-4147-A177-3AD203B41FA5}">
                      <a16:colId xmlns:a16="http://schemas.microsoft.com/office/drawing/2014/main" val="20002"/>
                    </a:ext>
                  </a:extLst>
                </a:gridCol>
                <a:gridCol w="1480886">
                  <a:extLst>
                    <a:ext uri="{9D8B030D-6E8A-4147-A177-3AD203B41FA5}">
                      <a16:colId xmlns:a16="http://schemas.microsoft.com/office/drawing/2014/main" val="20003"/>
                    </a:ext>
                  </a:extLst>
                </a:gridCol>
                <a:gridCol w="1096488">
                  <a:extLst>
                    <a:ext uri="{9D8B030D-6E8A-4147-A177-3AD203B41FA5}">
                      <a16:colId xmlns:a16="http://schemas.microsoft.com/office/drawing/2014/main" val="20004"/>
                    </a:ext>
                  </a:extLst>
                </a:gridCol>
                <a:gridCol w="1461987">
                  <a:extLst>
                    <a:ext uri="{9D8B030D-6E8A-4147-A177-3AD203B41FA5}">
                      <a16:colId xmlns:a16="http://schemas.microsoft.com/office/drawing/2014/main" val="20005"/>
                    </a:ext>
                  </a:extLst>
                </a:gridCol>
                <a:gridCol w="1906197">
                  <a:extLst>
                    <a:ext uri="{9D8B030D-6E8A-4147-A177-3AD203B41FA5}">
                      <a16:colId xmlns:a16="http://schemas.microsoft.com/office/drawing/2014/main" val="20006"/>
                    </a:ext>
                  </a:extLst>
                </a:gridCol>
              </a:tblGrid>
              <a:tr h="428531">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ACTIVIDAD</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COMPONENTE</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FORMATO</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71158">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 y 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a:solidFill>
                            <a:srgbClr val="002060"/>
                          </a:solidFill>
                          <a:effectLst/>
                          <a:latin typeface="Calibri" panose="020F0502020204030204" pitchFamily="34" charset="0"/>
                          <a:cs typeface="Calibri" panose="020F0502020204030204" pitchFamily="34" charset="0"/>
                        </a:rPr>
                        <a:t>1.272</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525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1.085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48,4%</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71158">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71158">
                <a:tc vMerge="1">
                  <a:txBody>
                    <a:bodyPr/>
                    <a:lstStyle/>
                    <a:p>
                      <a:endParaRPr lang="es-CO"/>
                    </a:p>
                  </a:txBody>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RCD USUARIOS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4</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71158">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 y 32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71158">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15047">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71158">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MANUAL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920</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432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40,1%</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71158">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27089">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CUARTELILLO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19459">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LAVADO PGIRS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2.424</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301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27,9%</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71158">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 11 y 28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71158">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15 y 16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74562">
                <a:tc vMerge="1">
                  <a:txBody>
                    <a:bodyPr/>
                    <a:lstStyle/>
                    <a:p>
                      <a:pPr algn="l" rtl="0" fontAlgn="b"/>
                      <a:endParaRPr lang="es-CO" sz="1300" b="0" i="0" u="none" strike="noStrike">
                        <a:solidFill>
                          <a:srgbClr val="002060"/>
                        </a:solidFill>
                        <a:effectLst/>
                        <a:latin typeface="+mn-lt"/>
                      </a:endParaRPr>
                    </a:p>
                  </a:txBody>
                  <a:tcPr marL="0" marR="0" marT="0" marB="0" anchor="ct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17 y 18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522122">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LAVADO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RECONTEO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RECOLECCIÓN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21 </a:t>
                      </a:r>
                      <a:endParaRPr lang="es-ES" sz="1100" b="0" i="0" u="none" strike="noStrike">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1.314</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146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348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42,0%</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74041">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257394">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ADICIÓN PUNTOS CRÍTICOS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13, 38 y 39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a:solidFill>
                            <a:srgbClr val="002060"/>
                          </a:solidFill>
                          <a:effectLst/>
                          <a:latin typeface="Calibri" panose="020F0502020204030204" pitchFamily="34" charset="0"/>
                          <a:ea typeface="+mn-ea"/>
                          <a:cs typeface="Calibri" panose="020F0502020204030204" pitchFamily="34" charset="0"/>
                        </a:rPr>
                        <a:t>4.037</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700</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1.077</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65,0%</a:t>
                      </a:r>
                    </a:p>
                  </a:txBody>
                  <a:tcPr marL="0" marR="0" marT="0" marB="0" anchor="ctr">
                    <a:solidFill>
                      <a:schemeClr val="accent6">
                        <a:lumMod val="20000"/>
                        <a:lumOff val="80000"/>
                      </a:schemeClr>
                    </a:solidFill>
                  </a:tcPr>
                </a:tc>
                <a:extLst>
                  <a:ext uri="{0D108BD9-81ED-4DB2-BD59-A6C34878D82A}">
                    <a16:rowId xmlns:a16="http://schemas.microsoft.com/office/drawing/2014/main" val="10011"/>
                  </a:ext>
                </a:extLst>
              </a:tr>
              <a:tr h="249980">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ADICIÓN RESIDUOS ESPORÁDICOS</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RESIDUOS ESPORÁDICOS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40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726</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243</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637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38,1%</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71158">
                <a:tc rowSpan="2">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2.060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590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1.077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54,8%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71158">
                <a:tc vMerge="1">
                  <a:txBody>
                    <a:bodyPr/>
                    <a:lstStyle/>
                    <a:p>
                      <a:pPr algn="ctr" rtl="0" fontAlgn="b">
                        <a:lnSpc>
                          <a:spcPct val="150000"/>
                        </a:lnSpc>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a:solidFill>
                            <a:srgbClr val="002060"/>
                          </a:solidFill>
                          <a:effectLst/>
                          <a:latin typeface="Calibri" panose="020F0502020204030204" pitchFamily="34" charset="0"/>
                          <a:cs typeface="Calibri" panose="020F0502020204030204" pitchFamily="34" charset="0"/>
                        </a:rPr>
                        <a:t>ACTORES EXTERNOS</a:t>
                      </a: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a:solidFill>
                            <a:srgbClr val="002060"/>
                          </a:solidFill>
                          <a:effectLst/>
                          <a:latin typeface="Calibri" panose="020F0502020204030204" pitchFamily="34" charset="0"/>
                          <a:cs typeface="Calibri" panose="020F0502020204030204" pitchFamily="34" charset="0"/>
                        </a:rPr>
                        <a:t>42</a:t>
                      </a: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a:solidFill>
                            <a:srgbClr val="002060"/>
                          </a:solidFill>
                          <a:effectLst/>
                          <a:latin typeface="Calibri" panose="020F0502020204030204" pitchFamily="34" charset="0"/>
                          <a:cs typeface="Calibri" panose="020F0502020204030204" pitchFamily="34" charset="0"/>
                        </a:rPr>
                        <a:t>410</a:t>
                      </a: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a:solidFill>
                            <a:srgbClr val="002060"/>
                          </a:solidFill>
                          <a:effectLst/>
                          <a:latin typeface="Calibri" panose="020F0502020204030204" pitchFamily="34" charset="0"/>
                          <a:cs typeface="Calibri" panose="020F0502020204030204" pitchFamily="34" charset="0"/>
                        </a:rPr>
                        <a:t>221</a:t>
                      </a: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a:solidFill>
                            <a:srgbClr val="002060"/>
                          </a:solidFill>
                          <a:effectLst/>
                          <a:latin typeface="Calibri" panose="020F0502020204030204" pitchFamily="34" charset="0"/>
                          <a:cs typeface="Calibri" panose="020F0502020204030204" pitchFamily="34" charset="0"/>
                        </a:rPr>
                        <a:t>1.077</a:t>
                      </a: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a:solidFill>
                            <a:srgbClr val="002060"/>
                          </a:solidFill>
                          <a:effectLst/>
                          <a:latin typeface="Calibri" panose="020F0502020204030204" pitchFamily="34" charset="0"/>
                          <a:cs typeface="Calibri" panose="020F0502020204030204" pitchFamily="34" charset="0"/>
                        </a:rPr>
                        <a:t>20,5%</a:t>
                      </a:r>
                    </a:p>
                  </a:txBody>
                  <a:tcPr marL="0" marR="0" marT="0" marB="0" anchor="ctr">
                    <a:solidFill>
                      <a:schemeClr val="accent6">
                        <a:lumMod val="20000"/>
                        <a:lumOff val="80000"/>
                      </a:schemeClr>
                    </a:solidFill>
                  </a:tcPr>
                </a:tc>
                <a:extLst>
                  <a:ext uri="{0D108BD9-81ED-4DB2-BD59-A6C34878D82A}">
                    <a16:rowId xmlns:a16="http://schemas.microsoft.com/office/drawing/2014/main" val="2903239821"/>
                  </a:ext>
                </a:extLst>
              </a:tr>
              <a:tr h="271158">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COBERTURA TOTAL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TODOS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NA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a:solidFill>
                            <a:srgbClr val="002060"/>
                          </a:solidFill>
                          <a:effectLst/>
                          <a:latin typeface="Calibri" panose="020F0502020204030204" pitchFamily="34" charset="0"/>
                          <a:cs typeface="Calibri" panose="020F0502020204030204" pitchFamily="34" charset="0"/>
                        </a:rPr>
                        <a:t>13.163</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a:solidFill>
                            <a:srgbClr val="002060"/>
                          </a:solidFill>
                          <a:effectLst/>
                          <a:latin typeface="Calibri" panose="020F0502020204030204" pitchFamily="34" charset="0"/>
                          <a:cs typeface="Calibri" panose="020F0502020204030204" pitchFamily="34" charset="0"/>
                        </a:rPr>
                        <a:t>882</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a:solidFill>
                            <a:srgbClr val="002060"/>
                          </a:solidFill>
                          <a:effectLst/>
                          <a:latin typeface="Calibri" panose="020F0502020204030204" pitchFamily="34" charset="0"/>
                          <a:cs typeface="Calibri" panose="020F0502020204030204" pitchFamily="34" charset="0"/>
                        </a:rPr>
                        <a:t>1.085</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a:solidFill>
                            <a:srgbClr val="002060"/>
                          </a:solidFill>
                          <a:effectLst/>
                          <a:latin typeface="Calibri" panose="020F0502020204030204" pitchFamily="34" charset="0"/>
                          <a:cs typeface="Calibri" panose="020F0502020204030204" pitchFamily="34" charset="0"/>
                        </a:rPr>
                        <a:t>81,3%</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- 2025</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273089" y="6328248"/>
            <a:ext cx="6279433" cy="507831"/>
          </a:xfrm>
          <a:prstGeom prst="rect">
            <a:avLst/>
          </a:prstGeom>
          <a:noFill/>
        </p:spPr>
        <p:txBody>
          <a:bodyPr wrap="square" rtlCol="0">
            <a:spAutoFit/>
          </a:bodyPr>
          <a:lstStyle/>
          <a:p>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endParaRPr lang="es-CO" sz="900">
              <a:solidFill>
                <a:schemeClr val="accent1">
                  <a:lumMod val="50000"/>
                </a:schemeClr>
              </a:solidFill>
            </a:endParaRPr>
          </a:p>
          <a:p>
            <a:r>
              <a:rPr lang="es-CO" sz="900">
                <a:solidFill>
                  <a:schemeClr val="accent1">
                    <a:lumMod val="50000"/>
                  </a:schemeClr>
                </a:solidFill>
                <a:highlight>
                  <a:srgbClr val="FFFFFF"/>
                </a:highlight>
              </a:rPr>
              <a:t>Fuente: Base de datos PIDJ.</a:t>
            </a:r>
          </a:p>
          <a:p>
            <a:r>
              <a:rPr lang="es-MX" sz="900">
                <a:solidFill>
                  <a:schemeClr val="accent1">
                    <a:lumMod val="50000"/>
                  </a:schemeClr>
                </a:solidFill>
                <a:highlight>
                  <a:srgbClr val="FFFFFF"/>
                </a:highlight>
              </a:rPr>
              <a:t>Periodo comprendido entre el 1 de enero y el 31 de enero de 2025</a:t>
            </a:r>
            <a:endParaRPr lang="es-CO" sz="900">
              <a:solidFill>
                <a:schemeClr val="accent1">
                  <a:lumMod val="50000"/>
                </a:schemeClr>
              </a:solidFill>
              <a:highlight>
                <a:srgbClr val="FFFFFF"/>
              </a:highlight>
            </a:endParaRPr>
          </a:p>
        </p:txBody>
      </p:sp>
      <p:graphicFrame>
        <p:nvGraphicFramePr>
          <p:cNvPr id="2" name="Tabla 1">
            <a:extLst>
              <a:ext uri="{FF2B5EF4-FFF2-40B4-BE49-F238E27FC236}">
                <a16:creationId xmlns:a16="http://schemas.microsoft.com/office/drawing/2014/main" id="{91A8DA42-0BFF-803A-DB2A-CAA25874EB4D}"/>
              </a:ext>
            </a:extLst>
          </p:cNvPr>
          <p:cNvGraphicFramePr>
            <a:graphicFrameLocks noGrp="1"/>
          </p:cNvGraphicFramePr>
          <p:nvPr>
            <p:extLst>
              <p:ext uri="{D42A27DB-BD31-4B8C-83A1-F6EECF244321}">
                <p14:modId xmlns:p14="http://schemas.microsoft.com/office/powerpoint/2010/main" val="2806245897"/>
              </p:ext>
            </p:extLst>
          </p:nvPr>
        </p:nvGraphicFramePr>
        <p:xfrm>
          <a:off x="4857750" y="4318994"/>
          <a:ext cx="2476500" cy="2000250"/>
        </p:xfrm>
        <a:graphic>
          <a:graphicData uri="http://schemas.openxmlformats.org/drawingml/2006/table">
            <a:tbl>
              <a:tblPr/>
              <a:tblGrid>
                <a:gridCol w="825500">
                  <a:extLst>
                    <a:ext uri="{9D8B030D-6E8A-4147-A177-3AD203B41FA5}">
                      <a16:colId xmlns:a16="http://schemas.microsoft.com/office/drawing/2014/main" val="2862985150"/>
                    </a:ext>
                  </a:extLst>
                </a:gridCol>
                <a:gridCol w="825500">
                  <a:extLst>
                    <a:ext uri="{9D8B030D-6E8A-4147-A177-3AD203B41FA5}">
                      <a16:colId xmlns:a16="http://schemas.microsoft.com/office/drawing/2014/main" val="3189892267"/>
                    </a:ext>
                  </a:extLst>
                </a:gridCol>
                <a:gridCol w="825500">
                  <a:extLst>
                    <a:ext uri="{9D8B030D-6E8A-4147-A177-3AD203B41FA5}">
                      <a16:colId xmlns:a16="http://schemas.microsoft.com/office/drawing/2014/main" val="1320164215"/>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824993033"/>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153.771,52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147.338,34</a:t>
                      </a:r>
                    </a:p>
                  </a:txBody>
                  <a:tcPr marL="0" marR="0" marT="0" marB="0" anchor="ctr">
                    <a:lnL>
                      <a:noFill/>
                    </a:lnL>
                    <a:lnR>
                      <a:noFill/>
                    </a:lnR>
                    <a:lnT>
                      <a:noFill/>
                    </a:lnT>
                    <a:lnB>
                      <a:noFill/>
                    </a:lnB>
                    <a:noFill/>
                  </a:tcPr>
                </a:tc>
                <a:extLst>
                  <a:ext uri="{0D108BD9-81ED-4DB2-BD59-A6C34878D82A}">
                    <a16:rowId xmlns:a16="http://schemas.microsoft.com/office/drawing/2014/main" val="3277494752"/>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7.464,55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7.024,14</a:t>
                      </a:r>
                    </a:p>
                  </a:txBody>
                  <a:tcPr marL="0" marR="0" marT="0" marB="0" anchor="ctr">
                    <a:lnL>
                      <a:noFill/>
                    </a:lnL>
                    <a:lnR>
                      <a:noFill/>
                    </a:lnR>
                    <a:lnT>
                      <a:noFill/>
                    </a:lnT>
                    <a:lnB>
                      <a:noFill/>
                    </a:lnB>
                    <a:noFill/>
                  </a:tcPr>
                </a:tc>
                <a:extLst>
                  <a:ext uri="{0D108BD9-81ED-4DB2-BD59-A6C34878D82A}">
                    <a16:rowId xmlns:a16="http://schemas.microsoft.com/office/drawing/2014/main" val="2696199964"/>
                  </a:ext>
                </a:extLst>
              </a:tr>
              <a:tr h="400050">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2.309,67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1.203,91</a:t>
                      </a:r>
                    </a:p>
                  </a:txBody>
                  <a:tcPr marL="0" marR="0" marT="0" marB="0" anchor="ctr">
                    <a:lnL>
                      <a:noFill/>
                    </a:lnL>
                    <a:lnR>
                      <a:noFill/>
                    </a:lnR>
                    <a:lnT>
                      <a:noFill/>
                    </a:lnT>
                    <a:lnB>
                      <a:noFill/>
                    </a:lnB>
                    <a:noFill/>
                  </a:tcPr>
                </a:tc>
                <a:extLst>
                  <a:ext uri="{0D108BD9-81ED-4DB2-BD59-A6C34878D82A}">
                    <a16:rowId xmlns:a16="http://schemas.microsoft.com/office/drawing/2014/main" val="4047226308"/>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618,37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641,37</a:t>
                      </a:r>
                    </a:p>
                  </a:txBody>
                  <a:tcPr marL="0" marR="0" marT="0" marB="0" anchor="ctr">
                    <a:lnL>
                      <a:noFill/>
                    </a:lnL>
                    <a:lnR>
                      <a:noFill/>
                    </a:lnR>
                    <a:lnT>
                      <a:noFill/>
                    </a:lnT>
                    <a:lnB>
                      <a:noFill/>
                    </a:lnB>
                    <a:noFill/>
                  </a:tcPr>
                </a:tc>
                <a:extLst>
                  <a:ext uri="{0D108BD9-81ED-4DB2-BD59-A6C34878D82A}">
                    <a16:rowId xmlns:a16="http://schemas.microsoft.com/office/drawing/2014/main" val="3513325534"/>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164.164,11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156.207,76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44833030"/>
                  </a:ext>
                </a:extLst>
              </a:tr>
              <a:tr h="40957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5.295,62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5.578,85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63815013"/>
                  </a:ext>
                </a:extLst>
              </a:tr>
            </a:tbl>
          </a:graphicData>
        </a:graphic>
      </p:graphicFrame>
      <p:graphicFrame>
        <p:nvGraphicFramePr>
          <p:cNvPr id="3"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1749104228"/>
              </p:ext>
            </p:extLst>
          </p:nvPr>
        </p:nvGraphicFramePr>
        <p:xfrm>
          <a:off x="1478358" y="1405462"/>
          <a:ext cx="9316305" cy="280120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Mapa de cobertura total del servicio de aseo – febrero de 2025</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4" name="Imagen 3" descr="Mapa&#10;&#10;El contenido generado por IA puede ser incorrecto.">
            <a:extLst>
              <a:ext uri="{FF2B5EF4-FFF2-40B4-BE49-F238E27FC236}">
                <a16:creationId xmlns:a16="http://schemas.microsoft.com/office/drawing/2014/main" id="{64C21DB0-58E5-2096-3BD1-E5632105DE2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9648" y="1046754"/>
            <a:ext cx="11955464" cy="5811246"/>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SUBA</a:t>
            </a:r>
          </a:p>
          <a:p>
            <a:r>
              <a:rPr lang="es-CO" sz="1200" cap="small">
                <a:solidFill>
                  <a:schemeClr val="accent1">
                    <a:lumMod val="50000"/>
                  </a:schemeClr>
                </a:solidFill>
                <a:latin typeface="+mn-lt"/>
                <a:ea typeface="+mn-ea"/>
                <a:cs typeface="+mn-cs"/>
              </a:rPr>
              <a:t>46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a:t>
            </a:r>
          </a:p>
          <a:p>
            <a:r>
              <a:rPr lang="es-MX" sz="1200" cap="small">
                <a:solidFill>
                  <a:schemeClr val="accent1">
                    <a:lumMod val="50000"/>
                  </a:schemeClr>
                </a:solidFill>
                <a:latin typeface="+mn-lt"/>
                <a:ea typeface="+mn-ea"/>
                <a:cs typeface="+mn-cs"/>
              </a:rPr>
              <a:t>12  Actividades</a:t>
            </a:r>
            <a:endParaRPr lang="es-CO" sz="1200" cap="small">
              <a:solidFill>
                <a:schemeClr val="accent1">
                  <a:lumMod val="50000"/>
                </a:schemeClr>
              </a:solidFill>
              <a:latin typeface="+mn-lt"/>
              <a:ea typeface="+mn-ea"/>
              <a:cs typeface="+mn-cs"/>
            </a:endParaRPr>
          </a:p>
          <a:p>
            <a:r>
              <a:rPr lang="es-CO" sz="1200" b="1">
                <a:solidFill>
                  <a:schemeClr val="accent1">
                    <a:lumMod val="50000"/>
                  </a:schemeClr>
                </a:solidFill>
              </a:rPr>
              <a:t> - - - - - - - - - - - - -- -  - </a:t>
            </a:r>
          </a:p>
          <a:p>
            <a:r>
              <a:rPr lang="es-CO" sz="1200" b="1">
                <a:solidFill>
                  <a:schemeClr val="accent1">
                    <a:lumMod val="50000"/>
                  </a:schemeClr>
                </a:solidFill>
                <a:latin typeface="+mn-lt"/>
              </a:rPr>
              <a:t>ENGATIVÁ</a:t>
            </a:r>
            <a:endParaRPr lang="es-CO" sz="1200" cap="small">
              <a:solidFill>
                <a:schemeClr val="accent1">
                  <a:lumMod val="50000"/>
                </a:schemeClr>
              </a:solidFill>
              <a:latin typeface="+mn-lt"/>
              <a:ea typeface="+mn-ea"/>
              <a:cs typeface="+mn-cs"/>
            </a:endParaRPr>
          </a:p>
          <a:p>
            <a:r>
              <a:rPr lang="es-MX" sz="1200" cap="small">
                <a:solidFill>
                  <a:schemeClr val="accent1">
                    <a:lumMod val="50000"/>
                  </a:schemeClr>
                </a:solidFill>
                <a:latin typeface="+mn-lt"/>
                <a:ea typeface="+mn-ea"/>
                <a:cs typeface="+mn-cs"/>
              </a:rPr>
              <a:t>23  Actividades</a:t>
            </a:r>
            <a:endParaRPr lang="es-CO" sz="1200" cap="small">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    FONTIBÓN                                 KENNEDY</a:t>
            </a:r>
            <a:endParaRPr lang="es-CO" sz="1200" cap="small">
              <a:solidFill>
                <a:schemeClr val="accent1">
                  <a:lumMod val="50000"/>
                </a:schemeClr>
              </a:solidFill>
              <a:latin typeface="+mn-lt"/>
              <a:ea typeface="+mn-ea"/>
              <a:cs typeface="+mn-cs"/>
            </a:endParaRPr>
          </a:p>
          <a:p>
            <a:r>
              <a:rPr lang="es-MX" sz="1200" cap="small">
                <a:solidFill>
                  <a:schemeClr val="accent1">
                    <a:lumMod val="50000"/>
                  </a:schemeClr>
                </a:solidFill>
                <a:latin typeface="+mn-lt"/>
                <a:ea typeface="+mn-ea"/>
                <a:cs typeface="+mn-cs"/>
              </a:rPr>
              <a:t>41 Actividades                         57 Actividades</a:t>
            </a:r>
            <a:endParaRPr lang="es-CO" sz="1200" cap="small">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a:solidFill>
                  <a:schemeClr val="accent1">
                    <a:lumMod val="50000"/>
                  </a:schemeClr>
                </a:solidFill>
              </a:rPr>
              <a:t>- - - - - -</a:t>
            </a:r>
            <a:endParaRPr lang="es-CO" sz="160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703885" y="1045692"/>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CANDELARIA                      SAN CRISTÓBAL                 SUMAPAZ                        USME         </a:t>
            </a:r>
          </a:p>
          <a:p>
            <a:r>
              <a:rPr lang="es-MX" sz="1200" cap="small">
                <a:solidFill>
                  <a:schemeClr val="accent1">
                    <a:lumMod val="50000"/>
                  </a:schemeClr>
                </a:solidFill>
                <a:latin typeface="+mn-lt"/>
                <a:ea typeface="+mn-ea"/>
                <a:cs typeface="+mn-cs"/>
              </a:rPr>
              <a:t>30  Actividades                     27 Actividades                   1  Actividad                      43 Actividades</a:t>
            </a:r>
            <a:endParaRPr lang="es-CO" sz="1200" cap="small">
              <a:solidFill>
                <a:schemeClr val="accent1">
                  <a:lumMod val="50000"/>
                </a:schemeClr>
              </a:solidFill>
              <a:latin typeface="+mn-lt"/>
              <a:ea typeface="+mn-ea"/>
              <a:cs typeface="+mn-cs"/>
            </a:endParaRPr>
          </a:p>
          <a:p>
            <a:r>
              <a:rPr lang="es-CO" sz="1200" b="1">
                <a:solidFill>
                  <a:schemeClr val="accent1">
                    <a:lumMod val="50000"/>
                  </a:schemeClr>
                </a:solidFill>
              </a:rPr>
              <a:t> - - - - - - - - - - - - - - -  - - - -  - - -     - - - - - - - - - - - - - - - - -  - - - - - -      - - - - - - - - - - - - - - -  - - - - - - - - -- - -      </a:t>
            </a:r>
          </a:p>
          <a:p>
            <a:r>
              <a:rPr lang="es-CO" sz="1200" b="1">
                <a:solidFill>
                  <a:schemeClr val="accent1">
                    <a:lumMod val="50000"/>
                  </a:schemeClr>
                </a:solidFill>
                <a:latin typeface="+mn-lt"/>
              </a:rPr>
              <a:t>                                  CHAPINERO                         SANTA FE                             USAQUÉN</a:t>
            </a:r>
          </a:p>
          <a:p>
            <a:r>
              <a:rPr lang="es-MX" sz="1200" cap="small">
                <a:solidFill>
                  <a:schemeClr val="accent1">
                    <a:lumMod val="50000"/>
                  </a:schemeClr>
                </a:solidFill>
                <a:latin typeface="+mn-lt"/>
                <a:ea typeface="+mn-ea"/>
                <a:cs typeface="+mn-cs"/>
              </a:rPr>
              <a:t>                                  35 Actividades                      28  Actividades                    32  Actividades</a:t>
            </a:r>
            <a:endParaRPr lang="es-CO" sz="1200" cap="small">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ANTONIO NARIÑO          CIUDAD BOLÍVAR                PUENTE ARANDA             TEUSAQUILLO</a:t>
            </a:r>
          </a:p>
          <a:p>
            <a:r>
              <a:rPr lang="es-MX" sz="1200" cap="small">
                <a:solidFill>
                  <a:schemeClr val="accent1">
                    <a:lumMod val="50000"/>
                  </a:schemeClr>
                </a:solidFill>
                <a:latin typeface="+mn-lt"/>
                <a:ea typeface="+mn-ea"/>
                <a:cs typeface="+mn-cs"/>
              </a:rPr>
              <a:t>21 Actividades                   51 Actividades                      36  Actividades                   17 Actividades</a:t>
            </a:r>
            <a:endParaRPr lang="es-CO" sz="1200" cap="small">
              <a:solidFill>
                <a:schemeClr val="accent1">
                  <a:lumMod val="50000"/>
                </a:schemeClr>
              </a:solidFill>
              <a:latin typeface="+mn-lt"/>
              <a:ea typeface="+mn-ea"/>
              <a:cs typeface="+mn-cs"/>
            </a:endParaRPr>
          </a:p>
          <a:p>
            <a:r>
              <a:rPr lang="es-CO" sz="1200" b="1">
                <a:solidFill>
                  <a:schemeClr val="accent1">
                    <a:lumMod val="50000"/>
                  </a:schemeClr>
                </a:solidFill>
              </a:rPr>
              <a:t> - - - - - - - - - - - - - - - - - -   - - - - - - - - - - - - - - - - - - -     - - - - - - - - - - - - - - - - - - -   - - - - - - - - - - - - - - - - - - -  </a:t>
            </a:r>
          </a:p>
          <a:p>
            <a:r>
              <a:rPr lang="es-CO" sz="1200" b="1">
                <a:solidFill>
                  <a:schemeClr val="accent1">
                    <a:lumMod val="50000"/>
                  </a:schemeClr>
                </a:solidFill>
                <a:latin typeface="+mn-lt"/>
              </a:rPr>
              <a:t>BOSA                                  LOS MÁRTIRES                    RAFAEL URIBE                   TUNJUELITO</a:t>
            </a:r>
            <a:endParaRPr lang="es-CO" sz="1200" b="1">
              <a:solidFill>
                <a:schemeClr val="accent1">
                  <a:lumMod val="50000"/>
                </a:schemeClr>
              </a:solidFill>
              <a:latin typeface="+mn-lt"/>
              <a:cs typeface="Calibri"/>
            </a:endParaRPr>
          </a:p>
          <a:p>
            <a:r>
              <a:rPr lang="es-MX" sz="1200" cap="small">
                <a:solidFill>
                  <a:schemeClr val="accent1">
                    <a:lumMod val="50000"/>
                  </a:schemeClr>
                </a:solidFill>
                <a:latin typeface="+mn-lt"/>
                <a:ea typeface="+mn-ea"/>
                <a:cs typeface="+mn-cs"/>
              </a:rPr>
              <a:t>32 Actividades                   30  Actividades                     27 Actividades                    25 Actividades </a:t>
            </a:r>
            <a:endParaRPr lang="es-CO" sz="1200" cap="small">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SOCIAL 2025</a:t>
            </a:r>
          </a:p>
          <a:p>
            <a:pPr lvl="1"/>
            <a:r>
              <a:rPr lang="es-CO" sz="1600" b="0">
                <a:solidFill>
                  <a:schemeClr val="accent1">
                    <a:lumMod val="50000"/>
                  </a:schemeClr>
                </a:solidFill>
              </a:rPr>
              <a:t>Así va la socialización y sensibilización del Esquema de Aseo con las comunidades al 31 de enero de 2025</a:t>
            </a:r>
            <a:endParaRPr lang="es-CO" kern="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73407" y="4022434"/>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a:solidFill>
                  <a:schemeClr val="accent1">
                    <a:lumMod val="50000"/>
                  </a:schemeClr>
                </a:solidFill>
                <a:latin typeface="+mn-lt"/>
              </a:rPr>
              <a:t>SUBA</a:t>
            </a:r>
          </a:p>
          <a:p>
            <a:r>
              <a:rPr lang="es-CO" sz="1100" cap="small">
                <a:solidFill>
                  <a:schemeClr val="accent1">
                    <a:lumMod val="50000"/>
                  </a:schemeClr>
                </a:solidFill>
                <a:latin typeface="+mn-lt"/>
                <a:ea typeface="+mn-ea"/>
                <a:cs typeface="+mn-cs"/>
              </a:rPr>
              <a:t>2018        354 Actividades </a:t>
            </a:r>
          </a:p>
          <a:p>
            <a:pPr marL="342900" indent="-342900">
              <a:buAutoNum type="arabicPlain" startAt="2019"/>
            </a:pPr>
            <a:r>
              <a:rPr lang="es-CO" sz="1100" cap="small">
                <a:solidFill>
                  <a:schemeClr val="accent1">
                    <a:lumMod val="50000"/>
                  </a:schemeClr>
                </a:solidFill>
                <a:latin typeface="+mn-lt"/>
                <a:ea typeface="+mn-ea"/>
                <a:cs typeface="+mn-cs"/>
              </a:rPr>
              <a:t>      745 Actividades</a:t>
            </a:r>
          </a:p>
          <a:p>
            <a:pPr marL="342900" indent="-342900">
              <a:buAutoNum type="arabicPlain" startAt="2019"/>
            </a:pPr>
            <a:r>
              <a:rPr lang="es-CO" sz="1100" cap="small">
                <a:solidFill>
                  <a:schemeClr val="accent1">
                    <a:lumMod val="50000"/>
                  </a:schemeClr>
                </a:solidFill>
                <a:latin typeface="+mn-lt"/>
                <a:ea typeface="+mn-ea"/>
                <a:cs typeface="+mn-cs"/>
              </a:rPr>
              <a:t>      508 Actividades</a:t>
            </a:r>
          </a:p>
          <a:p>
            <a:pPr marL="342900" indent="-342900">
              <a:buAutoNum type="arabicPlain" startAt="2019"/>
            </a:pPr>
            <a:r>
              <a:rPr lang="es-CO" sz="1100" cap="small">
                <a:solidFill>
                  <a:schemeClr val="accent1">
                    <a:lumMod val="50000"/>
                  </a:schemeClr>
                </a:solidFill>
                <a:latin typeface="+mn-lt"/>
                <a:ea typeface="+mn-ea"/>
                <a:cs typeface="+mn-cs"/>
              </a:rPr>
              <a:t>      714 Actividades</a:t>
            </a:r>
          </a:p>
          <a:p>
            <a:pPr marL="228600" indent="-228600">
              <a:buAutoNum type="arabicPlain" startAt="2022"/>
            </a:pPr>
            <a:r>
              <a:rPr lang="es-CO" sz="1100" cap="small">
                <a:solidFill>
                  <a:schemeClr val="accent1">
                    <a:lumMod val="50000"/>
                  </a:schemeClr>
                </a:solidFill>
                <a:latin typeface="+mn-lt"/>
                <a:ea typeface="+mn-ea"/>
                <a:cs typeface="+mn-cs"/>
              </a:rPr>
              <a:t>        560 Actividades</a:t>
            </a:r>
          </a:p>
          <a:p>
            <a:pPr marL="228600" indent="-228600">
              <a:buAutoNum type="arabicPlain" startAt="2022"/>
            </a:pPr>
            <a:r>
              <a:rPr lang="es-CO" sz="1100" cap="small">
                <a:solidFill>
                  <a:schemeClr val="accent1">
                    <a:lumMod val="50000"/>
                  </a:schemeClr>
                </a:solidFill>
                <a:latin typeface="+mn-lt"/>
                <a:ea typeface="+mn-ea"/>
                <a:cs typeface="+mn-cs"/>
              </a:rPr>
              <a:t>        580 Actividades</a:t>
            </a:r>
          </a:p>
          <a:p>
            <a:pPr marL="228600" indent="-228600">
              <a:buAutoNum type="arabicPlain" startAt="2022"/>
            </a:pPr>
            <a:r>
              <a:rPr lang="es-CO" sz="1100" cap="small">
                <a:solidFill>
                  <a:schemeClr val="accent1">
                    <a:lumMod val="50000"/>
                  </a:schemeClr>
                </a:solidFill>
                <a:latin typeface="+mn-lt"/>
                <a:ea typeface="+mn-ea"/>
                <a:cs typeface="+mn-cs"/>
              </a:rPr>
              <a:t>        556 Actividades</a:t>
            </a:r>
            <a:endParaRPr lang="es-CO" sz="1200" cap="small">
              <a:solidFill>
                <a:schemeClr val="accent1">
                  <a:lumMod val="50000"/>
                </a:schemeClr>
              </a:solidFill>
              <a:latin typeface="+mn-lt"/>
              <a:ea typeface="+mn-ea"/>
              <a:cs typeface="+mn-cs"/>
            </a:endParaRP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870897" y="3975815"/>
            <a:ext cx="2138993" cy="136564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98164" y="1272773"/>
            <a:ext cx="1863350" cy="271408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a:solidFill>
                  <a:schemeClr val="accent1">
                    <a:lumMod val="50000"/>
                  </a:schemeClr>
                </a:solidFill>
                <a:latin typeface="+mn-lt"/>
              </a:rPr>
              <a:t>BARRIOS UNIDOS</a:t>
            </a:r>
          </a:p>
          <a:p>
            <a:r>
              <a:rPr lang="es-CO" sz="1100" cap="small">
                <a:solidFill>
                  <a:schemeClr val="accent1">
                    <a:lumMod val="50000"/>
                  </a:schemeClr>
                </a:solidFill>
                <a:latin typeface="+mn-lt"/>
                <a:ea typeface="+mn-ea"/>
                <a:cs typeface="+mn-cs"/>
              </a:rPr>
              <a:t>2018       308 Actividades </a:t>
            </a:r>
            <a:endParaRPr lang="es-CO" sz="1100" cap="small">
              <a:solidFill>
                <a:schemeClr val="accent1">
                  <a:lumMod val="50000"/>
                </a:schemeClr>
              </a:solidFill>
            </a:endParaRPr>
          </a:p>
          <a:p>
            <a:pPr marL="342900" indent="-342900">
              <a:buAutoNum type="arabicPlain" startAt="2019"/>
            </a:pPr>
            <a:r>
              <a:rPr lang="es-CO" sz="1100" cap="small">
                <a:solidFill>
                  <a:schemeClr val="accent1">
                    <a:lumMod val="50000"/>
                  </a:schemeClr>
                </a:solidFill>
                <a:latin typeface="+mn-lt"/>
                <a:ea typeface="+mn-ea"/>
                <a:cs typeface="+mn-cs"/>
              </a:rPr>
              <a:t>     313 Actividades </a:t>
            </a:r>
          </a:p>
          <a:p>
            <a:pPr marL="342900" indent="-342900">
              <a:buAutoNum type="arabicPlain" startAt="2019"/>
            </a:pPr>
            <a:r>
              <a:rPr lang="es-CO" sz="1100" cap="small">
                <a:solidFill>
                  <a:schemeClr val="accent1">
                    <a:lumMod val="50000"/>
                  </a:schemeClr>
                </a:solidFill>
                <a:latin typeface="+mn-lt"/>
                <a:ea typeface="+mn-ea"/>
                <a:cs typeface="+mn-cs"/>
              </a:rPr>
              <a:t>     211 Actividades</a:t>
            </a:r>
          </a:p>
          <a:p>
            <a:pPr marL="342900" indent="-342900">
              <a:buAutoNum type="arabicPlain" startAt="2019"/>
            </a:pPr>
            <a:r>
              <a:rPr lang="es-CO" sz="1100" cap="small">
                <a:solidFill>
                  <a:schemeClr val="accent1">
                    <a:lumMod val="50000"/>
                  </a:schemeClr>
                </a:solidFill>
                <a:latin typeface="+mn-lt"/>
                <a:ea typeface="+mn-ea"/>
                <a:cs typeface="+mn-cs"/>
              </a:rPr>
              <a:t>     171 Actividades</a:t>
            </a:r>
          </a:p>
          <a:p>
            <a:pPr marL="228600" indent="-228600">
              <a:buAutoNum type="arabicPlain" startAt="2022"/>
            </a:pPr>
            <a:r>
              <a:rPr lang="es-MX" sz="1100" cap="small">
                <a:solidFill>
                  <a:schemeClr val="accent1">
                    <a:lumMod val="50000"/>
                  </a:schemeClr>
                </a:solidFill>
                <a:latin typeface="+mn-lt"/>
                <a:ea typeface="+mn-ea"/>
                <a:cs typeface="+mn-cs"/>
              </a:rPr>
              <a:t>       189 Actividades</a:t>
            </a:r>
          </a:p>
          <a:p>
            <a:pPr marL="228600" indent="-228600">
              <a:buAutoNum type="arabicPlain" startAt="2022"/>
            </a:pPr>
            <a:r>
              <a:rPr lang="es-MX" sz="1100" cap="small">
                <a:solidFill>
                  <a:schemeClr val="accent1">
                    <a:lumMod val="50000"/>
                  </a:schemeClr>
                </a:solidFill>
                <a:latin typeface="+mn-lt"/>
                <a:ea typeface="+mn-ea"/>
                <a:cs typeface="+mn-cs"/>
              </a:rPr>
              <a:t>       191 Actividades</a:t>
            </a:r>
          </a:p>
          <a:p>
            <a:pPr marL="228600" indent="-228600">
              <a:buFontTx/>
              <a:buAutoNum type="arabicPlain" startAt="2022"/>
            </a:pPr>
            <a:r>
              <a:rPr lang="es-MX" sz="1100" cap="small">
                <a:solidFill>
                  <a:schemeClr val="accent1">
                    <a:lumMod val="50000"/>
                  </a:schemeClr>
                </a:solidFill>
                <a:latin typeface="+mn-lt"/>
                <a:ea typeface="+mn-ea"/>
                <a:cs typeface="+mn-cs"/>
              </a:rPr>
              <a:t>      153  Actividades</a:t>
            </a:r>
            <a:endParaRPr lang="es-CO" sz="1100" cap="small">
              <a:solidFill>
                <a:schemeClr val="accent1">
                  <a:lumMod val="50000"/>
                </a:schemeClr>
              </a:solidFill>
              <a:latin typeface="+mn-lt"/>
              <a:ea typeface="+mn-ea"/>
              <a:cs typeface="+mn-cs"/>
            </a:endParaRPr>
          </a:p>
          <a:p>
            <a:r>
              <a:rPr lang="es-CO" sz="1100" b="1">
                <a:solidFill>
                  <a:schemeClr val="accent1">
                    <a:lumMod val="50000"/>
                  </a:schemeClr>
                </a:solidFill>
              </a:rPr>
              <a:t> - - - - - - - - - - - - -- - - - - - </a:t>
            </a:r>
          </a:p>
          <a:p>
            <a:r>
              <a:rPr lang="es-CO" sz="1100" b="1">
                <a:solidFill>
                  <a:schemeClr val="accent1">
                    <a:lumMod val="50000"/>
                  </a:schemeClr>
                </a:solidFill>
                <a:latin typeface="+mn-lt"/>
              </a:rPr>
              <a:t>ENGATIVÁ</a:t>
            </a:r>
          </a:p>
          <a:p>
            <a:r>
              <a:rPr lang="es-CO" sz="1100" cap="small">
                <a:solidFill>
                  <a:schemeClr val="accent1">
                    <a:lumMod val="50000"/>
                  </a:schemeClr>
                </a:solidFill>
                <a:latin typeface="+mn-lt"/>
                <a:ea typeface="+mn-ea"/>
                <a:cs typeface="+mn-cs"/>
              </a:rPr>
              <a:t>2018       612 Actividades </a:t>
            </a:r>
          </a:p>
          <a:p>
            <a:pPr marL="342900" indent="-342900">
              <a:buAutoNum type="arabicPlain" startAt="2019"/>
            </a:pPr>
            <a:r>
              <a:rPr lang="es-CO" sz="1100" cap="small">
                <a:solidFill>
                  <a:schemeClr val="accent1">
                    <a:lumMod val="50000"/>
                  </a:schemeClr>
                </a:solidFill>
                <a:latin typeface="+mn-lt"/>
                <a:ea typeface="+mn-ea"/>
                <a:cs typeface="+mn-cs"/>
              </a:rPr>
              <a:t>     566 Actividades</a:t>
            </a:r>
          </a:p>
          <a:p>
            <a:pPr marL="342900" indent="-342900">
              <a:buAutoNum type="arabicPlain" startAt="2019"/>
            </a:pPr>
            <a:r>
              <a:rPr lang="es-CO" sz="1100" cap="small">
                <a:solidFill>
                  <a:schemeClr val="accent1">
                    <a:lumMod val="50000"/>
                  </a:schemeClr>
                </a:solidFill>
                <a:latin typeface="+mn-lt"/>
                <a:ea typeface="+mn-ea"/>
                <a:cs typeface="+mn-cs"/>
              </a:rPr>
              <a:t>     371 Actividades</a:t>
            </a:r>
          </a:p>
          <a:p>
            <a:pPr marL="342900" indent="-342900">
              <a:buAutoNum type="arabicPlain" startAt="2019"/>
            </a:pPr>
            <a:r>
              <a:rPr lang="es-CO" sz="1100" cap="small">
                <a:solidFill>
                  <a:schemeClr val="accent1">
                    <a:lumMod val="50000"/>
                  </a:schemeClr>
                </a:solidFill>
                <a:latin typeface="+mn-lt"/>
                <a:ea typeface="+mn-ea"/>
                <a:cs typeface="+mn-cs"/>
              </a:rPr>
              <a:t>     381 Actividades</a:t>
            </a:r>
          </a:p>
          <a:p>
            <a:r>
              <a:rPr lang="es-MX" sz="1100" cap="small">
                <a:solidFill>
                  <a:schemeClr val="accent1">
                    <a:lumMod val="50000"/>
                  </a:schemeClr>
                </a:solidFill>
                <a:latin typeface="+mn-lt"/>
                <a:ea typeface="+mn-ea"/>
                <a:cs typeface="+mn-cs"/>
              </a:rPr>
              <a:t>2022       348 Actividades</a:t>
            </a:r>
          </a:p>
          <a:p>
            <a:pPr marL="228600" indent="-228600">
              <a:buAutoNum type="arabicPlain" startAt="2023"/>
            </a:pPr>
            <a:r>
              <a:rPr lang="es-CO" sz="1100" cap="small">
                <a:solidFill>
                  <a:schemeClr val="accent1">
                    <a:lumMod val="50000"/>
                  </a:schemeClr>
                </a:solidFill>
                <a:latin typeface="+mn-lt"/>
                <a:ea typeface="+mn-ea"/>
                <a:cs typeface="+mn-cs"/>
              </a:rPr>
              <a:t>       381 Actividades</a:t>
            </a:r>
          </a:p>
          <a:p>
            <a:pPr marL="228600" indent="-228600">
              <a:buAutoNum type="arabicPlain" startAt="2023"/>
            </a:pPr>
            <a:r>
              <a:rPr lang="es-CO" sz="1100" cap="small">
                <a:solidFill>
                  <a:schemeClr val="accent1">
                    <a:lumMod val="50000"/>
                  </a:schemeClr>
                </a:solidFill>
                <a:latin typeface="+mn-lt"/>
                <a:ea typeface="+mn-ea"/>
                <a:cs typeface="+mn-cs"/>
              </a:rPr>
              <a:t>       346 Actividades</a:t>
            </a:r>
            <a:endParaRPr lang="es-CO" sz="1200" cap="small">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775698" y="2628547"/>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267999" y="5353249"/>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              </a:t>
            </a:r>
            <a:r>
              <a:rPr lang="es-CO" sz="1100" b="1">
                <a:solidFill>
                  <a:schemeClr val="accent1">
                    <a:lumMod val="50000"/>
                  </a:schemeClr>
                </a:solidFill>
                <a:latin typeface="+mn-lt"/>
              </a:rPr>
              <a:t>FONTIBÓN                             KENNEDY</a:t>
            </a:r>
          </a:p>
          <a:p>
            <a:r>
              <a:rPr lang="es-CO" sz="1100" cap="small">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100" cap="small">
                <a:solidFill>
                  <a:schemeClr val="accent1">
                    <a:lumMod val="50000"/>
                  </a:schemeClr>
                </a:solidFill>
                <a:latin typeface="+mn-lt"/>
                <a:ea typeface="+mn-ea"/>
                <a:cs typeface="+mn-cs"/>
              </a:rPr>
              <a:t>    436 Actividades              2019     712 Actividades</a:t>
            </a:r>
          </a:p>
          <a:p>
            <a:pPr marL="342900" indent="-342900">
              <a:buAutoNum type="arabicPlain" startAt="2019"/>
            </a:pPr>
            <a:r>
              <a:rPr lang="es-CO" sz="1100" cap="small">
                <a:solidFill>
                  <a:schemeClr val="accent1">
                    <a:lumMod val="50000"/>
                  </a:schemeClr>
                </a:solidFill>
                <a:latin typeface="+mn-lt"/>
                <a:ea typeface="+mn-ea"/>
                <a:cs typeface="+mn-cs"/>
              </a:rPr>
              <a:t>    310 Actividades              2020     449 Actividades</a:t>
            </a:r>
          </a:p>
          <a:p>
            <a:pPr marL="342900" indent="-342900">
              <a:buAutoNum type="arabicPlain" startAt="2019"/>
            </a:pPr>
            <a:r>
              <a:rPr lang="es-CO" sz="1100" cap="small">
                <a:solidFill>
                  <a:schemeClr val="accent1">
                    <a:lumMod val="50000"/>
                  </a:schemeClr>
                </a:solidFill>
                <a:latin typeface="+mn-lt"/>
                <a:ea typeface="+mn-ea"/>
                <a:cs typeface="+mn-cs"/>
              </a:rPr>
              <a:t>    471 Actividades              2021     659 Actividades</a:t>
            </a:r>
          </a:p>
          <a:p>
            <a:pPr marL="228600" indent="-228600">
              <a:buAutoNum type="arabicPlain" startAt="2022"/>
            </a:pPr>
            <a:r>
              <a:rPr lang="es-MX" sz="1100" cap="small">
                <a:solidFill>
                  <a:schemeClr val="accent1">
                    <a:lumMod val="50000"/>
                  </a:schemeClr>
                </a:solidFill>
                <a:latin typeface="+mn-lt"/>
                <a:ea typeface="+mn-ea"/>
                <a:cs typeface="+mn-cs"/>
              </a:rPr>
              <a:t>      476 Actividades              2022     727 Actividades</a:t>
            </a:r>
          </a:p>
          <a:p>
            <a:pPr marL="228600" indent="-228600">
              <a:buAutoNum type="arabicPlain" startAt="2022"/>
            </a:pPr>
            <a:r>
              <a:rPr lang="es-CO" sz="1100" cap="small">
                <a:solidFill>
                  <a:schemeClr val="accent1">
                    <a:lumMod val="50000"/>
                  </a:schemeClr>
                </a:solidFill>
                <a:latin typeface="+mn-lt"/>
                <a:ea typeface="+mn-ea"/>
                <a:cs typeface="+mn-cs"/>
              </a:rPr>
              <a:t>      611 Actividades              2023     887 Actividades</a:t>
            </a:r>
          </a:p>
          <a:p>
            <a:pPr marL="228600" indent="-228600">
              <a:buAutoNum type="arabicPlain" startAt="2022"/>
            </a:pPr>
            <a:r>
              <a:rPr lang="es-CO" sz="1100" cap="small">
                <a:solidFill>
                  <a:schemeClr val="accent1">
                    <a:lumMod val="50000"/>
                  </a:schemeClr>
                </a:solidFill>
                <a:latin typeface="+mn-lt"/>
                <a:ea typeface="+mn-ea"/>
                <a:cs typeface="+mn-cs"/>
              </a:rPr>
              <a:t>      575 Actividades              2024     895 Actividades</a:t>
            </a:r>
            <a:endParaRPr lang="es-CO" sz="1200" cap="small">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a:solidFill>
                <a:schemeClr val="accent1">
                  <a:lumMod val="50000"/>
                </a:schemeClr>
              </a:solidFill>
            </a:endParaRPr>
          </a:p>
          <a:p>
            <a:r>
              <a:rPr lang="es-CO" sz="1600">
                <a:solidFill>
                  <a:schemeClr val="accent1">
                    <a:lumMod val="50000"/>
                  </a:schemeClr>
                </a:solidFill>
              </a:rPr>
              <a:t> - - - -- - - - - -</a:t>
            </a:r>
            <a:endParaRPr lang="es-CO" sz="160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775698" y="3813192"/>
            <a:ext cx="1004101" cy="879386"/>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100230" y="5339316"/>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241934" y="1290854"/>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a:solidFill>
                  <a:schemeClr val="accent1">
                    <a:lumMod val="50000"/>
                  </a:schemeClr>
                </a:solidFill>
                <a:latin typeface="+mn-lt"/>
              </a:rPr>
              <a:t>CANDELARIA                      SAN CRISTÓBAL                 SUMAPAZ                        USME                                CHAPINERO        </a:t>
            </a:r>
          </a:p>
          <a:p>
            <a:r>
              <a:rPr lang="es-CO" sz="1100" cap="small">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100" cap="small">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100" cap="small">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100" cap="small">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100" cap="small">
                <a:solidFill>
                  <a:schemeClr val="accent1">
                    <a:lumMod val="50000"/>
                  </a:schemeClr>
                </a:solidFill>
                <a:latin typeface="+mn-lt"/>
                <a:ea typeface="+mn-ea"/>
                <a:cs typeface="+mn-cs"/>
              </a:rPr>
              <a:t>     367 Actividades     2022    610 Actividades      2022    34 Actividades     2022  634 Actividades     2022    555 Actividades </a:t>
            </a:r>
          </a:p>
          <a:p>
            <a:pPr marL="228600" indent="-228600">
              <a:buAutoNum type="arabicPlain" startAt="2023"/>
            </a:pPr>
            <a:r>
              <a:rPr lang="es-MX" sz="1100" cap="small">
                <a:solidFill>
                  <a:schemeClr val="accent1">
                    <a:lumMod val="50000"/>
                  </a:schemeClr>
                </a:solidFill>
                <a:latin typeface="+mn-lt"/>
                <a:ea typeface="+mn-ea"/>
                <a:cs typeface="+mn-cs"/>
              </a:rPr>
              <a:t>     380 Actividades     2023    523 Actividades </a:t>
            </a:r>
            <a:r>
              <a:rPr lang="es-CO" sz="1100" cap="small">
                <a:solidFill>
                  <a:schemeClr val="accent1">
                    <a:lumMod val="50000"/>
                  </a:schemeClr>
                </a:solidFill>
                <a:latin typeface="+mn-lt"/>
                <a:ea typeface="+mn-ea"/>
                <a:cs typeface="+mn-cs"/>
              </a:rPr>
              <a:t>     </a:t>
            </a:r>
            <a:r>
              <a:rPr lang="es-MX" sz="1100" cap="small">
                <a:solidFill>
                  <a:schemeClr val="accent1">
                    <a:lumMod val="50000"/>
                  </a:schemeClr>
                </a:solidFill>
                <a:latin typeface="+mn-lt"/>
                <a:ea typeface="+mn-ea"/>
                <a:cs typeface="+mn-cs"/>
              </a:rPr>
              <a:t>2023    18 Actividades     2023  720 Actividades     2023    635 Actividades</a:t>
            </a:r>
          </a:p>
          <a:p>
            <a:pPr marL="228600" indent="-228600">
              <a:buAutoNum type="arabicPlain" startAt="2023"/>
            </a:pPr>
            <a:r>
              <a:rPr lang="es-MX" sz="1100" cap="small">
                <a:solidFill>
                  <a:schemeClr val="accent1">
                    <a:lumMod val="50000"/>
                  </a:schemeClr>
                </a:solidFill>
                <a:latin typeface="+mn-lt"/>
                <a:ea typeface="+mn-ea"/>
                <a:cs typeface="+mn-cs"/>
              </a:rPr>
              <a:t>     443 Actividades     2024    510 Actividades      2024    23 Actividades     2024  641 Actividades     2024    601 Actividades</a:t>
            </a:r>
            <a:endParaRPr lang="es-CO" sz="1100" cap="small">
              <a:solidFill>
                <a:schemeClr val="accent1">
                  <a:lumMod val="50000"/>
                </a:schemeClr>
              </a:solidFill>
              <a:latin typeface="+mn-lt"/>
              <a:ea typeface="+mn-ea"/>
              <a:cs typeface="+mn-cs"/>
            </a:endParaRPr>
          </a:p>
          <a:p>
            <a:r>
              <a:rPr lang="es-CO" sz="1100" b="1">
                <a:solidFill>
                  <a:schemeClr val="accent1">
                    <a:lumMod val="50000"/>
                  </a:schemeClr>
                </a:solidFill>
              </a:rPr>
              <a:t>- - - - - - - - - - - - - - - - - - -  - - - - - - - - - - - - - - - - - - -     - - - - - - - - - - - - - - - - -  - - - - - - - - - - - - - - - - - - -    - -  - - - - - - - - -- - - - - - -       </a:t>
            </a:r>
          </a:p>
          <a:p>
            <a:r>
              <a:rPr lang="es-CO" sz="1100" b="1">
                <a:solidFill>
                  <a:schemeClr val="accent1">
                    <a:lumMod val="50000"/>
                  </a:schemeClr>
                </a:solidFill>
                <a:latin typeface="+mn-lt"/>
              </a:rPr>
              <a:t>                                                                                                                                     SANTA FE                            USAQUÉN</a:t>
            </a:r>
          </a:p>
          <a:p>
            <a:r>
              <a:rPr lang="es-CO" sz="1100" cap="small">
                <a:solidFill>
                  <a:schemeClr val="accent1">
                    <a:lumMod val="50000"/>
                  </a:schemeClr>
                </a:solidFill>
                <a:latin typeface="+mn-lt"/>
                <a:ea typeface="+mn-ea"/>
                <a:cs typeface="+mn-cs"/>
              </a:rPr>
              <a:t>                                                                                                                                     2018    366 Actividades     2018    297 Actividades</a:t>
            </a:r>
          </a:p>
          <a:p>
            <a:r>
              <a:rPr lang="es-CO" sz="1100" cap="small">
                <a:solidFill>
                  <a:schemeClr val="accent1">
                    <a:lumMod val="50000"/>
                  </a:schemeClr>
                </a:solidFill>
                <a:latin typeface="+mn-lt"/>
                <a:ea typeface="+mn-ea"/>
                <a:cs typeface="+mn-cs"/>
              </a:rPr>
              <a:t>                                                                                                                                     2019    286 Actividades     2019    453 Actividades</a:t>
            </a:r>
          </a:p>
          <a:p>
            <a:r>
              <a:rPr lang="es-CO" sz="1100" cap="small">
                <a:solidFill>
                  <a:schemeClr val="accent1">
                    <a:lumMod val="50000"/>
                  </a:schemeClr>
                </a:solidFill>
                <a:latin typeface="+mn-lt"/>
                <a:ea typeface="+mn-ea"/>
                <a:cs typeface="+mn-cs"/>
              </a:rPr>
              <a:t>                                                                                                                                     2020    442 Actividades     2020    520 Actividades</a:t>
            </a:r>
          </a:p>
          <a:p>
            <a:r>
              <a:rPr lang="es-CO" sz="1100" cap="small">
                <a:solidFill>
                  <a:schemeClr val="accent1">
                    <a:lumMod val="50000"/>
                  </a:schemeClr>
                </a:solidFill>
                <a:latin typeface="+mn-lt"/>
                <a:ea typeface="+mn-ea"/>
                <a:cs typeface="+mn-cs"/>
              </a:rPr>
              <a:t>                                                                                                                                     2021    492 Actividades     2021    624 Actividades</a:t>
            </a:r>
          </a:p>
          <a:p>
            <a:r>
              <a:rPr lang="es-MX" sz="1100" cap="small">
                <a:solidFill>
                  <a:schemeClr val="accent1">
                    <a:lumMod val="50000"/>
                  </a:schemeClr>
                </a:solidFill>
                <a:latin typeface="+mn-lt"/>
                <a:ea typeface="+mn-ea"/>
                <a:cs typeface="+mn-cs"/>
              </a:rPr>
              <a:t>                                                                                                                                     2022    466 Actividades     2022    743 Actividades</a:t>
            </a:r>
          </a:p>
          <a:p>
            <a:r>
              <a:rPr lang="es-MX" sz="1100" cap="small">
                <a:solidFill>
                  <a:schemeClr val="accent1">
                    <a:lumMod val="50000"/>
                  </a:schemeClr>
                </a:solidFill>
                <a:latin typeface="+mn-lt"/>
                <a:ea typeface="+mn-ea"/>
                <a:cs typeface="+mn-cs"/>
              </a:rPr>
              <a:t>                                                                                                                                     2024    541 Actividades     2024    640 Actividades</a:t>
            </a:r>
            <a:endParaRPr lang="es-CO" sz="1100" cap="small">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92869" y="4129232"/>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a:solidFill>
                  <a:schemeClr val="accent1">
                    <a:lumMod val="50000"/>
                  </a:schemeClr>
                </a:solidFill>
                <a:latin typeface="+mn-lt"/>
              </a:rPr>
              <a:t>ANTONIO NARIÑO            CIUDAD BOLÍVAR                                                                     PUENTE ARANDA             TEUSAQUILLO</a:t>
            </a:r>
          </a:p>
          <a:p>
            <a:pPr marL="342900" indent="-342900">
              <a:buAutoNum type="arabicPlain" startAt="2018"/>
            </a:pPr>
            <a:r>
              <a:rPr lang="es-CO" sz="1100" cap="small">
                <a:solidFill>
                  <a:schemeClr val="accent1">
                    <a:lumMod val="50000"/>
                  </a:schemeClr>
                </a:solidFill>
                <a:latin typeface="+mn-lt"/>
                <a:ea typeface="+mn-ea"/>
                <a:cs typeface="+mn-cs"/>
              </a:rPr>
              <a:t>     79 Actividades     2018     279 Actividades                                                         2018    174 Actividades     2018    164 Actividades </a:t>
            </a:r>
          </a:p>
          <a:p>
            <a:r>
              <a:rPr lang="es-CO" sz="1100" cap="small">
                <a:solidFill>
                  <a:schemeClr val="accent1">
                    <a:lumMod val="50000"/>
                  </a:schemeClr>
                </a:solidFill>
                <a:latin typeface="+mn-lt"/>
                <a:ea typeface="+mn-ea"/>
                <a:cs typeface="+mn-cs"/>
              </a:rPr>
              <a:t>2019     158 Actividades     2019     372 Actividades                                                        2019    283 Actividades     2019    256 Actividades</a:t>
            </a:r>
            <a:br>
              <a:rPr lang="es-CO" sz="1100" cap="small">
                <a:solidFill>
                  <a:schemeClr val="accent1">
                    <a:lumMod val="50000"/>
                  </a:schemeClr>
                </a:solidFill>
                <a:latin typeface="+mn-lt"/>
                <a:ea typeface="+mn-ea"/>
                <a:cs typeface="+mn-cs"/>
              </a:rPr>
            </a:br>
            <a:r>
              <a:rPr lang="es-CO" sz="1100" cap="small">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100" cap="small">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100" cap="small">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100" cap="small">
                <a:solidFill>
                  <a:schemeClr val="accent1">
                    <a:lumMod val="50000"/>
                  </a:schemeClr>
                </a:solidFill>
                <a:latin typeface="+mn-lt"/>
                <a:ea typeface="+mn-ea"/>
                <a:cs typeface="+mn-cs"/>
              </a:rPr>
              <a:t>     187 Actividades     2023     493 Actividades                                                        2023    301 Actividades     2023    259 Actividades</a:t>
            </a:r>
          </a:p>
          <a:p>
            <a:pPr marL="228600" indent="-228600">
              <a:buAutoNum type="arabicPlain" startAt="2022"/>
            </a:pPr>
            <a:r>
              <a:rPr lang="es-CO" sz="1100" cap="small">
                <a:solidFill>
                  <a:schemeClr val="accent1">
                    <a:lumMod val="50000"/>
                  </a:schemeClr>
                </a:solidFill>
                <a:latin typeface="+mn-lt"/>
                <a:ea typeface="+mn-ea"/>
                <a:cs typeface="+mn-cs"/>
              </a:rPr>
              <a:t>     240 Actividades     2024     623 Actividades                                                        2024    344 Actividades     2024    319 Actividades</a:t>
            </a:r>
          </a:p>
          <a:p>
            <a:r>
              <a:rPr lang="es-CO" sz="1100" b="1">
                <a:solidFill>
                  <a:schemeClr val="accent1">
                    <a:lumMod val="50000"/>
                  </a:schemeClr>
                </a:solidFill>
              </a:rPr>
              <a:t>- - - - - - - - - - - - - - - - - -   - - - - - - - - - - - - - - - - - - -     - - - - - - - - - - - - - - - - - - -   - - - - - - - - - - - - - - - - - - - - - - - - - - - - - - - - - - -  </a:t>
            </a:r>
          </a:p>
          <a:p>
            <a:r>
              <a:rPr lang="es-CO" sz="1100" b="1">
                <a:solidFill>
                  <a:schemeClr val="accent1">
                    <a:lumMod val="50000"/>
                  </a:schemeClr>
                </a:solidFill>
                <a:latin typeface="+mn-lt"/>
              </a:rPr>
              <a:t>BOSA                                    LOS MÁRTIRES                  RAFAEL URIBE                   TUNJUELITO</a:t>
            </a:r>
            <a:endParaRPr lang="es-CO" sz="1100" b="1">
              <a:solidFill>
                <a:schemeClr val="accent1">
                  <a:lumMod val="50000"/>
                </a:schemeClr>
              </a:solidFill>
              <a:latin typeface="+mn-lt"/>
              <a:cs typeface="Calibri"/>
            </a:endParaRPr>
          </a:p>
          <a:p>
            <a:pPr marL="342900" indent="-342900">
              <a:buAutoNum type="arabicPlain" startAt="2018"/>
            </a:pPr>
            <a:r>
              <a:rPr lang="es-CO" sz="1100" cap="small">
                <a:solidFill>
                  <a:schemeClr val="accent1">
                    <a:lumMod val="50000"/>
                  </a:schemeClr>
                </a:solidFill>
                <a:latin typeface="+mn-lt"/>
                <a:ea typeface="+mn-ea"/>
                <a:cs typeface="+mn-cs"/>
              </a:rPr>
              <a:t>    188 Actividades     2018    120 Actividades     2018    175 Actividades     2018    125 Actividades</a:t>
            </a:r>
            <a:endParaRPr lang="es-CO" sz="1100" cap="small">
              <a:solidFill>
                <a:schemeClr val="accent1">
                  <a:lumMod val="50000"/>
                </a:schemeClr>
              </a:solidFill>
              <a:latin typeface="+mn-lt"/>
              <a:ea typeface="+mn-ea"/>
              <a:cs typeface="Calibri"/>
            </a:endParaRPr>
          </a:p>
          <a:p>
            <a:r>
              <a:rPr lang="es-CO" sz="1100" cap="small">
                <a:solidFill>
                  <a:schemeClr val="accent1">
                    <a:lumMod val="50000"/>
                  </a:schemeClr>
                </a:solidFill>
                <a:latin typeface="+mn-lt"/>
                <a:ea typeface="+mn-ea"/>
                <a:cs typeface="+mn-cs"/>
              </a:rPr>
              <a:t>2019     339 Actividades     2019    175 Actividades     2019    234 Actividades     2019    375 Actividades</a:t>
            </a:r>
            <a:endParaRPr lang="es-CO" sz="1100" cap="small">
              <a:solidFill>
                <a:schemeClr val="accent1">
                  <a:lumMod val="50000"/>
                </a:schemeClr>
              </a:solidFill>
              <a:latin typeface="+mn-lt"/>
              <a:ea typeface="+mn-ea"/>
              <a:cs typeface="Calibri"/>
            </a:endParaRPr>
          </a:p>
          <a:p>
            <a:r>
              <a:rPr lang="es-CO" sz="1100" cap="small">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100" cap="small">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100" cap="small">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100" cap="small">
                <a:solidFill>
                  <a:schemeClr val="accent1">
                    <a:lumMod val="50000"/>
                  </a:schemeClr>
                </a:solidFill>
                <a:latin typeface="+mn-lt"/>
                <a:ea typeface="+mn-ea"/>
                <a:cs typeface="+mn-cs"/>
              </a:rPr>
              <a:t>     561 Actividades     2023    292 Actividades     2023    488 Actividades     2023    266 Actividades</a:t>
            </a:r>
          </a:p>
          <a:p>
            <a:pPr marL="228600" indent="-228600">
              <a:buAutoNum type="arabicPlain" startAt="2022"/>
            </a:pPr>
            <a:r>
              <a:rPr lang="es-MX" sz="1100" cap="small">
                <a:solidFill>
                  <a:schemeClr val="accent1">
                    <a:lumMod val="50000"/>
                  </a:schemeClr>
                </a:solidFill>
                <a:latin typeface="+mn-lt"/>
                <a:ea typeface="+mn-ea"/>
                <a:cs typeface="+mn-cs"/>
              </a:rPr>
              <a:t>     585 Actividades     2024    300 Actividades     2024    385 Actividades     2024    292 Actividades </a:t>
            </a:r>
            <a:endParaRPr lang="es-CO" sz="1200" cap="small">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SOCIAL 2018 - 2024</a:t>
            </a:r>
          </a:p>
          <a:p>
            <a:pPr lvl="1"/>
            <a:r>
              <a:rPr lang="es-CO" sz="1600" b="0">
                <a:solidFill>
                  <a:schemeClr val="accent1">
                    <a:lumMod val="50000"/>
                  </a:schemeClr>
                </a:solidFill>
              </a:rPr>
              <a:t>Así va la socialización y sensibilización del Esquema de Aseo con las comunidades</a:t>
            </a:r>
            <a:endParaRPr lang="es-CO" kern="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100093" y="111368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659231" y="325650"/>
            <a:ext cx="12102353"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ACTIVIDADES DEL PROGRAMA DE GESTIÓN SOCIAL</a:t>
            </a: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6" y="1459012"/>
          <a:ext cx="7786472" cy="5301541"/>
        </p:xfrm>
        <a:graphic>
          <a:graphicData uri="http://schemas.openxmlformats.org/drawingml/2006/table">
            <a:tbl>
              <a:tblPr firstRow="1" firstCol="1" bandRow="1">
                <a:tableStyleId>{68D230F3-CF80-4859-8CE7-A43EE81993B5}</a:tableStyleId>
              </a:tblPr>
              <a:tblGrid>
                <a:gridCol w="1340452">
                  <a:extLst>
                    <a:ext uri="{9D8B030D-6E8A-4147-A177-3AD203B41FA5}">
                      <a16:colId xmlns:a16="http://schemas.microsoft.com/office/drawing/2014/main" val="20000"/>
                    </a:ext>
                  </a:extLst>
                </a:gridCol>
                <a:gridCol w="1439621">
                  <a:extLst>
                    <a:ext uri="{9D8B030D-6E8A-4147-A177-3AD203B41FA5}">
                      <a16:colId xmlns:a16="http://schemas.microsoft.com/office/drawing/2014/main" val="20002"/>
                    </a:ext>
                  </a:extLst>
                </a:gridCol>
                <a:gridCol w="1548066">
                  <a:extLst>
                    <a:ext uri="{9D8B030D-6E8A-4147-A177-3AD203B41FA5}">
                      <a16:colId xmlns:a16="http://schemas.microsoft.com/office/drawing/2014/main" val="20003"/>
                    </a:ext>
                  </a:extLst>
                </a:gridCol>
                <a:gridCol w="1626591">
                  <a:extLst>
                    <a:ext uri="{9D8B030D-6E8A-4147-A177-3AD203B41FA5}">
                      <a16:colId xmlns:a16="http://schemas.microsoft.com/office/drawing/2014/main" val="1581033583"/>
                    </a:ext>
                  </a:extLst>
                </a:gridCol>
                <a:gridCol w="915871">
                  <a:extLst>
                    <a:ext uri="{9D8B030D-6E8A-4147-A177-3AD203B41FA5}">
                      <a16:colId xmlns:a16="http://schemas.microsoft.com/office/drawing/2014/main" val="2725976752"/>
                    </a:ext>
                  </a:extLst>
                </a:gridCol>
                <a:gridCol w="915871">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a:solidFill>
                            <a:schemeClr val="accent1">
                              <a:lumMod val="50000"/>
                            </a:schemeClr>
                          </a:solidFill>
                          <a:effectLst/>
                        </a:rPr>
                        <a:t>LOCALIDAD</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a:solidFill>
                            <a:schemeClr val="accent1">
                              <a:lumMod val="50000"/>
                            </a:schemeClr>
                          </a:solidFill>
                          <a:effectLst/>
                          <a:latin typeface="+mn-lt"/>
                          <a:ea typeface="+mn-ea"/>
                          <a:cs typeface="+mn-cs"/>
                        </a:rPr>
                        <a:t>ACTIVIDADES PROGRAMA DE GESTIÓN SOCIAL</a:t>
                      </a:r>
                      <a:endParaRPr lang="es-CO" sz="1200" b="1" u="none" strike="noStrike" kern="120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a:solidFill>
                            <a:schemeClr val="accent1">
                              <a:lumMod val="50000"/>
                            </a:schemeClr>
                          </a:solidFill>
                          <a:effectLst/>
                          <a:latin typeface="+mn-lt"/>
                          <a:ea typeface="+mn-ea"/>
                          <a:cs typeface="+mn-cs"/>
                        </a:rPr>
                        <a:t>ACTIVIDADES ANEXO 2</a:t>
                      </a:r>
                      <a:endParaRPr lang="es-CO" sz="1200" b="1" u="none" strike="noStrike" kern="120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a:solidFill>
                          <a:schemeClr val="accent1">
                            <a:lumMod val="50000"/>
                          </a:schemeClr>
                        </a:solidFill>
                        <a:effectLst/>
                        <a:latin typeface="+mn-lt"/>
                        <a:ea typeface="+mn-ea"/>
                        <a:cs typeface="+mn-cs"/>
                      </a:endParaRPr>
                    </a:p>
                  </a:txBody>
                  <a:tcPr marL="0" marR="0" marT="0" marB="0" anchor="ctr"/>
                </a:tc>
                <a:tc hMerge="1">
                  <a:txBody>
                    <a:bodyPr/>
                    <a:lstStyle/>
                    <a:p>
                      <a:endParaRPr lang="es-CO"/>
                    </a:p>
                  </a:txBody>
                  <a:tcPr/>
                </a:tc>
                <a:tc hMerge="1">
                  <a:txBody>
                    <a:bodyPr/>
                    <a:lstStyle/>
                    <a:p>
                      <a:pPr marL="0" algn="ctr" defTabSz="914400" rtl="0" eaLnBrk="1" fontAlgn="b" latinLnBrk="0" hangingPunct="1"/>
                      <a:endParaRPr lang="es-CO" sz="1200" b="1" u="none" strike="noStrike" kern="120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a:solidFill>
                            <a:schemeClr val="accent1">
                              <a:lumMod val="50000"/>
                            </a:schemeClr>
                          </a:solidFill>
                          <a:effectLst/>
                        </a:rPr>
                        <a:t>LOCALIDAD</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ENERO - DIC 2023</a:t>
                      </a:r>
                      <a:endParaRPr lang="es-CO" sz="1200" b="1" u="none" strike="noStrike" kern="120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ENERO A DIC 2024</a:t>
                      </a:r>
                      <a:endParaRPr lang="es-CO" sz="1200" b="1" u="none" strike="noStrike" kern="120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ACTIVIDADES ENERO 2025</a:t>
                      </a:r>
                      <a:endParaRPr lang="es-CO" sz="1200" b="1" u="none" strike="noStrike" kern="120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a:solidFill>
                            <a:schemeClr val="accent1">
                              <a:lumMod val="50000"/>
                            </a:schemeClr>
                          </a:solidFill>
                          <a:effectLst/>
                        </a:rPr>
                        <a:t>Antonio Nariño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1.271</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Barrios Unidos</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1.067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1.370</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Bosa</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579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3.185</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Candelaria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1.679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2.420</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a:solidFill>
                            <a:schemeClr val="accent1">
                              <a:lumMod val="50000"/>
                            </a:schemeClr>
                          </a:solidFill>
                          <a:effectLst/>
                        </a:rPr>
                        <a:t>Chapinero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2.184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539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3.270</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Ciudad Bolívar</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3.201</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Engativá</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1.840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2.447</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a:solidFill>
                            <a:schemeClr val="accent1">
                              <a:lumMod val="50000"/>
                            </a:schemeClr>
                          </a:solidFill>
                          <a:effectLst/>
                        </a:rPr>
                        <a:t>Fontibón</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1.848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2.951</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Kennedy</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2.888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787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4.530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Los Mártires</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1.000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1.603</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Puente Aranda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2.005</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Rafael Uribe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476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2.309</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San Cristóbal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2.998</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Santa Fe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1.825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2.771</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Suba</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2.388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3.432</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Sumapaz</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249</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Teusaquillo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1.171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1.747</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Tunjuelito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1.933</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Usaquén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628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3.387</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Usme</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3.310</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a:solidFill>
                            <a:schemeClr val="accent1">
                              <a:lumMod val="50000"/>
                            </a:schemeClr>
                          </a:solidFill>
                          <a:effectLst/>
                        </a:rPr>
                        <a:t>TOTAL</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33.648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8.125</a:t>
                      </a:r>
                    </a:p>
                  </a:txBody>
                  <a:tcPr marL="9525" marR="9525" marT="9525" marB="0" anchor="b"/>
                </a:tc>
                <a:tc>
                  <a:txBody>
                    <a:bodyPr/>
                    <a:lstStyle/>
                    <a:p>
                      <a:pPr algn="ctr" rtl="0" fontAlgn="b"/>
                      <a:r>
                        <a:rPr lang="es-CO" sz="1200" b="1" i="0" u="none" strike="noStrike">
                          <a:solidFill>
                            <a:srgbClr val="203864"/>
                          </a:solidFill>
                          <a:effectLst/>
                          <a:latin typeface="Calibri" panose="020F0502020204030204" pitchFamily="34" charset="0"/>
                        </a:rPr>
                        <a:t>8.002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614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50.389</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6" y="119580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487980" y="351316"/>
            <a:ext cx="11660596" cy="58477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a:solidFill>
                  <a:schemeClr val="accent1">
                    <a:lumMod val="50000"/>
                  </a:schemeClr>
                </a:solidFill>
              </a:rPr>
              <a:t>ACTIVIDADES DEL PROGRAMA DE GESTIÓN SOCIAL 2025</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3424" y="266066"/>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3489148" y="1464674"/>
          <a:ext cx="3976880" cy="5129767"/>
        </p:xfrm>
        <a:graphic>
          <a:graphicData uri="http://schemas.openxmlformats.org/drawingml/2006/table">
            <a:tbl>
              <a:tblPr firstRow="1" firstCol="1" bandRow="1">
                <a:tableStyleId>{68D230F3-CF80-4859-8CE7-A43EE81993B5}</a:tableStyleId>
              </a:tblPr>
              <a:tblGrid>
                <a:gridCol w="1950118">
                  <a:extLst>
                    <a:ext uri="{9D8B030D-6E8A-4147-A177-3AD203B41FA5}">
                      <a16:colId xmlns:a16="http://schemas.microsoft.com/office/drawing/2014/main" val="20000"/>
                    </a:ext>
                  </a:extLst>
                </a:gridCol>
                <a:gridCol w="2026762">
                  <a:extLst>
                    <a:ext uri="{9D8B030D-6E8A-4147-A177-3AD203B41FA5}">
                      <a16:colId xmlns:a16="http://schemas.microsoft.com/office/drawing/2014/main" val="20002"/>
                    </a:ext>
                  </a:extLst>
                </a:gridCol>
              </a:tblGrid>
              <a:tr h="377595">
                <a:tc rowSpan="2">
                  <a:txBody>
                    <a:bodyPr/>
                    <a:lstStyle/>
                    <a:p>
                      <a:pPr marL="0" algn="ctr" defTabSz="914400" rtl="0" eaLnBrk="1" fontAlgn="b" latinLnBrk="0" hangingPunct="1"/>
                      <a:r>
                        <a:rPr lang="es-CO" sz="1200" u="none" strike="noStrike" kern="1200">
                          <a:solidFill>
                            <a:schemeClr val="accent1">
                              <a:lumMod val="50000"/>
                            </a:schemeClr>
                          </a:solidFill>
                          <a:effectLst/>
                        </a:rPr>
                        <a:t>LOCALIDAD</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ACTIVIDADES ENERO 2025</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a:solidFill>
                            <a:schemeClr val="accent1">
                              <a:lumMod val="50000"/>
                            </a:schemeClr>
                          </a:solidFill>
                          <a:effectLst/>
                        </a:rPr>
                        <a:t>LOCALIDAD</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ENERO</a:t>
                      </a:r>
                    </a:p>
                  </a:txBody>
                  <a:tcPr marL="9525" marR="9525" marT="9525"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a:solidFill>
                            <a:schemeClr val="accent1">
                              <a:lumMod val="50000"/>
                            </a:schemeClr>
                          </a:solidFill>
                          <a:effectLst/>
                        </a:rPr>
                        <a:t>Antonio Nariño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Barrios Unidos</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Bosa</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Candelaria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a:solidFill>
                            <a:schemeClr val="accent1">
                              <a:lumMod val="50000"/>
                            </a:schemeClr>
                          </a:solidFill>
                          <a:effectLst/>
                        </a:rPr>
                        <a:t>Chapinero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Ciudad Bolívar</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Engativá</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a:solidFill>
                            <a:schemeClr val="accent1">
                              <a:lumMod val="50000"/>
                            </a:schemeClr>
                          </a:solidFill>
                          <a:effectLst/>
                        </a:rPr>
                        <a:t>Fontibón</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41</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Kennedy</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57</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Los Mártires</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Puente Aranda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36</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Rafael Uribe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San Cristóbal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Santa Fe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Suba</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Sumapaz</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Teusaquillo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Tunjuelito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Usaquén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Usme</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extLst>
                  <a:ext uri="{0D108BD9-81ED-4DB2-BD59-A6C34878D82A}">
                    <a16:rowId xmlns:a16="http://schemas.microsoft.com/office/drawing/2014/main" val="10020"/>
                  </a:ext>
                </a:extLst>
              </a:tr>
              <a:tr h="115782">
                <a:tc>
                  <a:txBody>
                    <a:bodyPr/>
                    <a:lstStyle/>
                    <a:p>
                      <a:pPr marL="0" algn="ctr" defTabSz="914400" rtl="0" eaLnBrk="1" fontAlgn="b" latinLnBrk="0" hangingPunct="1"/>
                      <a:r>
                        <a:rPr lang="es-CO" sz="1200" u="none" strike="noStrike" kern="1200">
                          <a:solidFill>
                            <a:schemeClr val="accent1">
                              <a:lumMod val="50000"/>
                            </a:schemeClr>
                          </a:solidFill>
                          <a:effectLst/>
                        </a:rPr>
                        <a:t>TOTAL</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614</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101731" y="1420011"/>
          <a:ext cx="8868618" cy="5161739"/>
        </p:xfrm>
        <a:graphic>
          <a:graphicData uri="http://schemas.openxmlformats.org/drawingml/2006/table">
            <a:tbl>
              <a:tblPr firstRow="1" firstCol="1" bandRow="1">
                <a:tableStyleId>{68D230F3-CF80-4859-8CE7-A43EE81993B5}</a:tableStyleId>
              </a:tblPr>
              <a:tblGrid>
                <a:gridCol w="1131217">
                  <a:extLst>
                    <a:ext uri="{9D8B030D-6E8A-4147-A177-3AD203B41FA5}">
                      <a16:colId xmlns:a16="http://schemas.microsoft.com/office/drawing/2014/main" val="20000"/>
                    </a:ext>
                  </a:extLst>
                </a:gridCol>
                <a:gridCol w="1301759">
                  <a:extLst>
                    <a:ext uri="{9D8B030D-6E8A-4147-A177-3AD203B41FA5}">
                      <a16:colId xmlns:a16="http://schemas.microsoft.com/office/drawing/2014/main" val="20001"/>
                    </a:ext>
                  </a:extLst>
                </a:gridCol>
                <a:gridCol w="1413160">
                  <a:extLst>
                    <a:ext uri="{9D8B030D-6E8A-4147-A177-3AD203B41FA5}">
                      <a16:colId xmlns:a16="http://schemas.microsoft.com/office/drawing/2014/main" val="20002"/>
                    </a:ext>
                  </a:extLst>
                </a:gridCol>
                <a:gridCol w="1263192">
                  <a:extLst>
                    <a:ext uri="{9D8B030D-6E8A-4147-A177-3AD203B41FA5}">
                      <a16:colId xmlns:a16="http://schemas.microsoft.com/office/drawing/2014/main" val="368655991"/>
                    </a:ext>
                  </a:extLst>
                </a:gridCol>
                <a:gridCol w="1357460">
                  <a:extLst>
                    <a:ext uri="{9D8B030D-6E8A-4147-A177-3AD203B41FA5}">
                      <a16:colId xmlns:a16="http://schemas.microsoft.com/office/drawing/2014/main" val="3639436991"/>
                    </a:ext>
                  </a:extLst>
                </a:gridCol>
                <a:gridCol w="1457747">
                  <a:extLst>
                    <a:ext uri="{9D8B030D-6E8A-4147-A177-3AD203B41FA5}">
                      <a16:colId xmlns:a16="http://schemas.microsoft.com/office/drawing/2014/main" val="3607185066"/>
                    </a:ext>
                  </a:extLst>
                </a:gridCol>
                <a:gridCol w="944083">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a:solidFill>
                            <a:srgbClr val="203864"/>
                          </a:solidFill>
                          <a:effectLst/>
                          <a:latin typeface="Calibri" panose="020F0502020204030204" pitchFamily="34" charset="0"/>
                        </a:rPr>
                        <a:t>LOCALIDAD</a:t>
                      </a:r>
                    </a:p>
                  </a:txBody>
                  <a:tcPr marL="9525" marR="9525" marT="9525" marB="0" anchor="ctr"/>
                </a:tc>
                <a:tc gridSpan="6">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ASISTENCIA ACTIVIDADES PROGRAMA GESTI</a:t>
                      </a:r>
                      <a:r>
                        <a:rPr lang="es-CO" sz="1200" b="1" i="0" u="none" strike="noStrike">
                          <a:solidFill>
                            <a:srgbClr val="203864"/>
                          </a:solidFill>
                          <a:effectLst/>
                          <a:latin typeface="Calibri" panose="020F0502020204030204" pitchFamily="34" charset="0"/>
                        </a:rPr>
                        <a:t>ÓN SOCIAL</a:t>
                      </a:r>
                      <a:endParaRPr lang="es-MX" sz="1200" b="1" i="0" u="none" strike="noStrike">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ASISTENCIA ACTIVIDADES ANEXO 2</a:t>
                      </a:r>
                    </a:p>
                    <a:p>
                      <a:pPr algn="ctr" rtl="0" fontAlgn="ctr"/>
                      <a:endParaRPr lang="es-MX" sz="1200" b="1" i="0" u="none" strike="noStrike">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a:solidFill>
                          <a:srgbClr val="203864"/>
                        </a:solidFill>
                        <a:effectLst/>
                        <a:latin typeface="Calibri" panose="020F0502020204030204" pitchFamily="34" charset="0"/>
                      </a:endParaRPr>
                    </a:p>
                  </a:txBody>
                  <a:tcPr marL="7940" marR="7940" marT="7940" marB="0" anchor="ctr"/>
                </a:tc>
                <a:tc hMerge="1">
                  <a:txBody>
                    <a:bodyPr/>
                    <a:lstStyle/>
                    <a:p>
                      <a:endParaRPr lang="es-CO"/>
                    </a:p>
                  </a:txBody>
                  <a:tcPr/>
                </a:tc>
                <a:tc hMerge="1">
                  <a:txBody>
                    <a:bodyPr/>
                    <a:lstStyle/>
                    <a:p>
                      <a:pPr algn="ctr" rtl="0" fontAlgn="ctr"/>
                      <a:endParaRPr lang="es-CO" sz="1200" b="1"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ASISTENCIA </a:t>
                      </a:r>
                    </a:p>
                    <a:p>
                      <a:pPr algn="ctr" rtl="0" fontAlgn="b"/>
                      <a:r>
                        <a:rPr lang="es-CO" sz="1200" b="1" i="0" u="none" strike="noStrike">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a:solidFill>
                            <a:srgbClr val="203864"/>
                          </a:solidFill>
                          <a:effectLst/>
                          <a:latin typeface="Calibri" panose="020F0502020204030204" pitchFamily="34" charset="0"/>
                        </a:rPr>
                        <a:t>ASISTENCIA </a:t>
                      </a:r>
                    </a:p>
                    <a:p>
                      <a:pPr algn="ctr" rtl="0" fontAlgn="b"/>
                      <a:r>
                        <a:rPr lang="es-MX" sz="1200" b="1" i="0" u="none" strike="noStrike">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ENERO – DIC 2024</a:t>
                      </a:r>
                    </a:p>
                  </a:txBody>
                  <a:tcPr marL="9525" marR="9525" marT="9525" marB="0" anchor="ctr"/>
                </a:tc>
                <a:tc>
                  <a:txBody>
                    <a:bodyPr/>
                    <a:lstStyle/>
                    <a:p>
                      <a:pPr algn="ctr" rtl="0" fontAlgn="b"/>
                      <a:r>
                        <a:rPr lang="es-MX" sz="1200" b="1" i="0" u="none" strike="noStrike">
                          <a:solidFill>
                            <a:srgbClr val="203864"/>
                          </a:solidFill>
                          <a:effectLst/>
                          <a:latin typeface="Calibri" panose="020F0502020204030204" pitchFamily="34" charset="0"/>
                        </a:rPr>
                        <a:t>ASISTENCIA </a:t>
                      </a:r>
                    </a:p>
                    <a:p>
                      <a:pPr algn="ctr" rtl="0" fontAlgn="b"/>
                      <a:r>
                        <a:rPr lang="es-MX" sz="1200" b="1" i="0" u="none" strike="noStrike">
                          <a:solidFill>
                            <a:srgbClr val="203864"/>
                          </a:solidFill>
                          <a:effectLst/>
                          <a:latin typeface="Calibri" panose="020F0502020204030204" pitchFamily="34" charset="0"/>
                        </a:rPr>
                        <a:t>ENERO 2025</a:t>
                      </a:r>
                      <a:endParaRPr lang="es-CO" sz="1200" b="1" i="0" u="none" strike="noStrike">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8169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52.024</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6821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58.447</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19681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659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123.322</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7687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38.109</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20064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78.373</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18510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109.349</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12979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848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103.683</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20700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781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141.369</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39507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2.966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307.049</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8</a:t>
                      </a:r>
                      <a:r>
                        <a:rPr lang="es-CO" sz="1200" b="0" i="0" u="none" strike="noStrike" kern="1200">
                          <a:solidFill>
                            <a:srgbClr val="203864"/>
                          </a:solidFill>
                          <a:effectLst/>
                          <a:latin typeface="Calibri" panose="020F0502020204030204" pitchFamily="34" charset="0"/>
                          <a:ea typeface="+mn-ea"/>
                          <a:cs typeface="+mn-cs"/>
                        </a:rPr>
                        <a:t>.142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7661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47.438</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9026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571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73.485</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12965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611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102.076</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11963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157.281</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9231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59.317</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18216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971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126.456</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3.196</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6523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52.323</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8</a:t>
                      </a:r>
                      <a:r>
                        <a:rPr lang="es-CO" sz="1200" b="0" i="0" u="none" strike="noStrike" kern="1200">
                          <a:solidFill>
                            <a:srgbClr val="203864"/>
                          </a:solidFill>
                          <a:effectLst/>
                          <a:latin typeface="Calibri" panose="020F0502020204030204" pitchFamily="34" charset="0"/>
                          <a:ea typeface="+mn-ea"/>
                          <a:cs typeface="+mn-cs"/>
                        </a:rPr>
                        <a:t>.848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6368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64.838</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18997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162.759</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13083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162.680</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a:solidFill>
                            <a:srgbClr val="203864"/>
                          </a:solidFill>
                          <a:effectLst/>
                          <a:latin typeface="Calibri" panose="020F0502020204030204" pitchFamily="34" charset="0"/>
                        </a:rPr>
                        <a:t>252.887</a:t>
                      </a:r>
                      <a:endParaRPr lang="es-CO" sz="1200" b="1" i="0" u="none" strike="noStrike">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268.493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12.344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2.023.574</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118268" y="115809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21651" y="2854580"/>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55184" y="276250"/>
            <a:ext cx="11236816" cy="58477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a:solidFill>
                  <a:schemeClr val="accent1">
                    <a:lumMod val="50000"/>
                  </a:schemeClr>
                </a:solidFill>
              </a:rPr>
              <a:t>ACTIVIDADES DEL PROGRAMA DE GESTIÓN SOCIAL 2025</a:t>
            </a: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118268" y="115809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3070" y="3021168"/>
            <a:ext cx="2161603" cy="1513122"/>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71626" y="276250"/>
            <a:ext cx="11102106" cy="58477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a:solidFill>
                  <a:schemeClr val="accent1">
                    <a:lumMod val="50000"/>
                  </a:schemeClr>
                </a:solidFill>
              </a:rPr>
              <a:t>ACTIVIDADES DEL PROGRAMA DE GESTIÓN SOCIAL 2025</a:t>
            </a: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3816196" y="1464380"/>
          <a:ext cx="4559607" cy="4981486"/>
        </p:xfrm>
        <a:graphic>
          <a:graphicData uri="http://schemas.openxmlformats.org/drawingml/2006/table">
            <a:tbl>
              <a:tblPr firstRow="1" firstCol="1" bandRow="1">
                <a:tableStyleId>{68D230F3-CF80-4859-8CE7-A43EE81993B5}</a:tableStyleId>
              </a:tblPr>
              <a:tblGrid>
                <a:gridCol w="2372588">
                  <a:extLst>
                    <a:ext uri="{9D8B030D-6E8A-4147-A177-3AD203B41FA5}">
                      <a16:colId xmlns:a16="http://schemas.microsoft.com/office/drawing/2014/main" val="20000"/>
                    </a:ext>
                  </a:extLst>
                </a:gridCol>
                <a:gridCol w="2187019">
                  <a:extLst>
                    <a:ext uri="{9D8B030D-6E8A-4147-A177-3AD203B41FA5}">
                      <a16:colId xmlns:a16="http://schemas.microsoft.com/office/drawing/2014/main" val="20002"/>
                    </a:ext>
                  </a:extLst>
                </a:gridCol>
              </a:tblGrid>
              <a:tr h="441635">
                <a:tc rowSpan="2">
                  <a:txBody>
                    <a:bodyPr/>
                    <a:lstStyle/>
                    <a:p>
                      <a:pPr marL="0" algn="ctr" defTabSz="914400" rtl="0" eaLnBrk="1" fontAlgn="b" latinLnBrk="0" hangingPunct="1"/>
                      <a:r>
                        <a:rPr lang="es-CO" sz="1200" u="none" strike="noStrike" kern="1200">
                          <a:solidFill>
                            <a:schemeClr val="accent1">
                              <a:lumMod val="50000"/>
                            </a:schemeClr>
                          </a:solidFill>
                          <a:effectLst/>
                        </a:rPr>
                        <a:t>LOCALIDAD</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ASISTENCIA ENERO 2025</a:t>
                      </a:r>
                    </a:p>
                  </a:txBody>
                  <a:tcPr marL="9525" marR="9525" marT="9525" marB="0" anchor="ctr"/>
                </a:tc>
                <a:extLst>
                  <a:ext uri="{0D108BD9-81ED-4DB2-BD59-A6C34878D82A}">
                    <a16:rowId xmlns:a16="http://schemas.microsoft.com/office/drawing/2014/main" val="4128970749"/>
                  </a:ext>
                </a:extLst>
              </a:tr>
              <a:tr h="309284">
                <a:tc vMerge="1">
                  <a:txBody>
                    <a:bodyPr/>
                    <a:lstStyle/>
                    <a:p>
                      <a:pPr marL="0" algn="ctr" defTabSz="914400" rtl="0" eaLnBrk="1" fontAlgn="b" latinLnBrk="0" hangingPunct="1"/>
                      <a:r>
                        <a:rPr lang="es-CO" sz="1200" u="none" strike="noStrike" kern="1200">
                          <a:solidFill>
                            <a:schemeClr val="accent1">
                              <a:lumMod val="50000"/>
                            </a:schemeClr>
                          </a:solidFill>
                          <a:effectLst/>
                        </a:rPr>
                        <a:t>LOCALIDAD</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ENERO</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a:solidFill>
                            <a:schemeClr val="accent1">
                              <a:lumMod val="50000"/>
                            </a:schemeClr>
                          </a:solidFill>
                          <a:effectLst/>
                        </a:rPr>
                        <a:t>Antonio Nariño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374</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Barrios Unidos</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327</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Bosa</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659</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Candelaria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508</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a:solidFill>
                            <a:schemeClr val="accent1">
                              <a:lumMod val="50000"/>
                            </a:schemeClr>
                          </a:solidFill>
                          <a:effectLst/>
                        </a:rPr>
                        <a:t>Chapinero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199</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Ciudad Bolívar</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938</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Engativá</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848</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a:solidFill>
                            <a:schemeClr val="accent1">
                              <a:lumMod val="50000"/>
                            </a:schemeClr>
                          </a:solidFill>
                          <a:effectLst/>
                        </a:rPr>
                        <a:t>Fontibón</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781</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Kennedy</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2.966</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Los Mártires</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427</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Puente Aranda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571</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Rafael Uribe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611</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San Cristóbal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288</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Santa Fe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332</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Suba</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971</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Sumapaz</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Teusaquillo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296</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Tunjuelito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423</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Usaquén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288</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Usme</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527</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a:solidFill>
                            <a:schemeClr val="accent1">
                              <a:lumMod val="50000"/>
                            </a:schemeClr>
                          </a:solidFill>
                          <a:effectLst/>
                        </a:rPr>
                        <a:t>TOTAL</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12.344</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2" y="387566"/>
            <a:ext cx="12102353" cy="63094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a:solidFill>
                  <a:schemeClr val="accent1">
                    <a:lumMod val="50000"/>
                  </a:schemeClr>
                </a:solidFill>
              </a:rPr>
              <a:t>CAMPAÑAS CULTURA CIUDADANA - APROVECHAMIENTO</a:t>
            </a: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374315" y="1486225"/>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363820">
                  <a:extLst>
                    <a:ext uri="{9D8B030D-6E8A-4147-A177-3AD203B41FA5}">
                      <a16:colId xmlns:a16="http://schemas.microsoft.com/office/drawing/2014/main" val="1581033583"/>
                    </a:ext>
                  </a:extLst>
                </a:gridCol>
                <a:gridCol w="1499099">
                  <a:extLst>
                    <a:ext uri="{9D8B030D-6E8A-4147-A177-3AD203B41FA5}">
                      <a16:colId xmlns:a16="http://schemas.microsoft.com/office/drawing/2014/main" val="2076764876"/>
                    </a:ext>
                  </a:extLst>
                </a:gridCol>
                <a:gridCol w="1215008">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a:solidFill>
                            <a:schemeClr val="accent1">
                              <a:lumMod val="50000"/>
                            </a:schemeClr>
                          </a:solidFill>
                          <a:effectLst/>
                        </a:rPr>
                        <a:t>LOCALIDAD</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a:solidFill>
                            <a:schemeClr val="accent1">
                              <a:lumMod val="50000"/>
                            </a:schemeClr>
                          </a:solidFill>
                          <a:effectLst/>
                          <a:latin typeface="+mn-lt"/>
                          <a:ea typeface="+mn-ea"/>
                          <a:cs typeface="+mn-cs"/>
                        </a:rPr>
                        <a:t>ACTIVIDADES PLAN DE CAMPAÑAS</a:t>
                      </a:r>
                      <a:endParaRPr lang="es-CO" sz="1200" b="1" u="none" strike="noStrike" kern="120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a:solidFill>
                            <a:schemeClr val="accent1">
                              <a:lumMod val="50000"/>
                            </a:schemeClr>
                          </a:solidFill>
                          <a:effectLst/>
                          <a:latin typeface="+mn-lt"/>
                          <a:ea typeface="+mn-ea"/>
                          <a:cs typeface="+mn-cs"/>
                        </a:rPr>
                        <a:t>ACTIVIDADES ANEXO 2</a:t>
                      </a:r>
                      <a:endParaRPr lang="es-CO" sz="1200" b="1" u="none" strike="noStrike" kern="120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a:solidFill>
                            <a:schemeClr val="accent1">
                              <a:lumMod val="50000"/>
                            </a:schemeClr>
                          </a:solidFill>
                          <a:effectLst/>
                        </a:rPr>
                        <a:t>LOCALIDAD</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ENERO - DIC 2022</a:t>
                      </a:r>
                      <a:endParaRPr lang="es-CO" sz="1200" b="1" u="none" strike="noStrike" kern="120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FEB – DIC 2023</a:t>
                      </a:r>
                      <a:endParaRPr lang="es-CO" sz="1200" b="1" u="none" strike="noStrike" kern="120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a:solidFill>
                            <a:srgbClr val="203864"/>
                          </a:solidFill>
                          <a:effectLst/>
                          <a:latin typeface="Calibri" panose="020F0502020204030204" pitchFamily="34" charset="0"/>
                        </a:rPr>
                        <a:t>ENERO – DIC 2024</a:t>
                      </a:r>
                      <a:endParaRPr lang="es-CO" sz="1200" b="1" u="none" strike="noStrike" kern="120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a:solidFill>
                            <a:schemeClr val="accent1">
                              <a:lumMod val="50000"/>
                            </a:schemeClr>
                          </a:solidFill>
                          <a:effectLst/>
                        </a:rPr>
                        <a:t>Antonio Nariño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11</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Barrios Unidos</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26</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178</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Bosa</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11</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Candelaria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47</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244</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a:solidFill>
                            <a:schemeClr val="accent1">
                              <a:lumMod val="50000"/>
                            </a:schemeClr>
                          </a:solidFill>
                          <a:effectLst/>
                        </a:rPr>
                        <a:t>Chapinero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100</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89</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368</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Ciudad Bolívar</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11</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Engativá</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581</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a:solidFill>
                            <a:schemeClr val="accent1">
                              <a:lumMod val="50000"/>
                            </a:schemeClr>
                          </a:solidFill>
                          <a:effectLst/>
                        </a:rPr>
                        <a:t>Fontibón</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75</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450</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Kennedy</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87</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540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Los Mártires</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12</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Puente Aranda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Rafael Uribe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11</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San Cristóbal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50</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387</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Santa Fe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90</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420</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Suba</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61</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631</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Sumapaz</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0</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Teusaquillo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11</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Tunjuelito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14</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Usaquén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142</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569</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a:solidFill>
                            <a:schemeClr val="accent1">
                              <a:lumMod val="50000"/>
                            </a:schemeClr>
                          </a:solidFill>
                          <a:effectLst/>
                        </a:rPr>
                        <a:t>Usme</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a:solidFill>
                            <a:srgbClr val="203864"/>
                          </a:solidFill>
                          <a:effectLst/>
                          <a:latin typeface="Calibri" panose="020F0502020204030204" pitchFamily="34" charset="0"/>
                          <a:ea typeface="+mn-ea"/>
                          <a:cs typeface="+mn-cs"/>
                        </a:rPr>
                        <a:t>76</a:t>
                      </a:r>
                      <a:endParaRPr lang="es-CO" sz="1200" b="0"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478</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a:solidFill>
                            <a:schemeClr val="accent1">
                              <a:lumMod val="50000"/>
                            </a:schemeClr>
                          </a:solidFill>
                          <a:effectLst/>
                        </a:rPr>
                        <a:t>TOTAL</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a:solidFill>
                            <a:srgbClr val="203864"/>
                          </a:solidFill>
                          <a:effectLst/>
                          <a:latin typeface="Calibri" panose="020F0502020204030204" pitchFamily="34" charset="0"/>
                          <a:ea typeface="+mn-ea"/>
                          <a:cs typeface="+mn-cs"/>
                        </a:rPr>
                        <a:t>941</a:t>
                      </a:r>
                      <a:endParaRPr lang="es-CO" sz="1200" b="1" i="0" u="none" strike="noStrike" kern="120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a:solidFill>
                            <a:srgbClr val="203864"/>
                          </a:solidFill>
                          <a:effectLst/>
                          <a:latin typeface="Calibri" panose="020F0502020204030204" pitchFamily="34" charset="0"/>
                        </a:rPr>
                        <a:t>961</a:t>
                      </a:r>
                      <a:endParaRPr lang="es-CO" sz="1200" b="1" i="0" u="none" strike="noStrike">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1.010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5.344</a:t>
                      </a:r>
                    </a:p>
                  </a:txBody>
                  <a:tcPr marL="9525" marR="9525" marT="9525" marB="0" anchor="ctr"/>
                </a:tc>
                <a:extLst>
                  <a:ext uri="{0D108BD9-81ED-4DB2-BD59-A6C34878D82A}">
                    <a16:rowId xmlns:a16="http://schemas.microsoft.com/office/drawing/2014/main" val="10021"/>
                  </a:ext>
                </a:extLst>
              </a:tr>
            </a:tbl>
          </a:graphicData>
        </a:graphic>
      </p:graphicFrame>
      <p:sp>
        <p:nvSpPr>
          <p:cNvPr id="2" name="CuadroTexto 1">
            <a:extLst>
              <a:ext uri="{FF2B5EF4-FFF2-40B4-BE49-F238E27FC236}">
                <a16:creationId xmlns:a16="http://schemas.microsoft.com/office/drawing/2014/main" id="{E4124852-A6AF-72C0-61F8-C63D0F26F27E}"/>
              </a:ext>
            </a:extLst>
          </p:cNvPr>
          <p:cNvSpPr txBox="1"/>
          <p:nvPr/>
        </p:nvSpPr>
        <p:spPr>
          <a:xfrm>
            <a:off x="10085539" y="6210685"/>
            <a:ext cx="2106461" cy="577081"/>
          </a:xfrm>
          <a:prstGeom prst="rect">
            <a:avLst/>
          </a:prstGeom>
          <a:noFill/>
        </p:spPr>
        <p:txBody>
          <a:bodyPr wrap="square">
            <a:spAutoFit/>
          </a:bodyPr>
          <a:lstStyle/>
          <a:p>
            <a:r>
              <a:rPr lang="es-CO" sz="1050">
                <a:solidFill>
                  <a:schemeClr val="accent1">
                    <a:lumMod val="50000"/>
                  </a:schemeClr>
                </a:solidFill>
                <a:cs typeface="Times New Roman" panose="02020603050405020304" pitchFamily="18" charset="0"/>
              </a:rPr>
              <a:t>El Plan de Campañas – Anexo 2, no se encuentra aprobado </a:t>
            </a:r>
          </a:p>
          <a:p>
            <a:r>
              <a:rPr lang="es-CO" sz="1050">
                <a:solidFill>
                  <a:schemeClr val="accent1">
                    <a:lumMod val="50000"/>
                  </a:schemeClr>
                </a:solidFill>
                <a:cs typeface="Times New Roman" panose="02020603050405020304" pitchFamily="18" charset="0"/>
              </a:rPr>
              <a:t>al 28/02/2025</a:t>
            </a:r>
            <a:endParaRPr lang="es-CO" sz="1050"/>
          </a:p>
        </p:txBody>
      </p:sp>
    </p:spTree>
    <p:extLst>
      <p:ext uri="{BB962C8B-B14F-4D97-AF65-F5344CB8AC3E}">
        <p14:creationId xmlns:p14="http://schemas.microsoft.com/office/powerpoint/2010/main" val="129664147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940388" y="1352837"/>
          <a:ext cx="7336481"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586898">
                  <a:extLst>
                    <a:ext uri="{9D8B030D-6E8A-4147-A177-3AD203B41FA5}">
                      <a16:colId xmlns:a16="http://schemas.microsoft.com/office/drawing/2014/main" val="3923754554"/>
                    </a:ext>
                  </a:extLst>
                </a:gridCol>
                <a:gridCol w="799187">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a:solidFill>
                            <a:schemeClr val="accent1">
                              <a:lumMod val="50000"/>
                            </a:schemeClr>
                          </a:solidFill>
                          <a:effectLst/>
                        </a:rPr>
                        <a:t>LOCALIDAD</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a:solidFill>
                            <a:schemeClr val="accent1">
                              <a:lumMod val="50000"/>
                            </a:schemeClr>
                          </a:solidFill>
                          <a:effectLst/>
                        </a:rPr>
                        <a:t>LOCALIDAD</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a:solidFill>
                            <a:srgbClr val="203864"/>
                          </a:solidFill>
                          <a:effectLst/>
                          <a:latin typeface="Calibri" panose="020F0502020204030204" pitchFamily="34" charset="0"/>
                        </a:rPr>
                        <a:t>ASISTENCIA</a:t>
                      </a:r>
                    </a:p>
                    <a:p>
                      <a:pPr algn="ctr" rtl="0" fontAlgn="b"/>
                      <a:r>
                        <a:rPr lang="es-CO" sz="1200" b="1" i="0" u="none" strike="noStrike">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a:solidFill>
                            <a:srgbClr val="203864"/>
                          </a:solidFill>
                          <a:effectLst/>
                          <a:latin typeface="Calibri" panose="020F0502020204030204" pitchFamily="34" charset="0"/>
                        </a:rPr>
                        <a:t>ASISTENCIA </a:t>
                      </a:r>
                    </a:p>
                    <a:p>
                      <a:pPr algn="ctr" rtl="0" fontAlgn="b"/>
                      <a:r>
                        <a:rPr lang="es-MX" sz="1200" b="1" i="0" u="none" strike="noStrike">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a:solidFill>
                            <a:srgbClr val="203864"/>
                          </a:solidFill>
                          <a:effectLst/>
                          <a:latin typeface="Calibri" panose="020F0502020204030204" pitchFamily="34" charset="0"/>
                        </a:rPr>
                        <a:t>ENERO – DIC 2024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a:solidFill>
                            <a:schemeClr val="accent1">
                              <a:lumMod val="50000"/>
                            </a:schemeClr>
                          </a:solidFill>
                          <a:effectLst/>
                        </a:rPr>
                        <a:t>Antonio Nariño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2.589</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Barrios Unidos</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163</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16.236</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Bosa</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479</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3.056</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Candelaria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400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2.592</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a:solidFill>
                            <a:schemeClr val="accent1">
                              <a:lumMod val="50000"/>
                            </a:schemeClr>
                          </a:solidFill>
                          <a:effectLst/>
                        </a:rPr>
                        <a:t>Chapinero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1.022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5.449</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Ciudad Bolívar</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323</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3.628</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Engativá</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2.582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28.902</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a:solidFill>
                            <a:schemeClr val="accent1">
                              <a:lumMod val="50000"/>
                            </a:schemeClr>
                          </a:solidFill>
                          <a:effectLst/>
                        </a:rPr>
                        <a:t>Fontibón</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2.944</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32.188</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Kennedy</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10.050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51.610</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Los Mártires</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360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2.177</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Puente Aranda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438</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2.846</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Rafael Uribe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430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3.687</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San Cristóbal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2.082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8.672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Santa Fe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2.348</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7.068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Suba</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2.965</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19.424</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Sumapaz</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Teusaquillo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407</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2.553</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Tunjuelito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335</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3.298</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Usaquén </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1.478</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9.606</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a:solidFill>
                            <a:schemeClr val="accent1">
                              <a:lumMod val="50000"/>
                            </a:schemeClr>
                          </a:solidFill>
                          <a:effectLst/>
                        </a:rPr>
                        <a:t>Usme</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1.306</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9.163</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a:solidFill>
                            <a:schemeClr val="accent1">
                              <a:lumMod val="50000"/>
                            </a:schemeClr>
                          </a:solidFill>
                          <a:effectLst/>
                        </a:rPr>
                        <a:t>TOTAL</a:t>
                      </a:r>
                      <a:endParaRPr lang="es-CO" sz="1200" b="1" i="0" u="none" strike="noStrike" kern="120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a:solidFill>
                            <a:srgbClr val="203864"/>
                          </a:solidFill>
                          <a:effectLst/>
                          <a:latin typeface="Calibri" panose="020F0502020204030204" pitchFamily="34" charset="0"/>
                        </a:rPr>
                        <a:t>41.513</a:t>
                      </a:r>
                      <a:endParaRPr lang="es-CO" sz="1200" b="1" i="0" u="none" strike="noStrike">
                        <a:solidFill>
                          <a:srgbClr val="203864"/>
                        </a:solidFill>
                        <a:effectLst/>
                        <a:latin typeface="Calibri" panose="020F0502020204030204" pitchFamily="34" charset="0"/>
                      </a:endParaRPr>
                    </a:p>
                  </a:txBody>
                  <a:tcPr marL="9525" marR="9525" marT="9525" marB="0" anchor="ctr"/>
                </a:tc>
                <a:tc>
                  <a:txBody>
                    <a:bodyPr/>
                    <a:lstStyle/>
                    <a:p>
                      <a:pPr algn="ctr" rtl="0" fontAlgn="ctr"/>
                      <a:r>
                        <a:rPr lang="es-MX" sz="1200" b="1" i="0" u="none" strike="noStrike">
                          <a:solidFill>
                            <a:srgbClr val="203864"/>
                          </a:solidFill>
                          <a:effectLst/>
                          <a:latin typeface="Calibri" panose="020F0502020204030204" pitchFamily="34" charset="0"/>
                        </a:rPr>
                        <a:t>3</a:t>
                      </a:r>
                      <a:r>
                        <a:rPr lang="es-CO" sz="1200" b="1" i="0" u="none" strike="noStrike">
                          <a:solidFill>
                            <a:srgbClr val="203864"/>
                          </a:solidFill>
                          <a:effectLst/>
                          <a:latin typeface="Calibri" panose="020F0502020204030204" pitchFamily="34" charset="0"/>
                        </a:rPr>
                        <a:t>0.616</a:t>
                      </a:r>
                    </a:p>
                  </a:txBody>
                  <a:tcPr marL="9525" marR="9525" marT="9525" marB="0" anchor="ctr"/>
                </a:tc>
                <a:tc>
                  <a:txBody>
                    <a:bodyPr/>
                    <a:lstStyle/>
                    <a:p>
                      <a:pPr algn="ctr" rtl="0" fontAlgn="b"/>
                      <a:r>
                        <a:rPr lang="es-MX" sz="1200" b="1" i="0" u="none" strike="noStrike">
                          <a:solidFill>
                            <a:srgbClr val="203864"/>
                          </a:solidFill>
                          <a:effectLst/>
                          <a:latin typeface="Calibri" panose="020F0502020204030204" pitchFamily="34" charset="0"/>
                        </a:rPr>
                        <a:t>214.772</a:t>
                      </a:r>
                      <a:endParaRPr lang="es-CO" sz="1200" b="1"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12543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723759" y="291667"/>
            <a:ext cx="11081605"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ACTIVIDADES CAMPAÑAS CULTURA CIUDADANA </a:t>
            </a:r>
          </a:p>
        </p:txBody>
      </p:sp>
      <p:sp>
        <p:nvSpPr>
          <p:cNvPr id="4" name="CuadroTexto 3">
            <a:extLst>
              <a:ext uri="{FF2B5EF4-FFF2-40B4-BE49-F238E27FC236}">
                <a16:creationId xmlns:a16="http://schemas.microsoft.com/office/drawing/2014/main" id="{85F9B443-442D-A0D8-24D6-E2FF77A3E69E}"/>
              </a:ext>
            </a:extLst>
          </p:cNvPr>
          <p:cNvSpPr txBox="1"/>
          <p:nvPr/>
        </p:nvSpPr>
        <p:spPr>
          <a:xfrm>
            <a:off x="0" y="6435528"/>
            <a:ext cx="3459637" cy="415498"/>
          </a:xfrm>
          <a:prstGeom prst="rect">
            <a:avLst/>
          </a:prstGeom>
          <a:noFill/>
        </p:spPr>
        <p:txBody>
          <a:bodyPr wrap="square">
            <a:spAutoFit/>
          </a:bodyPr>
          <a:lstStyle/>
          <a:p>
            <a:r>
              <a:rPr lang="es-CO" sz="1050">
                <a:solidFill>
                  <a:schemeClr val="accent1">
                    <a:lumMod val="50000"/>
                  </a:schemeClr>
                </a:solidFill>
                <a:cs typeface="Times New Roman" panose="02020603050405020304" pitchFamily="18" charset="0"/>
              </a:rPr>
              <a:t>El Plan de Campañas – Anexo 2, no se encuentra aprobado </a:t>
            </a:r>
          </a:p>
          <a:p>
            <a:r>
              <a:rPr lang="es-CO" sz="1050">
                <a:solidFill>
                  <a:schemeClr val="accent1">
                    <a:lumMod val="50000"/>
                  </a:schemeClr>
                </a:solidFill>
                <a:cs typeface="Times New Roman" panose="02020603050405020304" pitchFamily="18" charset="0"/>
              </a:rPr>
              <a:t>al 28/02/2025</a:t>
            </a:r>
            <a:endParaRPr lang="es-CO" sz="1050"/>
          </a:p>
        </p:txBody>
      </p:sp>
    </p:spTree>
    <p:extLst>
      <p:ext uri="{BB962C8B-B14F-4D97-AF65-F5344CB8AC3E}">
        <p14:creationId xmlns:p14="http://schemas.microsoft.com/office/powerpoint/2010/main" val="270952218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solicitudes Residuos Especiales/RCD 2018 a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199858" y="6406936"/>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a:t>
            </a:r>
            <a:r>
              <a:rPr lang="es-MX" sz="900">
                <a:solidFill>
                  <a:schemeClr val="accent1">
                    <a:lumMod val="50000"/>
                  </a:schemeClr>
                </a:solidFill>
              </a:rPr>
              <a:t>12 de febrero de 2018 y el 31 de diciembre de 2024</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8" name="Tabla 7">
            <a:extLst>
              <a:ext uri="{FF2B5EF4-FFF2-40B4-BE49-F238E27FC236}">
                <a16:creationId xmlns:a16="http://schemas.microsoft.com/office/drawing/2014/main" id="{17139A54-6FAA-54C5-E5AE-16E8D3C2B0FC}"/>
              </a:ext>
            </a:extLst>
          </p:cNvPr>
          <p:cNvGraphicFramePr>
            <a:graphicFrameLocks noGrp="1"/>
          </p:cNvGraphicFramePr>
          <p:nvPr>
            <p:extLst>
              <p:ext uri="{D42A27DB-BD31-4B8C-83A1-F6EECF244321}">
                <p14:modId xmlns:p14="http://schemas.microsoft.com/office/powerpoint/2010/main" val="1181213910"/>
              </p:ext>
            </p:extLst>
          </p:nvPr>
        </p:nvGraphicFramePr>
        <p:xfrm>
          <a:off x="435313" y="2082973"/>
          <a:ext cx="11286517" cy="3805802"/>
        </p:xfrm>
        <a:graphic>
          <a:graphicData uri="http://schemas.openxmlformats.org/drawingml/2006/table">
            <a:tbl>
              <a:tblPr/>
              <a:tblGrid>
                <a:gridCol w="590205">
                  <a:extLst>
                    <a:ext uri="{9D8B030D-6E8A-4147-A177-3AD203B41FA5}">
                      <a16:colId xmlns:a16="http://schemas.microsoft.com/office/drawing/2014/main" val="185762480"/>
                    </a:ext>
                  </a:extLst>
                </a:gridCol>
                <a:gridCol w="365367">
                  <a:extLst>
                    <a:ext uri="{9D8B030D-6E8A-4147-A177-3AD203B41FA5}">
                      <a16:colId xmlns:a16="http://schemas.microsoft.com/office/drawing/2014/main" val="4058058855"/>
                    </a:ext>
                  </a:extLst>
                </a:gridCol>
                <a:gridCol w="365367">
                  <a:extLst>
                    <a:ext uri="{9D8B030D-6E8A-4147-A177-3AD203B41FA5}">
                      <a16:colId xmlns:a16="http://schemas.microsoft.com/office/drawing/2014/main" val="1840017466"/>
                    </a:ext>
                  </a:extLst>
                </a:gridCol>
                <a:gridCol w="365367">
                  <a:extLst>
                    <a:ext uri="{9D8B030D-6E8A-4147-A177-3AD203B41FA5}">
                      <a16:colId xmlns:a16="http://schemas.microsoft.com/office/drawing/2014/main" val="1855911488"/>
                    </a:ext>
                  </a:extLst>
                </a:gridCol>
                <a:gridCol w="196734">
                  <a:extLst>
                    <a:ext uri="{9D8B030D-6E8A-4147-A177-3AD203B41FA5}">
                      <a16:colId xmlns:a16="http://schemas.microsoft.com/office/drawing/2014/main" val="1743491036"/>
                    </a:ext>
                  </a:extLst>
                </a:gridCol>
                <a:gridCol w="533995">
                  <a:extLst>
                    <a:ext uri="{9D8B030D-6E8A-4147-A177-3AD203B41FA5}">
                      <a16:colId xmlns:a16="http://schemas.microsoft.com/office/drawing/2014/main" val="2776041374"/>
                    </a:ext>
                  </a:extLst>
                </a:gridCol>
                <a:gridCol w="440312">
                  <a:extLst>
                    <a:ext uri="{9D8B030D-6E8A-4147-A177-3AD203B41FA5}">
                      <a16:colId xmlns:a16="http://schemas.microsoft.com/office/drawing/2014/main" val="2011722319"/>
                    </a:ext>
                  </a:extLst>
                </a:gridCol>
                <a:gridCol w="440312">
                  <a:extLst>
                    <a:ext uri="{9D8B030D-6E8A-4147-A177-3AD203B41FA5}">
                      <a16:colId xmlns:a16="http://schemas.microsoft.com/office/drawing/2014/main" val="1870378223"/>
                    </a:ext>
                  </a:extLst>
                </a:gridCol>
                <a:gridCol w="440312">
                  <a:extLst>
                    <a:ext uri="{9D8B030D-6E8A-4147-A177-3AD203B41FA5}">
                      <a16:colId xmlns:a16="http://schemas.microsoft.com/office/drawing/2014/main" val="526708683"/>
                    </a:ext>
                  </a:extLst>
                </a:gridCol>
                <a:gridCol w="196734">
                  <a:extLst>
                    <a:ext uri="{9D8B030D-6E8A-4147-A177-3AD203B41FA5}">
                      <a16:colId xmlns:a16="http://schemas.microsoft.com/office/drawing/2014/main" val="2487184755"/>
                    </a:ext>
                  </a:extLst>
                </a:gridCol>
                <a:gridCol w="533995">
                  <a:extLst>
                    <a:ext uri="{9D8B030D-6E8A-4147-A177-3AD203B41FA5}">
                      <a16:colId xmlns:a16="http://schemas.microsoft.com/office/drawing/2014/main" val="2612669014"/>
                    </a:ext>
                  </a:extLst>
                </a:gridCol>
                <a:gridCol w="393471">
                  <a:extLst>
                    <a:ext uri="{9D8B030D-6E8A-4147-A177-3AD203B41FA5}">
                      <a16:colId xmlns:a16="http://schemas.microsoft.com/office/drawing/2014/main" val="3235376264"/>
                    </a:ext>
                  </a:extLst>
                </a:gridCol>
                <a:gridCol w="393471">
                  <a:extLst>
                    <a:ext uri="{9D8B030D-6E8A-4147-A177-3AD203B41FA5}">
                      <a16:colId xmlns:a16="http://schemas.microsoft.com/office/drawing/2014/main" val="3742976508"/>
                    </a:ext>
                  </a:extLst>
                </a:gridCol>
                <a:gridCol w="393471">
                  <a:extLst>
                    <a:ext uri="{9D8B030D-6E8A-4147-A177-3AD203B41FA5}">
                      <a16:colId xmlns:a16="http://schemas.microsoft.com/office/drawing/2014/main" val="1796435106"/>
                    </a:ext>
                  </a:extLst>
                </a:gridCol>
                <a:gridCol w="196734">
                  <a:extLst>
                    <a:ext uri="{9D8B030D-6E8A-4147-A177-3AD203B41FA5}">
                      <a16:colId xmlns:a16="http://schemas.microsoft.com/office/drawing/2014/main" val="2710434984"/>
                    </a:ext>
                  </a:extLst>
                </a:gridCol>
                <a:gridCol w="543364">
                  <a:extLst>
                    <a:ext uri="{9D8B030D-6E8A-4147-A177-3AD203B41FA5}">
                      <a16:colId xmlns:a16="http://schemas.microsoft.com/office/drawing/2014/main" val="2494053884"/>
                    </a:ext>
                  </a:extLst>
                </a:gridCol>
                <a:gridCol w="346628">
                  <a:extLst>
                    <a:ext uri="{9D8B030D-6E8A-4147-A177-3AD203B41FA5}">
                      <a16:colId xmlns:a16="http://schemas.microsoft.com/office/drawing/2014/main" val="3751610189"/>
                    </a:ext>
                  </a:extLst>
                </a:gridCol>
                <a:gridCol w="346628">
                  <a:extLst>
                    <a:ext uri="{9D8B030D-6E8A-4147-A177-3AD203B41FA5}">
                      <a16:colId xmlns:a16="http://schemas.microsoft.com/office/drawing/2014/main" val="2244749074"/>
                    </a:ext>
                  </a:extLst>
                </a:gridCol>
                <a:gridCol w="346628">
                  <a:extLst>
                    <a:ext uri="{9D8B030D-6E8A-4147-A177-3AD203B41FA5}">
                      <a16:colId xmlns:a16="http://schemas.microsoft.com/office/drawing/2014/main" val="1190134960"/>
                    </a:ext>
                  </a:extLst>
                </a:gridCol>
                <a:gridCol w="161604">
                  <a:extLst>
                    <a:ext uri="{9D8B030D-6E8A-4147-A177-3AD203B41FA5}">
                      <a16:colId xmlns:a16="http://schemas.microsoft.com/office/drawing/2014/main" val="4203157163"/>
                    </a:ext>
                  </a:extLst>
                </a:gridCol>
                <a:gridCol w="498864">
                  <a:extLst>
                    <a:ext uri="{9D8B030D-6E8A-4147-A177-3AD203B41FA5}">
                      <a16:colId xmlns:a16="http://schemas.microsoft.com/office/drawing/2014/main" val="2039168690"/>
                    </a:ext>
                  </a:extLst>
                </a:gridCol>
                <a:gridCol w="365367">
                  <a:extLst>
                    <a:ext uri="{9D8B030D-6E8A-4147-A177-3AD203B41FA5}">
                      <a16:colId xmlns:a16="http://schemas.microsoft.com/office/drawing/2014/main" val="668842321"/>
                    </a:ext>
                  </a:extLst>
                </a:gridCol>
                <a:gridCol w="355998">
                  <a:extLst>
                    <a:ext uri="{9D8B030D-6E8A-4147-A177-3AD203B41FA5}">
                      <a16:colId xmlns:a16="http://schemas.microsoft.com/office/drawing/2014/main" val="745073610"/>
                    </a:ext>
                  </a:extLst>
                </a:gridCol>
                <a:gridCol w="355998">
                  <a:extLst>
                    <a:ext uri="{9D8B030D-6E8A-4147-A177-3AD203B41FA5}">
                      <a16:colId xmlns:a16="http://schemas.microsoft.com/office/drawing/2014/main" val="2896209823"/>
                    </a:ext>
                  </a:extLst>
                </a:gridCol>
                <a:gridCol w="161604">
                  <a:extLst>
                    <a:ext uri="{9D8B030D-6E8A-4147-A177-3AD203B41FA5}">
                      <a16:colId xmlns:a16="http://schemas.microsoft.com/office/drawing/2014/main" val="1604367217"/>
                    </a:ext>
                  </a:extLst>
                </a:gridCol>
                <a:gridCol w="552733">
                  <a:extLst>
                    <a:ext uri="{9D8B030D-6E8A-4147-A177-3AD203B41FA5}">
                      <a16:colId xmlns:a16="http://schemas.microsoft.com/office/drawing/2014/main" val="3596111455"/>
                    </a:ext>
                  </a:extLst>
                </a:gridCol>
                <a:gridCol w="468418">
                  <a:extLst>
                    <a:ext uri="{9D8B030D-6E8A-4147-A177-3AD203B41FA5}">
                      <a16:colId xmlns:a16="http://schemas.microsoft.com/office/drawing/2014/main" val="2957267048"/>
                    </a:ext>
                  </a:extLst>
                </a:gridCol>
                <a:gridCol w="468418">
                  <a:extLst>
                    <a:ext uri="{9D8B030D-6E8A-4147-A177-3AD203B41FA5}">
                      <a16:colId xmlns:a16="http://schemas.microsoft.com/office/drawing/2014/main" val="3346239373"/>
                    </a:ext>
                  </a:extLst>
                </a:gridCol>
                <a:gridCol w="468418">
                  <a:extLst>
                    <a:ext uri="{9D8B030D-6E8A-4147-A177-3AD203B41FA5}">
                      <a16:colId xmlns:a16="http://schemas.microsoft.com/office/drawing/2014/main" val="1348638311"/>
                    </a:ext>
                  </a:extLst>
                </a:gridCol>
              </a:tblGrid>
              <a:tr h="738048">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58192724"/>
                  </a:ext>
                </a:extLst>
              </a:tr>
              <a:tr h="199270">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2.790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8.485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954204997"/>
                  </a:ext>
                </a:extLst>
              </a:tr>
              <a:tr h="199270">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3288740"/>
                  </a:ext>
                </a:extLst>
              </a:tr>
              <a:tr h="199270">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3427943052"/>
                  </a:ext>
                </a:extLst>
              </a:tr>
              <a:tr h="199270">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08091929"/>
                  </a:ext>
                </a:extLst>
              </a:tr>
              <a:tr h="199270">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2721182671"/>
                  </a:ext>
                </a:extLst>
              </a:tr>
              <a:tr h="277974">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29198168"/>
                  </a:ext>
                </a:extLst>
              </a:tr>
              <a:tr h="199270">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1996722593"/>
                  </a:ext>
                </a:extLst>
              </a:tr>
              <a:tr h="199270">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9454346"/>
                  </a:ext>
                </a:extLst>
              </a:tr>
              <a:tr h="199270">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4.893</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3997374962"/>
                  </a:ext>
                </a:extLst>
              </a:tr>
              <a:tr h="199270">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51946388"/>
                  </a:ext>
                </a:extLst>
              </a:tr>
              <a:tr h="199270">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278196919"/>
                  </a:ext>
                </a:extLst>
              </a:tr>
              <a:tr h="199270">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97133527"/>
                  </a:ext>
                </a:extLst>
              </a:tr>
              <a:tr h="199270">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1.191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1.099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1.075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2.266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1.856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374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993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754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695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970</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271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3.134</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4.218</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5.235</a:t>
                      </a:r>
                    </a:p>
                  </a:txBody>
                  <a:tcPr marL="0" marR="0" marT="0" marB="0" anchor="ctr">
                    <a:lnL>
                      <a:noFill/>
                    </a:lnL>
                    <a:lnR>
                      <a:noFill/>
                    </a:lnR>
                    <a:lnT>
                      <a:noFill/>
                    </a:lnT>
                    <a:lnB>
                      <a:noFill/>
                    </a:lnB>
                    <a:noFill/>
                  </a:tcPr>
                </a:tc>
                <a:extLst>
                  <a:ext uri="{0D108BD9-81ED-4DB2-BD59-A6C34878D82A}">
                    <a16:rowId xmlns:a16="http://schemas.microsoft.com/office/drawing/2014/main" val="3702128138"/>
                  </a:ext>
                </a:extLst>
              </a:tr>
              <a:tr h="199270">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1.331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982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1.344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2.217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1.836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381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999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747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531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985</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513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3.531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3.860</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5.063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85292667"/>
                  </a:ext>
                </a:extLst>
              </a:tr>
              <a:tr h="199270">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22.715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19.679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18.212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56.010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44.028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13.206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29.133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15.549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4.415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6.239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13.568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10.494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2.295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10.511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69.041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93.929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103.335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277056224"/>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118268" y="1218743"/>
          <a:ext cx="11955463" cy="5428556"/>
        </p:xfrm>
        <a:graphic>
          <a:graphicData uri="http://schemas.openxmlformats.org/drawingml/2006/table">
            <a:tbl>
              <a:tblPr firstRow="1" firstCol="1" bandRow="1">
                <a:tableStyleId>{68D230F3-CF80-4859-8CE7-A43EE81993B5}</a:tableStyleId>
              </a:tblPr>
              <a:tblGrid>
                <a:gridCol w="1014394">
                  <a:extLst>
                    <a:ext uri="{9D8B030D-6E8A-4147-A177-3AD203B41FA5}">
                      <a16:colId xmlns:a16="http://schemas.microsoft.com/office/drawing/2014/main" val="20000"/>
                    </a:ext>
                  </a:extLst>
                </a:gridCol>
                <a:gridCol w="981187">
                  <a:extLst>
                    <a:ext uri="{9D8B030D-6E8A-4147-A177-3AD203B41FA5}">
                      <a16:colId xmlns:a16="http://schemas.microsoft.com/office/drawing/2014/main" val="20001"/>
                    </a:ext>
                  </a:extLst>
                </a:gridCol>
                <a:gridCol w="1274694">
                  <a:extLst>
                    <a:ext uri="{9D8B030D-6E8A-4147-A177-3AD203B41FA5}">
                      <a16:colId xmlns:a16="http://schemas.microsoft.com/office/drawing/2014/main" val="20002"/>
                    </a:ext>
                  </a:extLst>
                </a:gridCol>
                <a:gridCol w="1242473">
                  <a:extLst>
                    <a:ext uri="{9D8B030D-6E8A-4147-A177-3AD203B41FA5}">
                      <a16:colId xmlns:a16="http://schemas.microsoft.com/office/drawing/2014/main" val="20003"/>
                    </a:ext>
                  </a:extLst>
                </a:gridCol>
                <a:gridCol w="1271593">
                  <a:extLst>
                    <a:ext uri="{9D8B030D-6E8A-4147-A177-3AD203B41FA5}">
                      <a16:colId xmlns:a16="http://schemas.microsoft.com/office/drawing/2014/main" val="20004"/>
                    </a:ext>
                  </a:extLst>
                </a:gridCol>
                <a:gridCol w="1339541">
                  <a:extLst>
                    <a:ext uri="{9D8B030D-6E8A-4147-A177-3AD203B41FA5}">
                      <a16:colId xmlns:a16="http://schemas.microsoft.com/office/drawing/2014/main" val="20006"/>
                    </a:ext>
                  </a:extLst>
                </a:gridCol>
                <a:gridCol w="1358955">
                  <a:extLst>
                    <a:ext uri="{9D8B030D-6E8A-4147-A177-3AD203B41FA5}">
                      <a16:colId xmlns:a16="http://schemas.microsoft.com/office/drawing/2014/main" val="3946207581"/>
                    </a:ext>
                  </a:extLst>
                </a:gridCol>
                <a:gridCol w="1297380">
                  <a:extLst>
                    <a:ext uri="{9D8B030D-6E8A-4147-A177-3AD203B41FA5}">
                      <a16:colId xmlns:a16="http://schemas.microsoft.com/office/drawing/2014/main" val="1718069567"/>
                    </a:ext>
                  </a:extLst>
                </a:gridCol>
                <a:gridCol w="1253424">
                  <a:extLst>
                    <a:ext uri="{9D8B030D-6E8A-4147-A177-3AD203B41FA5}">
                      <a16:colId xmlns:a16="http://schemas.microsoft.com/office/drawing/2014/main" val="895959892"/>
                    </a:ext>
                  </a:extLst>
                </a:gridCol>
                <a:gridCol w="921822">
                  <a:extLst>
                    <a:ext uri="{9D8B030D-6E8A-4147-A177-3AD203B41FA5}">
                      <a16:colId xmlns:a16="http://schemas.microsoft.com/office/drawing/2014/main" val="4232047278"/>
                    </a:ext>
                  </a:extLst>
                </a:gridCol>
              </a:tblGrid>
              <a:tr h="417453">
                <a:tc rowSpan="3">
                  <a:txBody>
                    <a:bodyPr/>
                    <a:lstStyle/>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LOCALIDAD</a:t>
                      </a:r>
                      <a:endParaRPr lang="es-ES" sz="1200" b="1" u="none" strike="noStrike" kern="120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VERIFICACIÓN INTERVENTORÍA GESTIÓN SOCIAL  - ÁREA URBANA Y RURAL</a:t>
                      </a:r>
                      <a:endParaRPr lang="es-ES" sz="1200" b="1" u="none" strike="noStrike" kern="120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endParaRPr lang="es-ES" sz="1200" b="1" u="none" strike="noStrike" kern="120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VISITAS REALIZADAS</a:t>
                      </a:r>
                      <a:endParaRPr lang="es-ES" sz="1200" b="1" u="none" strike="noStrike" kern="120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endParaRPr lang="es-ES" sz="1200" b="1" u="none" strike="noStrike" kern="120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FEB - DIC 2018</a:t>
                      </a:r>
                      <a:endParaRPr lang="es-ES" sz="1200" b="1" u="none" strike="noStrike" kern="120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ENERO – DIC 2019</a:t>
                      </a:r>
                      <a:endParaRPr lang="es-ES" sz="1200" b="1" u="none" strike="noStrike" kern="120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ENERO – DIC 2020</a:t>
                      </a:r>
                      <a:endParaRPr lang="es-ES" sz="1200" b="1" u="none" strike="noStrike" kern="120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a:solidFill>
                            <a:schemeClr val="accent1">
                              <a:lumMod val="50000"/>
                            </a:schemeClr>
                          </a:solidFill>
                          <a:effectLst/>
                          <a:latin typeface="+mn-lt"/>
                          <a:ea typeface="+mn-ea"/>
                          <a:cs typeface="+mn-cs"/>
                        </a:rPr>
                        <a:t>ENERO – DIC 2021</a:t>
                      </a:r>
                      <a:endParaRPr lang="es-ES" sz="1200" b="1" u="none" strike="noStrike" kern="120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a:solidFill>
                            <a:srgbClr val="203864"/>
                          </a:solidFill>
                          <a:effectLst/>
                          <a:latin typeface="Calibri" panose="020F0502020204030204" pitchFamily="34" charset="0"/>
                        </a:rPr>
                        <a:t>ENERO  – DIC 2024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ENERO – FEB 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278</a:t>
                      </a:r>
                    </a:p>
                  </a:txBody>
                  <a:tcPr marL="9525" marR="9525" marT="9525" marB="0" anchor="ctr"/>
                </a:tc>
                <a:extLst>
                  <a:ext uri="{0D108BD9-81ED-4DB2-BD59-A6C34878D82A}">
                    <a16:rowId xmlns:a16="http://schemas.microsoft.com/office/drawing/2014/main" val="10002"/>
                  </a:ext>
                </a:extLst>
              </a:tr>
              <a:tr h="197503">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472</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401</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343</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507</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368</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129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825</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422</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573</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309</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423</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290</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320</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372</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131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897</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67</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361</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303</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442</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344</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1.377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199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8.317</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VERIFICACIONES – GESTIÓN SOCIAL 2025</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2399017" y="1348978"/>
          <a:ext cx="7393967" cy="5211522"/>
        </p:xfrm>
        <a:graphic>
          <a:graphicData uri="http://schemas.openxmlformats.org/drawingml/2006/table">
            <a:tbl>
              <a:tblPr firstRow="1" firstCol="1" bandRow="1">
                <a:tableStyleId>{68D230F3-CF80-4859-8CE7-A43EE81993B5}</a:tableStyleId>
              </a:tblPr>
              <a:tblGrid>
                <a:gridCol w="2524907">
                  <a:extLst>
                    <a:ext uri="{9D8B030D-6E8A-4147-A177-3AD203B41FA5}">
                      <a16:colId xmlns:a16="http://schemas.microsoft.com/office/drawing/2014/main" val="3842499046"/>
                    </a:ext>
                  </a:extLst>
                </a:gridCol>
                <a:gridCol w="1470516">
                  <a:extLst>
                    <a:ext uri="{9D8B030D-6E8A-4147-A177-3AD203B41FA5}">
                      <a16:colId xmlns:a16="http://schemas.microsoft.com/office/drawing/2014/main" val="3713484307"/>
                    </a:ext>
                  </a:extLst>
                </a:gridCol>
                <a:gridCol w="1699272">
                  <a:extLst>
                    <a:ext uri="{9D8B030D-6E8A-4147-A177-3AD203B41FA5}">
                      <a16:colId xmlns:a16="http://schemas.microsoft.com/office/drawing/2014/main" val="1412320886"/>
                    </a:ext>
                  </a:extLst>
                </a:gridCol>
                <a:gridCol w="1699272">
                  <a:extLst>
                    <a:ext uri="{9D8B030D-6E8A-4147-A177-3AD203B41FA5}">
                      <a16:colId xmlns:a16="http://schemas.microsoft.com/office/drawing/2014/main" val="456789224"/>
                    </a:ext>
                  </a:extLst>
                </a:gridCol>
              </a:tblGrid>
              <a:tr h="461871">
                <a:tc rowSpan="3">
                  <a:txBody>
                    <a:bodyPr/>
                    <a:lstStyle/>
                    <a:p>
                      <a:pPr algn="ctr" rtl="0" fontAlgn="ctr"/>
                      <a:r>
                        <a:rPr lang="es-CO" sz="1200" b="1" u="none" strike="noStrike">
                          <a:solidFill>
                            <a:srgbClr val="203864"/>
                          </a:solidFill>
                          <a:effectLst/>
                        </a:rPr>
                        <a:t>LOCALIDAD</a:t>
                      </a:r>
                      <a:endParaRPr lang="es-CO" sz="1200" b="1" i="0" u="none" strike="noStrike">
                        <a:solidFill>
                          <a:srgbClr val="203864"/>
                        </a:solidFill>
                        <a:effectLst/>
                        <a:latin typeface="Calibri" panose="020F0502020204030204" pitchFamily="34" charset="0"/>
                      </a:endParaRPr>
                    </a:p>
                  </a:txBody>
                  <a:tcPr marL="7408" marR="7408" marT="7408" marB="0" anchor="ctr"/>
                </a:tc>
                <a:tc gridSpan="3">
                  <a:txBody>
                    <a:bodyPr/>
                    <a:lstStyle/>
                    <a:p>
                      <a:pPr algn="ctr" rtl="0" fontAlgn="b"/>
                      <a:r>
                        <a:rPr lang="es-MX" sz="1200" b="1" u="none" strike="noStrike">
                          <a:solidFill>
                            <a:srgbClr val="203864"/>
                          </a:solidFill>
                          <a:effectLst/>
                        </a:rPr>
                        <a:t>VERIFICACIÓN INTERVENTORÍA GESTIÓN SOCIAL  - ÁREA URBANA Y RURAL</a:t>
                      </a:r>
                      <a:endParaRPr lang="es-MX" sz="1200" b="1" i="0" u="none" strike="noStrike">
                        <a:solidFill>
                          <a:srgbClr val="203864"/>
                        </a:solidFill>
                        <a:effectLst/>
                        <a:latin typeface="Calibri" panose="020F0502020204030204" pitchFamily="34" charset="0"/>
                      </a:endParaRPr>
                    </a:p>
                  </a:txBody>
                  <a:tcPr marL="7408" marR="7408" marT="7408" marB="0" anchor="ctr"/>
                </a:tc>
                <a:tc hMerge="1">
                  <a:txBody>
                    <a:bodyPr/>
                    <a:lstStyle/>
                    <a:p>
                      <a:endParaRPr lang="es-CO"/>
                    </a:p>
                  </a:txBody>
                  <a:tcPr/>
                </a:tc>
                <a:tc hMerge="1">
                  <a:txBody>
                    <a:bodyPr/>
                    <a:lstStyle/>
                    <a:p>
                      <a:pPr algn="ctr" rtl="0" fontAlgn="b"/>
                      <a:endParaRPr lang="es-MX" sz="1200" b="1" i="0" u="none" strike="noStrike">
                        <a:solidFill>
                          <a:srgbClr val="203864"/>
                        </a:solidFill>
                        <a:effectLst/>
                        <a:latin typeface="Calibri" panose="020F0502020204030204" pitchFamily="34" charset="0"/>
                      </a:endParaRPr>
                    </a:p>
                  </a:txBody>
                  <a:tcPr marL="7408" marR="7408" marT="7408" marB="0" anchor="ctr"/>
                </a:tc>
                <a:extLst>
                  <a:ext uri="{0D108BD9-81ED-4DB2-BD59-A6C34878D82A}">
                    <a16:rowId xmlns:a16="http://schemas.microsoft.com/office/drawing/2014/main" val="228122846"/>
                  </a:ext>
                </a:extLst>
              </a:tr>
              <a:tr h="365299">
                <a:tc vMerge="1">
                  <a:txBody>
                    <a:bodyPr/>
                    <a:lstStyle/>
                    <a:p>
                      <a:endParaRPr lang="es-CO"/>
                    </a:p>
                  </a:txBody>
                  <a:tcPr/>
                </a:tc>
                <a:tc gridSpan="3">
                  <a:txBody>
                    <a:bodyPr/>
                    <a:lstStyle/>
                    <a:p>
                      <a:pPr marL="0" algn="ctr" defTabSz="914400" rtl="0" eaLnBrk="1" fontAlgn="b" latinLnBrk="0" hangingPunct="1"/>
                      <a:r>
                        <a:rPr lang="es-ES" sz="1200" b="1" u="none" strike="noStrike" kern="1200">
                          <a:solidFill>
                            <a:schemeClr val="accent1">
                              <a:lumMod val="50000"/>
                            </a:schemeClr>
                          </a:solidFill>
                          <a:effectLst/>
                          <a:latin typeface="+mn-lt"/>
                          <a:ea typeface="+mn-ea"/>
                          <a:cs typeface="+mn-cs"/>
                        </a:rPr>
                        <a:t>VISITAS REALIZADAS ENERO A FEBRERO 2025</a:t>
                      </a:r>
                      <a:endParaRPr lang="es-CO" sz="1200" b="1" u="none" strike="noStrike" kern="120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pPr marL="0" algn="ctr" defTabSz="914400" rtl="0" eaLnBrk="1" fontAlgn="b" latinLnBrk="0" hangingPunct="1"/>
                      <a:endParaRPr lang="es-CO" sz="1200" b="1" u="none" strike="noStrike" kern="120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a:solidFill>
                            <a:schemeClr val="accent1">
                              <a:lumMod val="50000"/>
                            </a:schemeClr>
                          </a:solidFill>
                          <a:effectLst/>
                        </a:rPr>
                        <a:t>ENERO 2025</a:t>
                      </a:r>
                      <a:endParaRPr lang="es-CO" sz="1200" b="1" u="none" strike="noStrike" kern="120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FEBRERO</a:t>
                      </a:r>
                      <a:endParaRPr lang="es-CO" sz="1200" b="1" u="none" strike="noStrike" kern="120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a:solidFill>
                            <a:schemeClr val="accent1">
                              <a:lumMod val="50000"/>
                            </a:schemeClr>
                          </a:solidFill>
                          <a:effectLst/>
                          <a:latin typeface="+mn-lt"/>
                          <a:ea typeface="+mn-ea"/>
                          <a:cs typeface="+mn-cs"/>
                        </a:rPr>
                        <a:t>TOTAL 2025</a:t>
                      </a:r>
                      <a:endParaRPr lang="es-CO" sz="1200" b="1" u="none" strike="noStrike" kern="120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a:solidFill>
                            <a:srgbClr val="203864"/>
                          </a:solidFill>
                          <a:effectLst/>
                        </a:rPr>
                        <a:t>Antonio Nariño</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a:solidFill>
                            <a:srgbClr val="203864"/>
                          </a:solidFill>
                          <a:effectLst/>
                        </a:rPr>
                        <a:t>Barrios Unidos</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a:solidFill>
                            <a:srgbClr val="203864"/>
                          </a:solidFill>
                          <a:effectLst/>
                        </a:rPr>
                        <a:t>Bosa</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a:solidFill>
                            <a:srgbClr val="203864"/>
                          </a:solidFill>
                          <a:effectLst/>
                        </a:rPr>
                        <a:t>Candelaria </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a:solidFill>
                            <a:srgbClr val="203864"/>
                          </a:solidFill>
                          <a:effectLst/>
                        </a:rPr>
                        <a:t>Chapinero </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a:solidFill>
                            <a:srgbClr val="203864"/>
                          </a:solidFill>
                          <a:effectLst/>
                        </a:rPr>
                        <a:t>Cuidad Bolívar</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a:solidFill>
                            <a:srgbClr val="203864"/>
                          </a:solidFill>
                          <a:effectLst/>
                        </a:rPr>
                        <a:t>Engativá</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a:solidFill>
                            <a:srgbClr val="203864"/>
                          </a:solidFill>
                          <a:effectLst/>
                        </a:rPr>
                        <a:t>Fontibón</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a:solidFill>
                            <a:srgbClr val="203864"/>
                          </a:solidFill>
                          <a:effectLst/>
                        </a:rPr>
                        <a:t>Kennedy</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a:solidFill>
                            <a:srgbClr val="203864"/>
                          </a:solidFill>
                          <a:effectLst/>
                        </a:rPr>
                        <a:t>Los Mártires</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11</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a:solidFill>
                            <a:srgbClr val="203864"/>
                          </a:solidFill>
                          <a:effectLst/>
                        </a:rPr>
                        <a:t>Puente Aranda</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a:solidFill>
                            <a:srgbClr val="203864"/>
                          </a:solidFill>
                          <a:effectLst/>
                        </a:rPr>
                        <a:t>Rafael Uribe </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a:solidFill>
                            <a:srgbClr val="203864"/>
                          </a:solidFill>
                          <a:effectLst/>
                        </a:rPr>
                        <a:t>San Cristóbal </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a:solidFill>
                            <a:srgbClr val="203864"/>
                          </a:solidFill>
                          <a:effectLst/>
                        </a:rPr>
                        <a:t>Santa Fe </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a:solidFill>
                            <a:srgbClr val="203864"/>
                          </a:solidFill>
                          <a:effectLst/>
                        </a:rPr>
                        <a:t>Suba</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19</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a:solidFill>
                            <a:srgbClr val="203864"/>
                          </a:solidFill>
                          <a:effectLst/>
                        </a:rPr>
                        <a:t>Sumapaz</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a:solidFill>
                            <a:srgbClr val="203864"/>
                          </a:solidFill>
                          <a:effectLst/>
                        </a:rPr>
                        <a:t>Teusaquillo</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a:solidFill>
                            <a:srgbClr val="203864"/>
                          </a:solidFill>
                          <a:effectLst/>
                        </a:rPr>
                        <a:t>Tunjuelito </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a:solidFill>
                            <a:srgbClr val="203864"/>
                          </a:solidFill>
                          <a:effectLst/>
                        </a:rPr>
                        <a:t>Usaquén </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3597668811"/>
                  </a:ext>
                </a:extLst>
              </a:tr>
              <a:tr h="147638">
                <a:tc>
                  <a:txBody>
                    <a:bodyPr/>
                    <a:lstStyle/>
                    <a:p>
                      <a:pPr algn="l" rtl="0" fontAlgn="b"/>
                      <a:r>
                        <a:rPr lang="es-CO" sz="1200" b="1" u="none" strike="noStrike">
                          <a:solidFill>
                            <a:srgbClr val="203864"/>
                          </a:solidFill>
                          <a:effectLst/>
                        </a:rPr>
                        <a:t>Usme</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a:solidFill>
                            <a:srgbClr val="203864"/>
                          </a:solidFill>
                          <a:effectLst/>
                        </a:rPr>
                        <a:t>TOTAL</a:t>
                      </a:r>
                      <a:endParaRPr lang="es-CO" sz="1200" b="1" i="0" u="none" strike="noStrike">
                        <a:solidFill>
                          <a:srgbClr val="203864"/>
                        </a:solidFill>
                        <a:effectLst/>
                        <a:latin typeface="Calibri" panose="020F0502020204030204" pitchFamily="34" charset="0"/>
                      </a:endParaRPr>
                    </a:p>
                  </a:txBody>
                  <a:tcPr marL="7408" marR="7408" marT="7408" marB="0" anchor="b"/>
                </a:tc>
                <a:tc>
                  <a:txBody>
                    <a:bodyPr/>
                    <a:lstStyle/>
                    <a:p>
                      <a:pPr algn="ctr" rtl="0" fontAlgn="b"/>
                      <a:r>
                        <a:rPr lang="es-MX" sz="1200" b="1" i="0" u="none" strike="noStrike">
                          <a:solidFill>
                            <a:srgbClr val="203864"/>
                          </a:solidFill>
                          <a:effectLst/>
                          <a:latin typeface="Calibri" panose="020F0502020204030204" pitchFamily="34" charset="0"/>
                        </a:rPr>
                        <a:t>94</a:t>
                      </a:r>
                      <a:endParaRPr lang="es-CO" sz="1200" b="1" i="0" u="none" strike="noStrike">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105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199</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a:solidFill>
                  <a:schemeClr val="accent1">
                    <a:lumMod val="50000"/>
                  </a:schemeClr>
                </a:solidFill>
                <a:latin typeface="Candara"/>
              </a:rPr>
              <a:t>TOTAL DE SUSCRIPTORES</a:t>
            </a:r>
            <a:endParaRPr lang="es-CO" sz="2000">
              <a:solidFill>
                <a:schemeClr val="accent1">
                  <a:lumMod val="50000"/>
                </a:schemeClr>
              </a:solidFill>
              <a:latin typeface="Candara"/>
            </a:endParaRPr>
          </a:p>
          <a:p>
            <a:pPr algn="ctr" fontAlgn="t">
              <a:defRPr/>
            </a:pPr>
            <a:r>
              <a:rPr lang="es-CO" sz="3600" b="1">
                <a:solidFill>
                  <a:schemeClr val="accent1">
                    <a:lumMod val="50000"/>
                  </a:schemeClr>
                </a:solidFill>
                <a:latin typeface="Candara"/>
              </a:rPr>
              <a:t>2.418.539</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a:solidFill>
                  <a:schemeClr val="accent1">
                    <a:lumMod val="50000"/>
                  </a:schemeClr>
                </a:solidFill>
              </a:rPr>
              <a:t>COMERCIAL FINANCIERO</a:t>
            </a:r>
          </a:p>
          <a:p>
            <a:pPr lvl="1">
              <a:defRPr/>
            </a:pPr>
            <a:r>
              <a:rPr lang="es-CO" sz="1600" b="0">
                <a:solidFill>
                  <a:schemeClr val="accent1">
                    <a:lumMod val="50000"/>
                  </a:schemeClr>
                </a:solidFill>
              </a:rPr>
              <a:t>catastro suscriptores a febrero 2025</a:t>
            </a:r>
            <a:endParaRPr lang="es-CO" sz="1600" b="0" kern="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a:solidFill>
                  <a:schemeClr val="accent1">
                    <a:lumMod val="50000"/>
                  </a:schemeClr>
                </a:solidFill>
              </a:rPr>
              <a:t>*Información del archivo plano de catastro a corte del 28-febrero-2025 - Descargado del SIGAB el 03 de marzo de 2025</a:t>
            </a:r>
            <a:endParaRPr lang="es-CO" altLang="es-CO" sz="1200">
              <a:solidFill>
                <a:schemeClr val="accent1">
                  <a:lumMod val="50000"/>
                </a:schemeClr>
              </a:solidFill>
            </a:endParaRPr>
          </a:p>
        </p:txBody>
      </p:sp>
      <p:pic>
        <p:nvPicPr>
          <p:cNvPr id="3" name="Imagen 2">
            <a:extLst>
              <a:ext uri="{FF2B5EF4-FFF2-40B4-BE49-F238E27FC236}">
                <a16:creationId xmlns:a16="http://schemas.microsoft.com/office/drawing/2014/main" id="{3BECBD4A-EE2C-9CEE-8547-A3458D932646}"/>
              </a:ext>
            </a:extLst>
          </p:cNvPr>
          <p:cNvPicPr>
            <a:picLocks noChangeAspect="1"/>
          </p:cNvPicPr>
          <p:nvPr/>
        </p:nvPicPr>
        <p:blipFill>
          <a:blip r:embed="rId5"/>
          <a:stretch>
            <a:fillRect/>
          </a:stretch>
        </p:blipFill>
        <p:spPr>
          <a:xfrm>
            <a:off x="5368925" y="1711437"/>
            <a:ext cx="4817885" cy="3481054"/>
          </a:xfrm>
          <a:prstGeom prst="rect">
            <a:avLst/>
          </a:prstGeom>
        </p:spPr>
      </p:pic>
      <p:graphicFrame>
        <p:nvGraphicFramePr>
          <p:cNvPr id="4" name="Tabla 3">
            <a:extLst>
              <a:ext uri="{FF2B5EF4-FFF2-40B4-BE49-F238E27FC236}">
                <a16:creationId xmlns:a16="http://schemas.microsoft.com/office/drawing/2014/main" id="{A23B2FD1-67AF-757A-3EDB-CDC93FB8A837}"/>
              </a:ext>
            </a:extLst>
          </p:cNvPr>
          <p:cNvGraphicFramePr>
            <a:graphicFrameLocks noGrp="1"/>
          </p:cNvGraphicFramePr>
          <p:nvPr/>
        </p:nvGraphicFramePr>
        <p:xfrm>
          <a:off x="1943894" y="5363383"/>
          <a:ext cx="8356601" cy="609600"/>
        </p:xfrm>
        <a:graphic>
          <a:graphicData uri="http://schemas.openxmlformats.org/drawingml/2006/table">
            <a:tbl>
              <a:tblPr/>
              <a:tblGrid>
                <a:gridCol w="2234351">
                  <a:extLst>
                    <a:ext uri="{9D8B030D-6E8A-4147-A177-3AD203B41FA5}">
                      <a16:colId xmlns:a16="http://schemas.microsoft.com/office/drawing/2014/main" val="2929369148"/>
                    </a:ext>
                  </a:extLst>
                </a:gridCol>
                <a:gridCol w="1002919">
                  <a:extLst>
                    <a:ext uri="{9D8B030D-6E8A-4147-A177-3AD203B41FA5}">
                      <a16:colId xmlns:a16="http://schemas.microsoft.com/office/drawing/2014/main" val="2137563034"/>
                    </a:ext>
                  </a:extLst>
                </a:gridCol>
                <a:gridCol w="1764630">
                  <a:extLst>
                    <a:ext uri="{9D8B030D-6E8A-4147-A177-3AD203B41FA5}">
                      <a16:colId xmlns:a16="http://schemas.microsoft.com/office/drawing/2014/main" val="3946482814"/>
                    </a:ext>
                  </a:extLst>
                </a:gridCol>
                <a:gridCol w="1856670">
                  <a:extLst>
                    <a:ext uri="{9D8B030D-6E8A-4147-A177-3AD203B41FA5}">
                      <a16:colId xmlns:a16="http://schemas.microsoft.com/office/drawing/2014/main" val="2355516434"/>
                    </a:ext>
                  </a:extLst>
                </a:gridCol>
                <a:gridCol w="1498031">
                  <a:extLst>
                    <a:ext uri="{9D8B030D-6E8A-4147-A177-3AD203B41FA5}">
                      <a16:colId xmlns:a16="http://schemas.microsoft.com/office/drawing/2014/main" val="2570605469"/>
                    </a:ext>
                  </a:extLst>
                </a:gridCol>
              </a:tblGrid>
              <a:tr h="304800">
                <a:tc>
                  <a:txBody>
                    <a:bodyPr/>
                    <a:lstStyle/>
                    <a:p>
                      <a:pPr algn="ctr" rtl="0" fontAlgn="ctr"/>
                      <a:r>
                        <a:rPr lang="es-CO" sz="1800" b="0" i="0" u="none" strike="noStrike">
                          <a:solidFill>
                            <a:srgbClr val="FFFFFF"/>
                          </a:solidFill>
                          <a:effectLs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2932242327"/>
                  </a:ext>
                </a:extLst>
              </a:tr>
              <a:tr h="304800">
                <a:tc>
                  <a:txBody>
                    <a:bodyPr/>
                    <a:lstStyle/>
                    <a:p>
                      <a:pPr algn="ctr" rtl="0" fontAlgn="ctr"/>
                      <a:r>
                        <a:rPr lang="es-CO" sz="1800" b="0" i="0" u="none" strike="noStrike">
                          <a:solidFill>
                            <a:srgbClr val="203864"/>
                          </a:solidFill>
                          <a:effectLst/>
                          <a:latin typeface="Calibri" panose="020F0502020204030204" pitchFamily="34" charset="0"/>
                        </a:rPr>
                        <a:t>605.412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647.463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476.137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291.567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397.960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9579144"/>
                  </a:ext>
                </a:extLst>
              </a:tr>
            </a:tbl>
          </a:graphicData>
        </a:graphic>
      </p:graphicFrame>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catastro de suscriptores a febrero de 2025</a:t>
            </a:r>
          </a:p>
        </p:txBody>
      </p:sp>
      <p:sp>
        <p:nvSpPr>
          <p:cNvPr id="4" name="CuadroTexto 3">
            <a:extLst>
              <a:ext uri="{FF2B5EF4-FFF2-40B4-BE49-F238E27FC236}">
                <a16:creationId xmlns:a16="http://schemas.microsoft.com/office/drawing/2014/main" id="{978071F5-B8CC-2DE5-2C17-7DCA3FEB4612}"/>
              </a:ext>
            </a:extLst>
          </p:cNvPr>
          <p:cNvSpPr txBox="1"/>
          <p:nvPr/>
        </p:nvSpPr>
        <p:spPr>
          <a:xfrm>
            <a:off x="181302" y="5795283"/>
            <a:ext cx="6763407" cy="461665"/>
          </a:xfrm>
          <a:prstGeom prst="rect">
            <a:avLst/>
          </a:prstGeom>
          <a:noFill/>
        </p:spPr>
        <p:txBody>
          <a:bodyPr wrap="square" rtlCol="0">
            <a:spAutoFit/>
          </a:bodyPr>
          <a:lstStyle/>
          <a:p>
            <a:r>
              <a:rPr lang="es-MX" sz="1200">
                <a:solidFill>
                  <a:schemeClr val="accent1">
                    <a:lumMod val="50000"/>
                  </a:schemeClr>
                </a:solidFill>
              </a:rPr>
              <a:t>(*) </a:t>
            </a:r>
            <a:r>
              <a:rPr lang="es-MX" sz="1200" b="1">
                <a:solidFill>
                  <a:schemeClr val="accent1">
                    <a:lumMod val="50000"/>
                  </a:schemeClr>
                </a:solidFill>
              </a:rPr>
              <a:t>Suscriptor</a:t>
            </a:r>
            <a:r>
              <a:rPr lang="es-MX" sz="1200">
                <a:solidFill>
                  <a:schemeClr val="accent1">
                    <a:lumMod val="50000"/>
                  </a:schemeClr>
                </a:solidFill>
              </a:rPr>
              <a:t>: Hace referencia a las cuentas contrato. El cual puede tener uno o varios usuarios.  </a:t>
            </a:r>
          </a:p>
          <a:p>
            <a:r>
              <a:rPr lang="es-MX" sz="1200">
                <a:solidFill>
                  <a:schemeClr val="accent1">
                    <a:lumMod val="50000"/>
                  </a:schemeClr>
                </a:solidFill>
              </a:rPr>
              <a:t>(**) </a:t>
            </a:r>
            <a:r>
              <a:rPr lang="es-MX" sz="1200" b="1">
                <a:solidFill>
                  <a:schemeClr val="accent1">
                    <a:lumMod val="50000"/>
                  </a:schemeClr>
                </a:solidFill>
              </a:rPr>
              <a:t>Usuario</a:t>
            </a:r>
            <a:r>
              <a:rPr lang="es-MX" sz="1200">
                <a:solidFill>
                  <a:schemeClr val="accent1">
                    <a:lumMod val="50000"/>
                  </a:schemeClr>
                </a:solidFill>
              </a:rPr>
              <a:t>: Hace referencia al conjunto de unidades residenciales y no residenciales. </a:t>
            </a:r>
            <a:endParaRPr lang="es-CO" sz="1200">
              <a:solidFill>
                <a:schemeClr val="accent1">
                  <a:lumMod val="50000"/>
                </a:schemeClr>
              </a:solidFill>
            </a:endParaRPr>
          </a:p>
        </p:txBody>
      </p:sp>
      <p:sp>
        <p:nvSpPr>
          <p:cNvPr id="2" name="CuadroTexto 1">
            <a:extLst>
              <a:ext uri="{FF2B5EF4-FFF2-40B4-BE49-F238E27FC236}">
                <a16:creationId xmlns:a16="http://schemas.microsoft.com/office/drawing/2014/main" id="{8D148D05-99A3-D61B-CE90-14217F5F3999}"/>
              </a:ext>
            </a:extLst>
          </p:cNvPr>
          <p:cNvSpPr txBox="1"/>
          <p:nvPr/>
        </p:nvSpPr>
        <p:spPr>
          <a:xfrm>
            <a:off x="2110127" y="4155521"/>
            <a:ext cx="7868705" cy="646331"/>
          </a:xfrm>
          <a:prstGeom prst="rect">
            <a:avLst/>
          </a:prstGeom>
          <a:noFill/>
        </p:spPr>
        <p:txBody>
          <a:bodyPr wrap="square" rtlCol="0">
            <a:spAutoFit/>
          </a:bodyPr>
          <a:lstStyle/>
          <a:p>
            <a:pPr marL="228600" indent="-228600">
              <a:buFont typeface="+mj-lt"/>
              <a:buAutoNum type="arabicPeriod"/>
            </a:pPr>
            <a:r>
              <a:rPr lang="es-ES" sz="1200">
                <a:solidFill>
                  <a:schemeClr val="accent1">
                    <a:lumMod val="50000"/>
                  </a:schemeClr>
                </a:solidFill>
              </a:rPr>
              <a:t>Fuente de información suscriptores, unidades residenciales y no residenciales y predios con descuento puerta a puerta – Archivos planos de catastro con corte a 28 de febrero de 2025.</a:t>
            </a:r>
          </a:p>
          <a:p>
            <a:pPr marL="228600" indent="-228600">
              <a:buFont typeface="+mj-lt"/>
              <a:buAutoNum type="arabicPeriod"/>
            </a:pPr>
            <a:r>
              <a:rPr lang="es-ES" sz="1200">
                <a:solidFill>
                  <a:schemeClr val="accent1">
                    <a:lumMod val="50000"/>
                  </a:schemeClr>
                </a:solidFill>
              </a:rPr>
              <a:t>Fuente Información predios desocupados – Reportes del SIGAB con corte a </a:t>
            </a:r>
            <a:r>
              <a:rPr lang="es-MX" sz="1200">
                <a:solidFill>
                  <a:schemeClr val="accent1">
                    <a:lumMod val="50000"/>
                  </a:schemeClr>
                </a:solidFill>
              </a:rPr>
              <a:t>28 de febrero de 2025.</a:t>
            </a:r>
            <a:endParaRPr lang="es-CO" sz="1200">
              <a:solidFill>
                <a:schemeClr val="accent1">
                  <a:lumMod val="50000"/>
                </a:schemeClr>
              </a:solidFill>
            </a:endParaRPr>
          </a:p>
        </p:txBody>
      </p:sp>
      <p:graphicFrame>
        <p:nvGraphicFramePr>
          <p:cNvPr id="3" name="Tabla 2">
            <a:extLst>
              <a:ext uri="{FF2B5EF4-FFF2-40B4-BE49-F238E27FC236}">
                <a16:creationId xmlns:a16="http://schemas.microsoft.com/office/drawing/2014/main" id="{1BFA123B-7F04-BC6F-8388-5C15A566D12E}"/>
              </a:ext>
            </a:extLst>
          </p:cNvPr>
          <p:cNvGraphicFramePr>
            <a:graphicFrameLocks noGrp="1"/>
          </p:cNvGraphicFramePr>
          <p:nvPr/>
        </p:nvGraphicFramePr>
        <p:xfrm>
          <a:off x="2184400" y="1872196"/>
          <a:ext cx="7823200" cy="2008505"/>
        </p:xfrm>
        <a:graphic>
          <a:graphicData uri="http://schemas.openxmlformats.org/drawingml/2006/table">
            <a:tbl>
              <a:tblPr/>
              <a:tblGrid>
                <a:gridCol w="761691">
                  <a:extLst>
                    <a:ext uri="{9D8B030D-6E8A-4147-A177-3AD203B41FA5}">
                      <a16:colId xmlns:a16="http://schemas.microsoft.com/office/drawing/2014/main" val="2250777843"/>
                    </a:ext>
                  </a:extLst>
                </a:gridCol>
                <a:gridCol w="1307569">
                  <a:extLst>
                    <a:ext uri="{9D8B030D-6E8A-4147-A177-3AD203B41FA5}">
                      <a16:colId xmlns:a16="http://schemas.microsoft.com/office/drawing/2014/main" val="1541894767"/>
                    </a:ext>
                  </a:extLst>
                </a:gridCol>
                <a:gridCol w="1002893">
                  <a:extLst>
                    <a:ext uri="{9D8B030D-6E8A-4147-A177-3AD203B41FA5}">
                      <a16:colId xmlns:a16="http://schemas.microsoft.com/office/drawing/2014/main" val="1078996108"/>
                    </a:ext>
                  </a:extLst>
                </a:gridCol>
                <a:gridCol w="761691">
                  <a:extLst>
                    <a:ext uri="{9D8B030D-6E8A-4147-A177-3AD203B41FA5}">
                      <a16:colId xmlns:a16="http://schemas.microsoft.com/office/drawing/2014/main" val="2886797629"/>
                    </a:ext>
                  </a:extLst>
                </a:gridCol>
                <a:gridCol w="1475776">
                  <a:extLst>
                    <a:ext uri="{9D8B030D-6E8A-4147-A177-3AD203B41FA5}">
                      <a16:colId xmlns:a16="http://schemas.microsoft.com/office/drawing/2014/main" val="444086837"/>
                    </a:ext>
                  </a:extLst>
                </a:gridCol>
                <a:gridCol w="2513580">
                  <a:extLst>
                    <a:ext uri="{9D8B030D-6E8A-4147-A177-3AD203B41FA5}">
                      <a16:colId xmlns:a16="http://schemas.microsoft.com/office/drawing/2014/main" val="3110998616"/>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RECOLECCIÓN PUERTA </a:t>
                      </a:r>
                      <a:r>
                        <a:rPr lang="es-MX" sz="1100" b="1" i="0" u="none" strike="noStrike" err="1">
                          <a:solidFill>
                            <a:srgbClr val="203764"/>
                          </a:solidFill>
                          <a:effectLst/>
                          <a:latin typeface="Calibri" panose="020F0502020204030204" pitchFamily="34" charset="0"/>
                        </a:rPr>
                        <a:t>PUERTA</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728575099"/>
                  </a:ext>
                </a:extLst>
              </a:tr>
              <a:tr h="202565">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8.940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12.441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52602352"/>
                  </a:ext>
                </a:extLst>
              </a:tr>
              <a:tr h="202565">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108.464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117.881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593092280"/>
                  </a:ext>
                </a:extLst>
              </a:tr>
              <a:tr h="202565">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101.685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145.514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8.586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88254368"/>
                  </a:ext>
                </a:extLst>
              </a:tr>
              <a:tr h="202565">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47.676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61.812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20841964"/>
                  </a:ext>
                </a:extLst>
              </a:tr>
              <a:tr h="202565">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164886069"/>
                  </a:ext>
                </a:extLst>
              </a:tr>
              <a:tr h="202565">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236.580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261.374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134869126"/>
                  </a:ext>
                </a:extLst>
              </a:tr>
              <a:tr h="202565">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101.924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147.376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582888665"/>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605.412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746.541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5.899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18.056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761563908"/>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tipo población en el catastro de suscriptores a febrero de 2025</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28F5F650-558B-57E8-FFC7-ABB4925A73C8}"/>
              </a:ext>
            </a:extLst>
          </p:cNvPr>
          <p:cNvSpPr txBox="1"/>
          <p:nvPr/>
        </p:nvSpPr>
        <p:spPr>
          <a:xfrm>
            <a:off x="1835150" y="4776129"/>
            <a:ext cx="8177566" cy="276999"/>
          </a:xfrm>
          <a:prstGeom prst="rect">
            <a:avLst/>
          </a:prstGeom>
          <a:noFill/>
        </p:spPr>
        <p:txBody>
          <a:bodyPr wrap="square" rtlCol="0">
            <a:spAutoFit/>
          </a:bodyPr>
          <a:lstStyle/>
          <a:p>
            <a:pPr marL="228600" indent="-228600">
              <a:buAutoNum type="arabicPeriod"/>
            </a:pPr>
            <a:r>
              <a:rPr lang="es-ES" sz="1200">
                <a:solidFill>
                  <a:schemeClr val="accent1">
                    <a:lumMod val="50000"/>
                  </a:schemeClr>
                </a:solidFill>
              </a:rPr>
              <a:t>Fuente de información suscriptores por tipo de población – Archivos planos de catastro con corte a 28 de febrero de 2025</a:t>
            </a:r>
          </a:p>
        </p:txBody>
      </p:sp>
      <p:graphicFrame>
        <p:nvGraphicFramePr>
          <p:cNvPr id="3" name="Tabla 2">
            <a:extLst>
              <a:ext uri="{FF2B5EF4-FFF2-40B4-BE49-F238E27FC236}">
                <a16:creationId xmlns:a16="http://schemas.microsoft.com/office/drawing/2014/main" id="{3E71C92B-D427-F0F3-96A3-90FCAC79182E}"/>
              </a:ext>
            </a:extLst>
          </p:cNvPr>
          <p:cNvGraphicFramePr>
            <a:graphicFrameLocks noGrp="1"/>
          </p:cNvGraphicFramePr>
          <p:nvPr/>
        </p:nvGraphicFramePr>
        <p:xfrm>
          <a:off x="2660229" y="2616900"/>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100" b="1" i="0" u="none" strike="noStrike">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002060"/>
                          </a:solidFill>
                          <a:effectLst/>
                          <a:latin typeface="Calibri" panose="020F0502020204030204" pitchFamily="34" charset="0"/>
                        </a:rPr>
                        <a:t>ENERO-2025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002060"/>
                          </a:solidFill>
                          <a:effectLst/>
                          <a:latin typeface="Calibri" panose="020F0502020204030204" pitchFamily="34" charset="0"/>
                        </a:rPr>
                        <a:t>FEBRERO-2025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002060"/>
                          </a:solidFill>
                          <a:effectLst/>
                          <a:latin typeface="Calibri" panose="020F0502020204030204" pitchFamily="34" charset="0"/>
                        </a:rPr>
                        <a:t>% PARTICIPACIÓN</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 (FEB-25)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1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a:solidFill>
                            <a:srgbClr val="002060"/>
                          </a:solidFill>
                          <a:effectLst/>
                          <a:latin typeface="Calibri" panose="020F0502020204030204" pitchFamily="34" charset="0"/>
                        </a:rPr>
                        <a:t>1.875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1" i="0" u="none" strike="noStrike">
                          <a:solidFill>
                            <a:srgbClr val="002060"/>
                          </a:solidFill>
                          <a:effectLst/>
                          <a:latin typeface="Calibri" panose="020F0502020204030204" pitchFamily="34" charset="0"/>
                        </a:rPr>
                        <a:t>1.871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000" b="0" i="0" u="none" strike="noStrike">
                          <a:solidFill>
                            <a:srgbClr val="002060"/>
                          </a:solidFill>
                          <a:effectLst/>
                          <a:latin typeface="Calibri" panose="020F0502020204030204" pitchFamily="34" charset="0"/>
                          <a:cs typeface="Calibri" panose="020F0502020204030204" pitchFamily="34" charset="0"/>
                        </a:rPr>
                        <a:t>0,31%</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a:solidFill>
                            <a:srgbClr val="002060"/>
                          </a:solidFill>
                          <a:effectLst/>
                          <a:latin typeface="Calibri" panose="020F0502020204030204" pitchFamily="34" charset="0"/>
                        </a:rPr>
                        <a:t>602.949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a:solidFill>
                            <a:srgbClr val="002060"/>
                          </a:solidFill>
                          <a:effectLst/>
                          <a:latin typeface="Calibri" panose="020F0502020204030204" pitchFamily="34" charset="0"/>
                        </a:rPr>
                        <a:t>603.541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000" b="0" i="0" u="none" strike="noStrike">
                          <a:solidFill>
                            <a:srgbClr val="002060"/>
                          </a:solidFill>
                          <a:effectLst/>
                          <a:latin typeface="Calibri" panose="020F0502020204030204" pitchFamily="34" charset="0"/>
                          <a:cs typeface="Calibri" panose="020F0502020204030204" pitchFamily="34" charset="0"/>
                        </a:rPr>
                        <a:t>99,69%</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604.824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a:solidFill>
                            <a:srgbClr val="002060"/>
                          </a:solidFill>
                          <a:effectLst/>
                          <a:latin typeface="Calibri" panose="020F0502020204030204" pitchFamily="34" charset="0"/>
                        </a:rPr>
                        <a:t>605.412</a:t>
                      </a:r>
                      <a:endParaRPr lang="es-CO" sz="1100" b="0" i="0" u="none" strike="noStrike">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100" b="0" i="0" u="none" strike="noStrike">
                          <a:solidFill>
                            <a:srgbClr val="002060"/>
                          </a:solidFill>
                          <a:effectLst/>
                          <a:latin typeface="Calibri" panose="020F0502020204030204" pitchFamily="34" charset="0"/>
                          <a:cs typeface="Calibri" panose="020F0502020204030204" pitchFamily="34" charset="0"/>
                        </a:rPr>
                        <a:t>100,00%</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vinculación de asociaciones de aprovechamiento en el catastro de suscriptores a febrero de 2025</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054D359D-C844-F08E-B3E9-226E44F60D88}"/>
              </a:ext>
            </a:extLst>
          </p:cNvPr>
          <p:cNvSpPr txBox="1"/>
          <p:nvPr/>
        </p:nvSpPr>
        <p:spPr>
          <a:xfrm>
            <a:off x="1957980" y="4103096"/>
            <a:ext cx="8328580" cy="461665"/>
          </a:xfrm>
          <a:prstGeom prst="rect">
            <a:avLst/>
          </a:prstGeom>
          <a:noFill/>
        </p:spPr>
        <p:txBody>
          <a:bodyPr wrap="square" rtlCol="0">
            <a:spAutoFit/>
          </a:bodyPr>
          <a:lstStyle/>
          <a:p>
            <a:pPr marL="228600" indent="-228600">
              <a:buAutoNum type="arabicPeriod"/>
            </a:pPr>
            <a:r>
              <a:rPr lang="es-ES" sz="1200">
                <a:solidFill>
                  <a:schemeClr val="accent1">
                    <a:lumMod val="50000"/>
                  </a:schemeClr>
                </a:solidFill>
              </a:rPr>
              <a:t>Fuente de información vinculación de Asociaciones de aprovechamiento a suscriptores – Archivos planos de catastro con corte a 28 de febrero de 2025</a:t>
            </a:r>
          </a:p>
        </p:txBody>
      </p:sp>
      <p:graphicFrame>
        <p:nvGraphicFramePr>
          <p:cNvPr id="4" name="Tabla 3">
            <a:extLst>
              <a:ext uri="{FF2B5EF4-FFF2-40B4-BE49-F238E27FC236}">
                <a16:creationId xmlns:a16="http://schemas.microsoft.com/office/drawing/2014/main" id="{C319A447-4A1B-59F5-E3A8-9CEE937A4464}"/>
              </a:ext>
            </a:extLst>
          </p:cNvPr>
          <p:cNvGraphicFramePr>
            <a:graphicFrameLocks noGrp="1"/>
          </p:cNvGraphicFramePr>
          <p:nvPr/>
        </p:nvGraphicFramePr>
        <p:xfrm>
          <a:off x="2592980" y="2768715"/>
          <a:ext cx="6803159" cy="956854"/>
        </p:xfrm>
        <a:graphic>
          <a:graphicData uri="http://schemas.openxmlformats.org/drawingml/2006/table">
            <a:tbl>
              <a:tblPr/>
              <a:tblGrid>
                <a:gridCol w="1104323">
                  <a:extLst>
                    <a:ext uri="{9D8B030D-6E8A-4147-A177-3AD203B41FA5}">
                      <a16:colId xmlns:a16="http://schemas.microsoft.com/office/drawing/2014/main" val="2167762924"/>
                    </a:ext>
                  </a:extLst>
                </a:gridCol>
                <a:gridCol w="1681018">
                  <a:extLst>
                    <a:ext uri="{9D8B030D-6E8A-4147-A177-3AD203B41FA5}">
                      <a16:colId xmlns:a16="http://schemas.microsoft.com/office/drawing/2014/main" val="4012451443"/>
                    </a:ext>
                  </a:extLst>
                </a:gridCol>
                <a:gridCol w="2272145">
                  <a:extLst>
                    <a:ext uri="{9D8B030D-6E8A-4147-A177-3AD203B41FA5}">
                      <a16:colId xmlns:a16="http://schemas.microsoft.com/office/drawing/2014/main" val="4200805553"/>
                    </a:ext>
                  </a:extLst>
                </a:gridCol>
                <a:gridCol w="1745673">
                  <a:extLst>
                    <a:ext uri="{9D8B030D-6E8A-4147-A177-3AD203B41FA5}">
                      <a16:colId xmlns:a16="http://schemas.microsoft.com/office/drawing/2014/main" val="3528021170"/>
                    </a:ext>
                  </a:extLst>
                </a:gridCol>
              </a:tblGrid>
              <a:tr h="655502">
                <a:tc>
                  <a:txBody>
                    <a:bodyPr/>
                    <a:lstStyle/>
                    <a:p>
                      <a:pPr algn="ctr" rtl="0" fontAlgn="ctr"/>
                      <a:r>
                        <a:rPr lang="es-CO" sz="1100" b="1" i="0" u="none" strike="noStrike">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301352">
                <a:tc>
                  <a:txBody>
                    <a:bodyPr/>
                    <a:lstStyle/>
                    <a:p>
                      <a:pPr algn="ctr" rtl="0" fontAlgn="ctr"/>
                      <a:r>
                        <a:rPr lang="es-CO" sz="1100" b="0" i="0" u="none" strike="noStrike">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0" i="0" u="none" strike="noStrike">
                          <a:solidFill>
                            <a:srgbClr val="002060"/>
                          </a:solidFill>
                          <a:effectLst/>
                          <a:latin typeface="Calibri" panose="020F0502020204030204" pitchFamily="34" charset="0"/>
                        </a:rPr>
                        <a:t>605.412</a:t>
                      </a:r>
                      <a:endParaRPr lang="es-CO" sz="1100" b="0" i="0" u="none" strike="noStrike">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MX" sz="1100" b="0" i="0" u="none" strike="noStrike">
                          <a:solidFill>
                            <a:srgbClr val="002060"/>
                          </a:solidFill>
                          <a:effectLst/>
                          <a:latin typeface="Calibri" panose="020F0502020204030204" pitchFamily="34" charset="0"/>
                        </a:rPr>
                        <a:t>44.746</a:t>
                      </a:r>
                      <a:endParaRPr lang="es-CO" sz="1100" b="0" i="0" u="none" strike="noStrike">
                        <a:solidFill>
                          <a:srgbClr val="002060"/>
                        </a:solidFill>
                        <a:effectLst/>
                        <a:latin typeface="Calibri" panose="020F0502020204030204" pitchFamily="34" charset="0"/>
                      </a:endParaRP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a:solidFill>
                            <a:srgbClr val="002060"/>
                          </a:solidFill>
                          <a:effectLst/>
                          <a:latin typeface="Calibri" panose="020F0502020204030204" pitchFamily="34" charset="0"/>
                        </a:rPr>
                        <a:t>7,39%</a:t>
                      </a:r>
                      <a:endParaRPr lang="es-CO" sz="1400" b="1" i="0" u="none" strike="noStrike">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catastro de suscriptores a febrero de 2025</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10" name="CuadroTexto 9">
            <a:extLst>
              <a:ext uri="{FF2B5EF4-FFF2-40B4-BE49-F238E27FC236}">
                <a16:creationId xmlns:a16="http://schemas.microsoft.com/office/drawing/2014/main" id="{1A0969F7-03B6-4605-AE3A-CA8E32BFB289}"/>
              </a:ext>
            </a:extLst>
          </p:cNvPr>
          <p:cNvSpPr txBox="1"/>
          <p:nvPr/>
        </p:nvSpPr>
        <p:spPr>
          <a:xfrm>
            <a:off x="181302" y="5795283"/>
            <a:ext cx="6763407" cy="461665"/>
          </a:xfrm>
          <a:prstGeom prst="rect">
            <a:avLst/>
          </a:prstGeom>
          <a:noFill/>
        </p:spPr>
        <p:txBody>
          <a:bodyPr wrap="square" rtlCol="0">
            <a:spAutoFit/>
          </a:bodyPr>
          <a:lstStyle/>
          <a:p>
            <a:r>
              <a:rPr lang="es-MX" sz="1200">
                <a:solidFill>
                  <a:schemeClr val="accent1">
                    <a:lumMod val="50000"/>
                  </a:schemeClr>
                </a:solidFill>
              </a:rPr>
              <a:t>(*) </a:t>
            </a:r>
            <a:r>
              <a:rPr lang="es-MX" sz="1200" b="1">
                <a:solidFill>
                  <a:schemeClr val="accent1">
                    <a:lumMod val="50000"/>
                  </a:schemeClr>
                </a:solidFill>
              </a:rPr>
              <a:t>Suscriptor</a:t>
            </a:r>
            <a:r>
              <a:rPr lang="es-MX" sz="1200">
                <a:solidFill>
                  <a:schemeClr val="accent1">
                    <a:lumMod val="50000"/>
                  </a:schemeClr>
                </a:solidFill>
              </a:rPr>
              <a:t>: Hace referencia a las cuentas contrato. El cual puede tener uno o varios usuarios.  </a:t>
            </a:r>
          </a:p>
          <a:p>
            <a:r>
              <a:rPr lang="es-MX" sz="1200">
                <a:solidFill>
                  <a:schemeClr val="accent1">
                    <a:lumMod val="50000"/>
                  </a:schemeClr>
                </a:solidFill>
              </a:rPr>
              <a:t>(**) </a:t>
            </a:r>
            <a:r>
              <a:rPr lang="es-MX" sz="1200" b="1">
                <a:solidFill>
                  <a:schemeClr val="accent1">
                    <a:lumMod val="50000"/>
                  </a:schemeClr>
                </a:solidFill>
              </a:rPr>
              <a:t>Usuario</a:t>
            </a:r>
            <a:r>
              <a:rPr lang="es-MX" sz="1200">
                <a:solidFill>
                  <a:schemeClr val="accent1">
                    <a:lumMod val="50000"/>
                  </a:schemeClr>
                </a:solidFill>
              </a:rPr>
              <a:t>: Hace referencia al conjunto de unidades residenciales y no residenciales. </a:t>
            </a:r>
            <a:endParaRPr lang="es-CO" sz="1200">
              <a:solidFill>
                <a:schemeClr val="accent1">
                  <a:lumMod val="50000"/>
                </a:schemeClr>
              </a:solidFill>
            </a:endParaRPr>
          </a:p>
        </p:txBody>
      </p:sp>
      <p:sp>
        <p:nvSpPr>
          <p:cNvPr id="2" name="CuadroTexto 1">
            <a:extLst>
              <a:ext uri="{FF2B5EF4-FFF2-40B4-BE49-F238E27FC236}">
                <a16:creationId xmlns:a16="http://schemas.microsoft.com/office/drawing/2014/main" id="{45D4C539-7AB6-23B1-9906-99A01B922031}"/>
              </a:ext>
            </a:extLst>
          </p:cNvPr>
          <p:cNvSpPr txBox="1"/>
          <p:nvPr/>
        </p:nvSpPr>
        <p:spPr>
          <a:xfrm>
            <a:off x="2184400" y="4312985"/>
            <a:ext cx="7868705" cy="646331"/>
          </a:xfrm>
          <a:prstGeom prst="rect">
            <a:avLst/>
          </a:prstGeom>
          <a:noFill/>
        </p:spPr>
        <p:txBody>
          <a:bodyPr wrap="square" rtlCol="0">
            <a:spAutoFit/>
          </a:bodyPr>
          <a:lstStyle/>
          <a:p>
            <a:pPr marL="228600" indent="-228600">
              <a:buAutoNum type="arabicPeriod"/>
            </a:pPr>
            <a:r>
              <a:rPr lang="es-ES" sz="1200">
                <a:solidFill>
                  <a:schemeClr val="accent1">
                    <a:lumMod val="50000"/>
                  </a:schemeClr>
                </a:solidFill>
              </a:rPr>
              <a:t>Fuente de información suscriptores, unidades residenciales y no residenciales y predios con descuento puerta a puerta. </a:t>
            </a:r>
          </a:p>
          <a:p>
            <a:r>
              <a:rPr lang="es-ES" sz="1200">
                <a:solidFill>
                  <a:schemeClr val="accent1">
                    <a:lumMod val="50000"/>
                  </a:schemeClr>
                </a:solidFill>
              </a:rPr>
              <a:t>Archivos planos de catastro con corte a 28 de febrero de 2025.</a:t>
            </a:r>
          </a:p>
          <a:p>
            <a:r>
              <a:rPr lang="es-ES" sz="1200">
                <a:solidFill>
                  <a:schemeClr val="accent1">
                    <a:lumMod val="50000"/>
                  </a:schemeClr>
                </a:solidFill>
              </a:rPr>
              <a:t>2. Fuente Información predios desocupados. Reportes del SIGAB con corte a </a:t>
            </a:r>
            <a:r>
              <a:rPr lang="es-MX" sz="1200">
                <a:solidFill>
                  <a:schemeClr val="accent1">
                    <a:lumMod val="50000"/>
                  </a:schemeClr>
                </a:solidFill>
              </a:rPr>
              <a:t>28 de febrero de 2025.</a:t>
            </a:r>
          </a:p>
        </p:txBody>
      </p:sp>
      <p:graphicFrame>
        <p:nvGraphicFramePr>
          <p:cNvPr id="3" name="Tabla 2">
            <a:extLst>
              <a:ext uri="{FF2B5EF4-FFF2-40B4-BE49-F238E27FC236}">
                <a16:creationId xmlns:a16="http://schemas.microsoft.com/office/drawing/2014/main" id="{160F83DA-8E0A-20F2-902D-1FE69E4C494A}"/>
              </a:ext>
            </a:extLst>
          </p:cNvPr>
          <p:cNvGraphicFramePr>
            <a:graphicFrameLocks noGrp="1"/>
          </p:cNvGraphicFramePr>
          <p:nvPr/>
        </p:nvGraphicFramePr>
        <p:xfrm>
          <a:off x="2229905" y="1842221"/>
          <a:ext cx="7823200" cy="2190750"/>
        </p:xfrm>
        <a:graphic>
          <a:graphicData uri="http://schemas.openxmlformats.org/drawingml/2006/table">
            <a:tbl>
              <a:tblPr/>
              <a:tblGrid>
                <a:gridCol w="761691">
                  <a:extLst>
                    <a:ext uri="{9D8B030D-6E8A-4147-A177-3AD203B41FA5}">
                      <a16:colId xmlns:a16="http://schemas.microsoft.com/office/drawing/2014/main" val="632476500"/>
                    </a:ext>
                  </a:extLst>
                </a:gridCol>
                <a:gridCol w="1307569">
                  <a:extLst>
                    <a:ext uri="{9D8B030D-6E8A-4147-A177-3AD203B41FA5}">
                      <a16:colId xmlns:a16="http://schemas.microsoft.com/office/drawing/2014/main" val="3601733504"/>
                    </a:ext>
                  </a:extLst>
                </a:gridCol>
                <a:gridCol w="1002893">
                  <a:extLst>
                    <a:ext uri="{9D8B030D-6E8A-4147-A177-3AD203B41FA5}">
                      <a16:colId xmlns:a16="http://schemas.microsoft.com/office/drawing/2014/main" val="1923731897"/>
                    </a:ext>
                  </a:extLst>
                </a:gridCol>
                <a:gridCol w="761691">
                  <a:extLst>
                    <a:ext uri="{9D8B030D-6E8A-4147-A177-3AD203B41FA5}">
                      <a16:colId xmlns:a16="http://schemas.microsoft.com/office/drawing/2014/main" val="1463993494"/>
                    </a:ext>
                  </a:extLst>
                </a:gridCol>
                <a:gridCol w="1475776">
                  <a:extLst>
                    <a:ext uri="{9D8B030D-6E8A-4147-A177-3AD203B41FA5}">
                      <a16:colId xmlns:a16="http://schemas.microsoft.com/office/drawing/2014/main" val="1199769245"/>
                    </a:ext>
                  </a:extLst>
                </a:gridCol>
                <a:gridCol w="2513580">
                  <a:extLst>
                    <a:ext uri="{9D8B030D-6E8A-4147-A177-3AD203B41FA5}">
                      <a16:colId xmlns:a16="http://schemas.microsoft.com/office/drawing/2014/main" val="3841365184"/>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RECOLECCION PUERTA </a:t>
                      </a:r>
                      <a:r>
                        <a:rPr lang="es-MX" sz="1100" b="1" i="0" u="none" strike="noStrike" err="1">
                          <a:solidFill>
                            <a:srgbClr val="203764"/>
                          </a:solidFill>
                          <a:effectLst/>
                          <a:latin typeface="Calibri" panose="020F0502020204030204" pitchFamily="34" charset="0"/>
                        </a:rPr>
                        <a:t>PUERTA</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272234198"/>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27.995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44.151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552758419"/>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177.061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267.186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1.530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40771276"/>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138.230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220.534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42.489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613709721"/>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34.083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53.227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762398151"/>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74.894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110.834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997616909"/>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87.810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144.368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22.081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40174517"/>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70.883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84.254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80303003"/>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36.507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66.664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760788669"/>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647.463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991.218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6.090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80.918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953539324"/>
                  </a:ext>
                </a:extLst>
              </a:tr>
            </a:tbl>
          </a:graphicData>
        </a:graphic>
      </p:graphicFrame>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tipo población en el catastro de suscriptores a febrero de 2025</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8CBBAA84-37DA-F2DD-5B01-67DC1649C8E4}"/>
              </a:ext>
            </a:extLst>
          </p:cNvPr>
          <p:cNvSpPr txBox="1"/>
          <p:nvPr/>
        </p:nvSpPr>
        <p:spPr>
          <a:xfrm>
            <a:off x="2292227" y="4682929"/>
            <a:ext cx="7868705" cy="646331"/>
          </a:xfrm>
          <a:prstGeom prst="rect">
            <a:avLst/>
          </a:prstGeom>
          <a:noFill/>
        </p:spPr>
        <p:txBody>
          <a:bodyPr wrap="square" rtlCol="0">
            <a:spAutoFit/>
          </a:bodyPr>
          <a:lstStyle/>
          <a:p>
            <a:pPr marL="228600" indent="-228600">
              <a:buAutoNum type="arabicPeriod"/>
            </a:pPr>
            <a:r>
              <a:rPr lang="es-ES" sz="1200">
                <a:solidFill>
                  <a:schemeClr val="accent1">
                    <a:lumMod val="50000"/>
                  </a:schemeClr>
                </a:solidFill>
              </a:rPr>
              <a:t>Fuente de información suscriptores, unidades residenciales y no residenciales y predios con descuento puerta a puerta. </a:t>
            </a:r>
          </a:p>
          <a:p>
            <a:r>
              <a:rPr lang="es-ES" sz="1200">
                <a:solidFill>
                  <a:schemeClr val="accent1">
                    <a:lumMod val="50000"/>
                  </a:schemeClr>
                </a:solidFill>
              </a:rPr>
              <a:t>Archivos planos de catastro con corte a 28 de febrero de 2025.</a:t>
            </a:r>
          </a:p>
          <a:p>
            <a:r>
              <a:rPr lang="es-ES" sz="1200">
                <a:solidFill>
                  <a:schemeClr val="accent1">
                    <a:lumMod val="50000"/>
                  </a:schemeClr>
                </a:solidFill>
              </a:rPr>
              <a:t>2. Fuente Información predios desocupados. Reportes del SIGAB con corte a </a:t>
            </a:r>
            <a:r>
              <a:rPr lang="es-MX" sz="1200">
                <a:solidFill>
                  <a:schemeClr val="accent1">
                    <a:lumMod val="50000"/>
                  </a:schemeClr>
                </a:solidFill>
              </a:rPr>
              <a:t>28 de febrero de 2025.</a:t>
            </a:r>
          </a:p>
        </p:txBody>
      </p:sp>
      <p:graphicFrame>
        <p:nvGraphicFramePr>
          <p:cNvPr id="3" name="Tabla 2">
            <a:extLst>
              <a:ext uri="{FF2B5EF4-FFF2-40B4-BE49-F238E27FC236}">
                <a16:creationId xmlns:a16="http://schemas.microsoft.com/office/drawing/2014/main" id="{A6BB88F2-9E5A-A0C1-1245-B34078BD6596}"/>
              </a:ext>
            </a:extLst>
          </p:cNvPr>
          <p:cNvGraphicFramePr>
            <a:graphicFrameLocks noGrp="1"/>
          </p:cNvGraphicFramePr>
          <p:nvPr/>
        </p:nvGraphicFramePr>
        <p:xfrm>
          <a:off x="2337732" y="2212165"/>
          <a:ext cx="7823200" cy="2190750"/>
        </p:xfrm>
        <a:graphic>
          <a:graphicData uri="http://schemas.openxmlformats.org/drawingml/2006/table">
            <a:tbl>
              <a:tblPr/>
              <a:tblGrid>
                <a:gridCol w="761691">
                  <a:extLst>
                    <a:ext uri="{9D8B030D-6E8A-4147-A177-3AD203B41FA5}">
                      <a16:colId xmlns:a16="http://schemas.microsoft.com/office/drawing/2014/main" val="632476500"/>
                    </a:ext>
                  </a:extLst>
                </a:gridCol>
                <a:gridCol w="1307569">
                  <a:extLst>
                    <a:ext uri="{9D8B030D-6E8A-4147-A177-3AD203B41FA5}">
                      <a16:colId xmlns:a16="http://schemas.microsoft.com/office/drawing/2014/main" val="3601733504"/>
                    </a:ext>
                  </a:extLst>
                </a:gridCol>
                <a:gridCol w="1002893">
                  <a:extLst>
                    <a:ext uri="{9D8B030D-6E8A-4147-A177-3AD203B41FA5}">
                      <a16:colId xmlns:a16="http://schemas.microsoft.com/office/drawing/2014/main" val="1923731897"/>
                    </a:ext>
                  </a:extLst>
                </a:gridCol>
                <a:gridCol w="761691">
                  <a:extLst>
                    <a:ext uri="{9D8B030D-6E8A-4147-A177-3AD203B41FA5}">
                      <a16:colId xmlns:a16="http://schemas.microsoft.com/office/drawing/2014/main" val="1463993494"/>
                    </a:ext>
                  </a:extLst>
                </a:gridCol>
                <a:gridCol w="1475776">
                  <a:extLst>
                    <a:ext uri="{9D8B030D-6E8A-4147-A177-3AD203B41FA5}">
                      <a16:colId xmlns:a16="http://schemas.microsoft.com/office/drawing/2014/main" val="1199769245"/>
                    </a:ext>
                  </a:extLst>
                </a:gridCol>
                <a:gridCol w="2513580">
                  <a:extLst>
                    <a:ext uri="{9D8B030D-6E8A-4147-A177-3AD203B41FA5}">
                      <a16:colId xmlns:a16="http://schemas.microsoft.com/office/drawing/2014/main" val="3841365184"/>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RECOLECCION PUERTA </a:t>
                      </a:r>
                      <a:r>
                        <a:rPr lang="es-MX" sz="1100" b="1" i="0" u="none" strike="noStrike" err="1">
                          <a:solidFill>
                            <a:srgbClr val="203764"/>
                          </a:solidFill>
                          <a:effectLst/>
                          <a:latin typeface="Calibri" panose="020F0502020204030204" pitchFamily="34" charset="0"/>
                        </a:rPr>
                        <a:t>PUERTA</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272234198"/>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27.995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44.151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552758419"/>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177.061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267.186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1.530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40771276"/>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138.230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220.534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42.489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613709721"/>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34.083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53.227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762398151"/>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74.894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110.834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997616909"/>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87.810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144.368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22.081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40174517"/>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70.883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84.254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80303003"/>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36.507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66.664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760788669"/>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647.463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991.218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6.090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80.918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953539324"/>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vinculación de asociaciones de aprovechamiento en el catastro de suscriptores a febrero de 2025</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2A707B6A-E813-C23E-8932-8DAE11D73189}"/>
              </a:ext>
            </a:extLst>
          </p:cNvPr>
          <p:cNvSpPr txBox="1"/>
          <p:nvPr/>
        </p:nvSpPr>
        <p:spPr>
          <a:xfrm>
            <a:off x="2031331" y="4593460"/>
            <a:ext cx="8971005" cy="276999"/>
          </a:xfrm>
          <a:prstGeom prst="rect">
            <a:avLst/>
          </a:prstGeom>
          <a:noFill/>
        </p:spPr>
        <p:txBody>
          <a:bodyPr wrap="square" rtlCol="0">
            <a:spAutoFit/>
          </a:bodyPr>
          <a:lstStyle/>
          <a:p>
            <a:pPr marL="228600" indent="-228600">
              <a:buFontTx/>
              <a:buAutoNum type="arabicPeriod"/>
            </a:pPr>
            <a:r>
              <a:rPr lang="es-ES" sz="1200">
                <a:solidFill>
                  <a:schemeClr val="accent1">
                    <a:lumMod val="50000"/>
                  </a:schemeClr>
                </a:solidFill>
              </a:rPr>
              <a:t>Fuente de información suscriptores por tipo de población. Archivos planos de catastro con corte a 28 de febrero de 2025.</a:t>
            </a:r>
          </a:p>
        </p:txBody>
      </p:sp>
      <p:graphicFrame>
        <p:nvGraphicFramePr>
          <p:cNvPr id="5" name="Tabla 4">
            <a:extLst>
              <a:ext uri="{FF2B5EF4-FFF2-40B4-BE49-F238E27FC236}">
                <a16:creationId xmlns:a16="http://schemas.microsoft.com/office/drawing/2014/main" id="{0A93AF1B-39F8-E4E4-7D02-C323FA03D09A}"/>
              </a:ext>
            </a:extLst>
          </p:cNvPr>
          <p:cNvGraphicFramePr>
            <a:graphicFrameLocks noGrp="1"/>
          </p:cNvGraphicFramePr>
          <p:nvPr/>
        </p:nvGraphicFramePr>
        <p:xfrm>
          <a:off x="2423114" y="2488346"/>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000" b="1" i="0" u="none" strike="noStrike">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a:solidFill>
                            <a:srgbClr val="002060"/>
                          </a:solidFill>
                          <a:effectLst/>
                          <a:latin typeface="+mn-lt"/>
                          <a:ea typeface="+mn-ea"/>
                          <a:cs typeface="+mn-cs"/>
                        </a:rPr>
                        <a:t>ENERO-2025</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a:solidFill>
                            <a:srgbClr val="002060"/>
                          </a:solidFill>
                          <a:effectLst/>
                          <a:latin typeface="+mn-lt"/>
                          <a:ea typeface="+mn-ea"/>
                          <a:cs typeface="+mn-cs"/>
                        </a:rPr>
                        <a:t>FEBRERO-2025</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002060"/>
                          </a:solidFill>
                          <a:effectLst/>
                          <a:latin typeface="+mn-lt"/>
                        </a:rPr>
                        <a:t>% PARTICIPACIÓN</a:t>
                      </a:r>
                    </a:p>
                    <a:p>
                      <a:pPr algn="ctr" rtl="0" fontAlgn="ctr"/>
                      <a:r>
                        <a:rPr lang="es-CO" sz="1000" b="1" i="0" u="none" strike="noStrike">
                          <a:solidFill>
                            <a:srgbClr val="002060"/>
                          </a:solidFill>
                          <a:effectLst/>
                          <a:latin typeface="+mn-lt"/>
                        </a:rPr>
                        <a:t>(FEB-25)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000" b="0" i="0" u="none" strike="noStrike">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000" b="0" i="0" u="none" strike="noStrike">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646.431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647.414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99,99%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000" b="1" i="0" u="none" strike="noStrike">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646.480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647.463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79946" y="139608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30533" y="139409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1840" y="171219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8429" y="15776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61467" y="171219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Ejecuciones  – Residuos especiales/RCD 2025</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206468" y="6421028"/>
            <a:ext cx="6038024" cy="369332"/>
          </a:xfrm>
          <a:prstGeom prst="rect">
            <a:avLst/>
          </a:prstGeom>
          <a:noFill/>
        </p:spPr>
        <p:txBody>
          <a:bodyPr wrap="square" rtlCol="0">
            <a:spAutoFit/>
          </a:bodyPr>
          <a:lstStyle/>
          <a:p>
            <a:r>
              <a:rPr lang="es-CO" sz="900">
                <a:solidFill>
                  <a:schemeClr val="accent1">
                    <a:lumMod val="50000"/>
                  </a:schemeClr>
                </a:solidFill>
              </a:rPr>
              <a:t>Fuente: Base de datos PIDJ en revisión de la interventoría  e Informes del Concesionario</a:t>
            </a:r>
          </a:p>
          <a:p>
            <a:r>
              <a:rPr lang="es-MX" sz="900">
                <a:solidFill>
                  <a:schemeClr val="accent1">
                    <a:lumMod val="50000"/>
                  </a:schemeClr>
                </a:solidFill>
              </a:rPr>
              <a:t>Periodo comprendido entre el 1 de enero y el 31 de enero de 2025.</a:t>
            </a:r>
            <a:endParaRPr lang="es-CO" sz="90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47318" y="1854336"/>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8338" y="119921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3A39B3D3-3602-EC88-006B-BE20B2A7EAFB}"/>
              </a:ext>
            </a:extLst>
          </p:cNvPr>
          <p:cNvGraphicFramePr>
            <a:graphicFrameLocks noGrp="1"/>
          </p:cNvGraphicFramePr>
          <p:nvPr>
            <p:extLst>
              <p:ext uri="{D42A27DB-BD31-4B8C-83A1-F6EECF244321}">
                <p14:modId xmlns:p14="http://schemas.microsoft.com/office/powerpoint/2010/main" val="2069383515"/>
              </p:ext>
            </p:extLst>
          </p:nvPr>
        </p:nvGraphicFramePr>
        <p:xfrm>
          <a:off x="379946" y="2478615"/>
          <a:ext cx="11373001" cy="1178984"/>
        </p:xfrm>
        <a:graphic>
          <a:graphicData uri="http://schemas.openxmlformats.org/drawingml/2006/table">
            <a:tbl>
              <a:tblPr/>
              <a:tblGrid>
                <a:gridCol w="594728">
                  <a:extLst>
                    <a:ext uri="{9D8B030D-6E8A-4147-A177-3AD203B41FA5}">
                      <a16:colId xmlns:a16="http://schemas.microsoft.com/office/drawing/2014/main" val="854560130"/>
                    </a:ext>
                  </a:extLst>
                </a:gridCol>
                <a:gridCol w="368166">
                  <a:extLst>
                    <a:ext uri="{9D8B030D-6E8A-4147-A177-3AD203B41FA5}">
                      <a16:colId xmlns:a16="http://schemas.microsoft.com/office/drawing/2014/main" val="411748400"/>
                    </a:ext>
                  </a:extLst>
                </a:gridCol>
                <a:gridCol w="368166">
                  <a:extLst>
                    <a:ext uri="{9D8B030D-6E8A-4147-A177-3AD203B41FA5}">
                      <a16:colId xmlns:a16="http://schemas.microsoft.com/office/drawing/2014/main" val="2407755907"/>
                    </a:ext>
                  </a:extLst>
                </a:gridCol>
                <a:gridCol w="368166">
                  <a:extLst>
                    <a:ext uri="{9D8B030D-6E8A-4147-A177-3AD203B41FA5}">
                      <a16:colId xmlns:a16="http://schemas.microsoft.com/office/drawing/2014/main" val="780149612"/>
                    </a:ext>
                  </a:extLst>
                </a:gridCol>
                <a:gridCol w="198242">
                  <a:extLst>
                    <a:ext uri="{9D8B030D-6E8A-4147-A177-3AD203B41FA5}">
                      <a16:colId xmlns:a16="http://schemas.microsoft.com/office/drawing/2014/main" val="3156944143"/>
                    </a:ext>
                  </a:extLst>
                </a:gridCol>
                <a:gridCol w="538087">
                  <a:extLst>
                    <a:ext uri="{9D8B030D-6E8A-4147-A177-3AD203B41FA5}">
                      <a16:colId xmlns:a16="http://schemas.microsoft.com/office/drawing/2014/main" val="1373211220"/>
                    </a:ext>
                  </a:extLst>
                </a:gridCol>
                <a:gridCol w="443686">
                  <a:extLst>
                    <a:ext uri="{9D8B030D-6E8A-4147-A177-3AD203B41FA5}">
                      <a16:colId xmlns:a16="http://schemas.microsoft.com/office/drawing/2014/main" val="3742283466"/>
                    </a:ext>
                  </a:extLst>
                </a:gridCol>
                <a:gridCol w="443686">
                  <a:extLst>
                    <a:ext uri="{9D8B030D-6E8A-4147-A177-3AD203B41FA5}">
                      <a16:colId xmlns:a16="http://schemas.microsoft.com/office/drawing/2014/main" val="28408017"/>
                    </a:ext>
                  </a:extLst>
                </a:gridCol>
                <a:gridCol w="443686">
                  <a:extLst>
                    <a:ext uri="{9D8B030D-6E8A-4147-A177-3AD203B41FA5}">
                      <a16:colId xmlns:a16="http://schemas.microsoft.com/office/drawing/2014/main" val="4242644084"/>
                    </a:ext>
                  </a:extLst>
                </a:gridCol>
                <a:gridCol w="198242">
                  <a:extLst>
                    <a:ext uri="{9D8B030D-6E8A-4147-A177-3AD203B41FA5}">
                      <a16:colId xmlns:a16="http://schemas.microsoft.com/office/drawing/2014/main" val="3656075621"/>
                    </a:ext>
                  </a:extLst>
                </a:gridCol>
                <a:gridCol w="538087">
                  <a:extLst>
                    <a:ext uri="{9D8B030D-6E8A-4147-A177-3AD203B41FA5}">
                      <a16:colId xmlns:a16="http://schemas.microsoft.com/office/drawing/2014/main" val="2852683465"/>
                    </a:ext>
                  </a:extLst>
                </a:gridCol>
                <a:gridCol w="396486">
                  <a:extLst>
                    <a:ext uri="{9D8B030D-6E8A-4147-A177-3AD203B41FA5}">
                      <a16:colId xmlns:a16="http://schemas.microsoft.com/office/drawing/2014/main" val="1397786396"/>
                    </a:ext>
                  </a:extLst>
                </a:gridCol>
                <a:gridCol w="396486">
                  <a:extLst>
                    <a:ext uri="{9D8B030D-6E8A-4147-A177-3AD203B41FA5}">
                      <a16:colId xmlns:a16="http://schemas.microsoft.com/office/drawing/2014/main" val="214476993"/>
                    </a:ext>
                  </a:extLst>
                </a:gridCol>
                <a:gridCol w="396486">
                  <a:extLst>
                    <a:ext uri="{9D8B030D-6E8A-4147-A177-3AD203B41FA5}">
                      <a16:colId xmlns:a16="http://schemas.microsoft.com/office/drawing/2014/main" val="1294612273"/>
                    </a:ext>
                  </a:extLst>
                </a:gridCol>
                <a:gridCol w="198242">
                  <a:extLst>
                    <a:ext uri="{9D8B030D-6E8A-4147-A177-3AD203B41FA5}">
                      <a16:colId xmlns:a16="http://schemas.microsoft.com/office/drawing/2014/main" val="703459941"/>
                    </a:ext>
                  </a:extLst>
                </a:gridCol>
                <a:gridCol w="547528">
                  <a:extLst>
                    <a:ext uri="{9D8B030D-6E8A-4147-A177-3AD203B41FA5}">
                      <a16:colId xmlns:a16="http://schemas.microsoft.com/office/drawing/2014/main" val="323435915"/>
                    </a:ext>
                  </a:extLst>
                </a:gridCol>
                <a:gridCol w="349284">
                  <a:extLst>
                    <a:ext uri="{9D8B030D-6E8A-4147-A177-3AD203B41FA5}">
                      <a16:colId xmlns:a16="http://schemas.microsoft.com/office/drawing/2014/main" val="1630071708"/>
                    </a:ext>
                  </a:extLst>
                </a:gridCol>
                <a:gridCol w="349284">
                  <a:extLst>
                    <a:ext uri="{9D8B030D-6E8A-4147-A177-3AD203B41FA5}">
                      <a16:colId xmlns:a16="http://schemas.microsoft.com/office/drawing/2014/main" val="1811215660"/>
                    </a:ext>
                  </a:extLst>
                </a:gridCol>
                <a:gridCol w="349284">
                  <a:extLst>
                    <a:ext uri="{9D8B030D-6E8A-4147-A177-3AD203B41FA5}">
                      <a16:colId xmlns:a16="http://schemas.microsoft.com/office/drawing/2014/main" val="1229282752"/>
                    </a:ext>
                  </a:extLst>
                </a:gridCol>
                <a:gridCol w="162843">
                  <a:extLst>
                    <a:ext uri="{9D8B030D-6E8A-4147-A177-3AD203B41FA5}">
                      <a16:colId xmlns:a16="http://schemas.microsoft.com/office/drawing/2014/main" val="1554783482"/>
                    </a:ext>
                  </a:extLst>
                </a:gridCol>
                <a:gridCol w="502687">
                  <a:extLst>
                    <a:ext uri="{9D8B030D-6E8A-4147-A177-3AD203B41FA5}">
                      <a16:colId xmlns:a16="http://schemas.microsoft.com/office/drawing/2014/main" val="1605696680"/>
                    </a:ext>
                  </a:extLst>
                </a:gridCol>
                <a:gridCol w="368166">
                  <a:extLst>
                    <a:ext uri="{9D8B030D-6E8A-4147-A177-3AD203B41FA5}">
                      <a16:colId xmlns:a16="http://schemas.microsoft.com/office/drawing/2014/main" val="367689762"/>
                    </a:ext>
                  </a:extLst>
                </a:gridCol>
                <a:gridCol w="358725">
                  <a:extLst>
                    <a:ext uri="{9D8B030D-6E8A-4147-A177-3AD203B41FA5}">
                      <a16:colId xmlns:a16="http://schemas.microsoft.com/office/drawing/2014/main" val="1363244603"/>
                    </a:ext>
                  </a:extLst>
                </a:gridCol>
                <a:gridCol w="358725">
                  <a:extLst>
                    <a:ext uri="{9D8B030D-6E8A-4147-A177-3AD203B41FA5}">
                      <a16:colId xmlns:a16="http://schemas.microsoft.com/office/drawing/2014/main" val="368095259"/>
                    </a:ext>
                  </a:extLst>
                </a:gridCol>
                <a:gridCol w="162843">
                  <a:extLst>
                    <a:ext uri="{9D8B030D-6E8A-4147-A177-3AD203B41FA5}">
                      <a16:colId xmlns:a16="http://schemas.microsoft.com/office/drawing/2014/main" val="1309255375"/>
                    </a:ext>
                  </a:extLst>
                </a:gridCol>
                <a:gridCol w="556969">
                  <a:extLst>
                    <a:ext uri="{9D8B030D-6E8A-4147-A177-3AD203B41FA5}">
                      <a16:colId xmlns:a16="http://schemas.microsoft.com/office/drawing/2014/main" val="2377246681"/>
                    </a:ext>
                  </a:extLst>
                </a:gridCol>
                <a:gridCol w="472007">
                  <a:extLst>
                    <a:ext uri="{9D8B030D-6E8A-4147-A177-3AD203B41FA5}">
                      <a16:colId xmlns:a16="http://schemas.microsoft.com/office/drawing/2014/main" val="148188675"/>
                    </a:ext>
                  </a:extLst>
                </a:gridCol>
                <a:gridCol w="472007">
                  <a:extLst>
                    <a:ext uri="{9D8B030D-6E8A-4147-A177-3AD203B41FA5}">
                      <a16:colId xmlns:a16="http://schemas.microsoft.com/office/drawing/2014/main" val="544165561"/>
                    </a:ext>
                  </a:extLst>
                </a:gridCol>
                <a:gridCol w="472007">
                  <a:extLst>
                    <a:ext uri="{9D8B030D-6E8A-4147-A177-3AD203B41FA5}">
                      <a16:colId xmlns:a16="http://schemas.microsoft.com/office/drawing/2014/main" val="1905867413"/>
                    </a:ext>
                  </a:extLst>
                </a:gridCol>
              </a:tblGrid>
              <a:tr h="828512">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09562130"/>
                  </a:ext>
                </a:extLst>
              </a:tr>
              <a:tr h="175236">
                <a:tc>
                  <a:txBody>
                    <a:bodyPr/>
                    <a:lstStyle/>
                    <a:p>
                      <a:pPr algn="ctr" rtl="0" fontAlgn="ctr"/>
                      <a:r>
                        <a:rPr lang="es-CO" sz="9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247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9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438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9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9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9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9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589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710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947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580184404"/>
                  </a:ext>
                </a:extLst>
              </a:tr>
              <a:tr h="175236">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271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247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438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329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589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947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211525390"/>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rgbClr val="FFFFFF"/>
                </a:solidFill>
              </a:rPr>
              <a:t>GESTIÓN COMECIAL</a:t>
            </a:r>
            <a:endParaRPr lang="es-CO" altLang="es-CO">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catastro de suscriptores a febrero de 2025</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B70F7067-9D44-4D90-A2AA-DB361D77E096}"/>
              </a:ext>
            </a:extLst>
          </p:cNvPr>
          <p:cNvSpPr txBox="1"/>
          <p:nvPr/>
        </p:nvSpPr>
        <p:spPr>
          <a:xfrm>
            <a:off x="181302" y="5795283"/>
            <a:ext cx="6763407" cy="461665"/>
          </a:xfrm>
          <a:prstGeom prst="rect">
            <a:avLst/>
          </a:prstGeom>
          <a:noFill/>
        </p:spPr>
        <p:txBody>
          <a:bodyPr wrap="square" rtlCol="0">
            <a:spAutoFit/>
          </a:bodyPr>
          <a:lstStyle/>
          <a:p>
            <a:r>
              <a:rPr lang="es-MX" sz="1200">
                <a:solidFill>
                  <a:schemeClr val="accent1">
                    <a:lumMod val="50000"/>
                  </a:schemeClr>
                </a:solidFill>
              </a:rPr>
              <a:t>(*) </a:t>
            </a:r>
            <a:r>
              <a:rPr lang="es-MX" sz="1200" b="1">
                <a:solidFill>
                  <a:schemeClr val="accent1">
                    <a:lumMod val="50000"/>
                  </a:schemeClr>
                </a:solidFill>
              </a:rPr>
              <a:t>Suscriptor</a:t>
            </a:r>
            <a:r>
              <a:rPr lang="es-MX" sz="1200">
                <a:solidFill>
                  <a:schemeClr val="accent1">
                    <a:lumMod val="50000"/>
                  </a:schemeClr>
                </a:solidFill>
              </a:rPr>
              <a:t>: Hace referencia a las cuentas contrato. El cual puede tener uno o varios usuarios.  </a:t>
            </a:r>
          </a:p>
          <a:p>
            <a:r>
              <a:rPr lang="es-MX" sz="1200">
                <a:solidFill>
                  <a:schemeClr val="accent1">
                    <a:lumMod val="50000"/>
                  </a:schemeClr>
                </a:solidFill>
              </a:rPr>
              <a:t>(**) </a:t>
            </a:r>
            <a:r>
              <a:rPr lang="es-MX" sz="1200" b="1">
                <a:solidFill>
                  <a:schemeClr val="accent1">
                    <a:lumMod val="50000"/>
                  </a:schemeClr>
                </a:solidFill>
              </a:rPr>
              <a:t>Usuario</a:t>
            </a:r>
            <a:r>
              <a:rPr lang="es-MX" sz="1200">
                <a:solidFill>
                  <a:schemeClr val="accent1">
                    <a:lumMod val="50000"/>
                  </a:schemeClr>
                </a:solidFill>
              </a:rPr>
              <a:t>: Hace referencia al conjunto de unidades residenciales y no residenciales. </a:t>
            </a:r>
            <a:endParaRPr lang="es-CO" sz="1200">
              <a:solidFill>
                <a:schemeClr val="accent1">
                  <a:lumMod val="50000"/>
                </a:schemeClr>
              </a:solidFill>
            </a:endParaRPr>
          </a:p>
        </p:txBody>
      </p:sp>
      <p:sp>
        <p:nvSpPr>
          <p:cNvPr id="3" name="CuadroTexto 2">
            <a:extLst>
              <a:ext uri="{FF2B5EF4-FFF2-40B4-BE49-F238E27FC236}">
                <a16:creationId xmlns:a16="http://schemas.microsoft.com/office/drawing/2014/main" id="{29C66379-C74D-1B98-7EE0-4E48E0560039}"/>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a:solidFill>
                  <a:schemeClr val="accent1">
                    <a:lumMod val="50000"/>
                  </a:schemeClr>
                </a:solidFill>
              </a:rPr>
              <a:t>Fuente de información suscriptores, unidades residenciales y no residenciales y predios con descuento puerta a puerta. </a:t>
            </a:r>
          </a:p>
          <a:p>
            <a:r>
              <a:rPr lang="es-ES" sz="1200">
                <a:solidFill>
                  <a:schemeClr val="accent1">
                    <a:lumMod val="50000"/>
                  </a:schemeClr>
                </a:solidFill>
              </a:rPr>
              <a:t>Archivos planos de catastro con corte a 28 de febrero de 2025.</a:t>
            </a:r>
          </a:p>
          <a:p>
            <a:endParaRPr lang="es-ES" sz="1200">
              <a:solidFill>
                <a:schemeClr val="accent1">
                  <a:lumMod val="50000"/>
                </a:schemeClr>
              </a:solidFill>
            </a:endParaRPr>
          </a:p>
          <a:p>
            <a:r>
              <a:rPr lang="es-ES" sz="1200">
                <a:solidFill>
                  <a:schemeClr val="accent1">
                    <a:lumMod val="50000"/>
                  </a:schemeClr>
                </a:solidFill>
              </a:rPr>
              <a:t>2. Fuente Información predios desocupados. Reportes del SIGAB con corte a 28 de febrero de 2025.</a:t>
            </a:r>
          </a:p>
        </p:txBody>
      </p:sp>
      <p:graphicFrame>
        <p:nvGraphicFramePr>
          <p:cNvPr id="5" name="Tabla 4">
            <a:extLst>
              <a:ext uri="{FF2B5EF4-FFF2-40B4-BE49-F238E27FC236}">
                <a16:creationId xmlns:a16="http://schemas.microsoft.com/office/drawing/2014/main" id="{A892D45B-0992-228D-4D1F-0BDFC0E871CF}"/>
              </a:ext>
            </a:extLst>
          </p:cNvPr>
          <p:cNvGraphicFramePr>
            <a:graphicFrameLocks noGrp="1"/>
          </p:cNvGraphicFramePr>
          <p:nvPr/>
        </p:nvGraphicFramePr>
        <p:xfrm>
          <a:off x="1880655" y="2462289"/>
          <a:ext cx="7823200" cy="990600"/>
        </p:xfrm>
        <a:graphic>
          <a:graphicData uri="http://schemas.openxmlformats.org/drawingml/2006/table">
            <a:tbl>
              <a:tblPr/>
              <a:tblGrid>
                <a:gridCol w="761691">
                  <a:extLst>
                    <a:ext uri="{9D8B030D-6E8A-4147-A177-3AD203B41FA5}">
                      <a16:colId xmlns:a16="http://schemas.microsoft.com/office/drawing/2014/main" val="3105234291"/>
                    </a:ext>
                  </a:extLst>
                </a:gridCol>
                <a:gridCol w="1307569">
                  <a:extLst>
                    <a:ext uri="{9D8B030D-6E8A-4147-A177-3AD203B41FA5}">
                      <a16:colId xmlns:a16="http://schemas.microsoft.com/office/drawing/2014/main" val="3776919192"/>
                    </a:ext>
                  </a:extLst>
                </a:gridCol>
                <a:gridCol w="1002893">
                  <a:extLst>
                    <a:ext uri="{9D8B030D-6E8A-4147-A177-3AD203B41FA5}">
                      <a16:colId xmlns:a16="http://schemas.microsoft.com/office/drawing/2014/main" val="2965048278"/>
                    </a:ext>
                  </a:extLst>
                </a:gridCol>
                <a:gridCol w="761691">
                  <a:extLst>
                    <a:ext uri="{9D8B030D-6E8A-4147-A177-3AD203B41FA5}">
                      <a16:colId xmlns:a16="http://schemas.microsoft.com/office/drawing/2014/main" val="1405414590"/>
                    </a:ext>
                  </a:extLst>
                </a:gridCol>
                <a:gridCol w="1475776">
                  <a:extLst>
                    <a:ext uri="{9D8B030D-6E8A-4147-A177-3AD203B41FA5}">
                      <a16:colId xmlns:a16="http://schemas.microsoft.com/office/drawing/2014/main" val="2109150107"/>
                    </a:ext>
                  </a:extLst>
                </a:gridCol>
                <a:gridCol w="2513580">
                  <a:extLst>
                    <a:ext uri="{9D8B030D-6E8A-4147-A177-3AD203B41FA5}">
                      <a16:colId xmlns:a16="http://schemas.microsoft.com/office/drawing/2014/main" val="2779969122"/>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RECOLECCIÓN PUERTA </a:t>
                      </a:r>
                      <a:r>
                        <a:rPr lang="es-MX" sz="1100" b="1" i="0" u="none" strike="noStrike" err="1">
                          <a:solidFill>
                            <a:srgbClr val="203764"/>
                          </a:solidFill>
                          <a:effectLst/>
                          <a:latin typeface="Calibri" panose="020F0502020204030204" pitchFamily="34" charset="0"/>
                        </a:rPr>
                        <a:t>PUERTA</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620751823"/>
                  </a:ext>
                </a:extLst>
              </a:tr>
              <a:tr h="200025">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143.368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167.192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985580419"/>
                  </a:ext>
                </a:extLst>
              </a:tr>
              <a:tr h="200025">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332.769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405.385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6569169"/>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476.137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572.577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4.313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3.431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010123267"/>
                  </a:ext>
                </a:extLst>
              </a:tr>
            </a:tbl>
          </a:graphicData>
        </a:graphic>
      </p:graphicFrame>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tipo población en el catastro de suscriptores a febrero de 2025</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43CB4406-9F08-83E6-B03A-9C9AEBDF446E}"/>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a:solidFill>
                  <a:schemeClr val="accent1">
                    <a:lumMod val="50000"/>
                  </a:schemeClr>
                </a:solidFill>
              </a:rPr>
              <a:t>Fuente de información suscriptores por tipo de población. Archivos planos de catastro con corte a 28 de febrero de 2025.</a:t>
            </a:r>
          </a:p>
        </p:txBody>
      </p:sp>
      <p:graphicFrame>
        <p:nvGraphicFramePr>
          <p:cNvPr id="3" name="Tabla 2">
            <a:extLst>
              <a:ext uri="{FF2B5EF4-FFF2-40B4-BE49-F238E27FC236}">
                <a16:creationId xmlns:a16="http://schemas.microsoft.com/office/drawing/2014/main" id="{50358EC9-2F5B-6F5C-1582-CF18263C36D7}"/>
              </a:ext>
            </a:extLst>
          </p:cNvPr>
          <p:cNvGraphicFramePr>
            <a:graphicFrameLocks noGrp="1"/>
          </p:cNvGraphicFramePr>
          <p:nvPr/>
        </p:nvGraphicFramePr>
        <p:xfrm>
          <a:off x="2187388" y="2250424"/>
          <a:ext cx="7175272" cy="1491091"/>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521959">
                <a:tc>
                  <a:txBody>
                    <a:bodyPr/>
                    <a:lstStyle/>
                    <a:p>
                      <a:pPr algn="ctr" rtl="0" fontAlgn="ctr"/>
                      <a:r>
                        <a:rPr lang="es-CO" sz="1100" b="1" i="0" u="none" strike="noStrike">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ENERO-2025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ENERO-2025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 PARTICIPACIÓN</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 (FEB-25)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474.556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476.137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474.556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476.137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vinculación de asociaciones de aprovechamiento en el catastro de suscriptores a febrero de 2025</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CD529648-325C-C15D-14C4-BB45951A4F6F}"/>
              </a:ext>
            </a:extLst>
          </p:cNvPr>
          <p:cNvSpPr txBox="1"/>
          <p:nvPr/>
        </p:nvSpPr>
        <p:spPr>
          <a:xfrm>
            <a:off x="2275884" y="4288197"/>
            <a:ext cx="7009329" cy="461665"/>
          </a:xfrm>
          <a:prstGeom prst="rect">
            <a:avLst/>
          </a:prstGeom>
          <a:noFill/>
        </p:spPr>
        <p:txBody>
          <a:bodyPr wrap="square" rtlCol="0">
            <a:spAutoFit/>
          </a:bodyPr>
          <a:lstStyle/>
          <a:p>
            <a:pPr marL="228600" indent="-228600">
              <a:buAutoNum type="arabicPeriod"/>
            </a:pPr>
            <a:r>
              <a:rPr lang="es-ES" sz="1200">
                <a:solidFill>
                  <a:schemeClr val="accent1">
                    <a:lumMod val="50000"/>
                  </a:schemeClr>
                </a:solidFill>
              </a:rPr>
              <a:t>Fuente de información suscriptores – Asociaciones de aprovechamiento. Archivos planos de catastro con corte a 28 de febrero de 2025.</a:t>
            </a:r>
          </a:p>
        </p:txBody>
      </p:sp>
      <p:graphicFrame>
        <p:nvGraphicFramePr>
          <p:cNvPr id="4" name="Tabla 3">
            <a:extLst>
              <a:ext uri="{FF2B5EF4-FFF2-40B4-BE49-F238E27FC236}">
                <a16:creationId xmlns:a16="http://schemas.microsoft.com/office/drawing/2014/main" id="{CA0320DD-2703-A0CF-1545-C20EA5B1D1B8}"/>
              </a:ext>
            </a:extLst>
          </p:cNvPr>
          <p:cNvGraphicFramePr>
            <a:graphicFrameLocks noGrp="1"/>
          </p:cNvGraphicFramePr>
          <p:nvPr/>
        </p:nvGraphicFramePr>
        <p:xfrm>
          <a:off x="2275884" y="2520377"/>
          <a:ext cx="7266950" cy="1380411"/>
        </p:xfrm>
        <a:graphic>
          <a:graphicData uri="http://schemas.openxmlformats.org/drawingml/2006/table">
            <a:tbl>
              <a:tblPr/>
              <a:tblGrid>
                <a:gridCol w="1851160">
                  <a:extLst>
                    <a:ext uri="{9D8B030D-6E8A-4147-A177-3AD203B41FA5}">
                      <a16:colId xmlns:a16="http://schemas.microsoft.com/office/drawing/2014/main" val="167799717"/>
                    </a:ext>
                  </a:extLst>
                </a:gridCol>
                <a:gridCol w="2111240">
                  <a:extLst>
                    <a:ext uri="{9D8B030D-6E8A-4147-A177-3AD203B41FA5}">
                      <a16:colId xmlns:a16="http://schemas.microsoft.com/office/drawing/2014/main" val="4173859939"/>
                    </a:ext>
                  </a:extLst>
                </a:gridCol>
                <a:gridCol w="1774666">
                  <a:extLst>
                    <a:ext uri="{9D8B030D-6E8A-4147-A177-3AD203B41FA5}">
                      <a16:colId xmlns:a16="http://schemas.microsoft.com/office/drawing/2014/main" val="1035851620"/>
                    </a:ext>
                  </a:extLst>
                </a:gridCol>
                <a:gridCol w="1529884">
                  <a:extLst>
                    <a:ext uri="{9D8B030D-6E8A-4147-A177-3AD203B41FA5}">
                      <a16:colId xmlns:a16="http://schemas.microsoft.com/office/drawing/2014/main" val="280508728"/>
                    </a:ext>
                  </a:extLst>
                </a:gridCol>
              </a:tblGrid>
              <a:tr h="840948">
                <a:tc>
                  <a:txBody>
                    <a:bodyPr/>
                    <a:lstStyle/>
                    <a:p>
                      <a:pPr algn="ctr" rtl="0" fontAlgn="ctr"/>
                      <a:r>
                        <a:rPr lang="es-CO" sz="1100" b="1" i="0" u="none" strike="noStrike">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873429459"/>
                  </a:ext>
                </a:extLst>
              </a:tr>
              <a:tr h="539463">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476.137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105.200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a:solidFill>
                            <a:srgbClr val="002060"/>
                          </a:solidFill>
                          <a:effectLst/>
                          <a:latin typeface="Calibri" panose="020F0502020204030204" pitchFamily="34" charset="0"/>
                        </a:rPr>
                        <a:t>22,09%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catastro de suscriptores a febrero de 2025</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A0BA12E9-0122-40B1-8D06-086367C9EBF0}"/>
              </a:ext>
            </a:extLst>
          </p:cNvPr>
          <p:cNvSpPr txBox="1"/>
          <p:nvPr/>
        </p:nvSpPr>
        <p:spPr>
          <a:xfrm>
            <a:off x="181302" y="5795283"/>
            <a:ext cx="6763407" cy="461665"/>
          </a:xfrm>
          <a:prstGeom prst="rect">
            <a:avLst/>
          </a:prstGeom>
          <a:noFill/>
        </p:spPr>
        <p:txBody>
          <a:bodyPr wrap="square" rtlCol="0">
            <a:spAutoFit/>
          </a:bodyPr>
          <a:lstStyle/>
          <a:p>
            <a:r>
              <a:rPr lang="es-MX" sz="1200">
                <a:solidFill>
                  <a:schemeClr val="accent1">
                    <a:lumMod val="50000"/>
                  </a:schemeClr>
                </a:solidFill>
              </a:rPr>
              <a:t>(*) </a:t>
            </a:r>
            <a:r>
              <a:rPr lang="es-MX" sz="1200" b="1">
                <a:solidFill>
                  <a:schemeClr val="accent1">
                    <a:lumMod val="50000"/>
                  </a:schemeClr>
                </a:solidFill>
              </a:rPr>
              <a:t>Suscriptor</a:t>
            </a:r>
            <a:r>
              <a:rPr lang="es-MX" sz="1200">
                <a:solidFill>
                  <a:schemeClr val="accent1">
                    <a:lumMod val="50000"/>
                  </a:schemeClr>
                </a:solidFill>
              </a:rPr>
              <a:t>: Hace referencia a las cuentas contrato. El cual puede tener uno o varios usuarios.  </a:t>
            </a:r>
          </a:p>
          <a:p>
            <a:r>
              <a:rPr lang="es-MX" sz="1200">
                <a:solidFill>
                  <a:schemeClr val="accent1">
                    <a:lumMod val="50000"/>
                  </a:schemeClr>
                </a:solidFill>
              </a:rPr>
              <a:t>(**) </a:t>
            </a:r>
            <a:r>
              <a:rPr lang="es-MX" sz="1200" b="1">
                <a:solidFill>
                  <a:schemeClr val="accent1">
                    <a:lumMod val="50000"/>
                  </a:schemeClr>
                </a:solidFill>
              </a:rPr>
              <a:t>Usuario</a:t>
            </a:r>
            <a:r>
              <a:rPr lang="es-MX" sz="1200">
                <a:solidFill>
                  <a:schemeClr val="accent1">
                    <a:lumMod val="50000"/>
                  </a:schemeClr>
                </a:solidFill>
              </a:rPr>
              <a:t>: Hace referencia al conjunto de unidades residenciales y no residenciales. </a:t>
            </a:r>
            <a:endParaRPr lang="es-CO" sz="1200">
              <a:solidFill>
                <a:schemeClr val="accent1">
                  <a:lumMod val="50000"/>
                </a:schemeClr>
              </a:solidFill>
            </a:endParaRPr>
          </a:p>
        </p:txBody>
      </p:sp>
      <p:sp>
        <p:nvSpPr>
          <p:cNvPr id="2" name="CuadroTexto 1">
            <a:extLst>
              <a:ext uri="{FF2B5EF4-FFF2-40B4-BE49-F238E27FC236}">
                <a16:creationId xmlns:a16="http://schemas.microsoft.com/office/drawing/2014/main" id="{AEE5BD92-A058-18FE-21FF-A9D587A09900}"/>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de información suscriptores,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Archivos planos de catastro con corte al </a:t>
            </a:r>
            <a:r>
              <a:rPr kumimoji="0" lang="pt-BR"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28</a:t>
            </a:r>
            <a:r>
              <a:rPr lang="pt-BR" sz="1200">
                <a:solidFill>
                  <a:srgbClr val="4472C4">
                    <a:lumMod val="50000"/>
                  </a:srgbClr>
                </a:solidFill>
                <a:latin typeface="Calibri" panose="020F0502020204030204"/>
              </a:rPr>
              <a:t> de Febrero </a:t>
            </a:r>
            <a:r>
              <a:rPr kumimoji="0" lang="pt-BR"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pt-BR"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28</a:t>
            </a:r>
            <a:r>
              <a:rPr lang="pt-BR" sz="1200">
                <a:solidFill>
                  <a:srgbClr val="4472C4">
                    <a:lumMod val="50000"/>
                  </a:srgbClr>
                </a:solidFill>
                <a:latin typeface="Calibri" panose="020F0502020204030204"/>
              </a:rPr>
              <a:t> de Febrero </a:t>
            </a:r>
            <a:r>
              <a:rPr kumimoji="0" lang="pt-BR"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p:txBody>
      </p:sp>
      <p:graphicFrame>
        <p:nvGraphicFramePr>
          <p:cNvPr id="3" name="Tabla 2">
            <a:extLst>
              <a:ext uri="{FF2B5EF4-FFF2-40B4-BE49-F238E27FC236}">
                <a16:creationId xmlns:a16="http://schemas.microsoft.com/office/drawing/2014/main" id="{738740FA-A13A-9C7E-ECF3-B5442FC0B139}"/>
              </a:ext>
            </a:extLst>
          </p:cNvPr>
          <p:cNvGraphicFramePr>
            <a:graphicFrameLocks noGrp="1"/>
          </p:cNvGraphicFramePr>
          <p:nvPr/>
        </p:nvGraphicFramePr>
        <p:xfrm>
          <a:off x="1835150" y="2665469"/>
          <a:ext cx="7823200" cy="981075"/>
        </p:xfrm>
        <a:graphic>
          <a:graphicData uri="http://schemas.openxmlformats.org/drawingml/2006/table">
            <a:tbl>
              <a:tblPr/>
              <a:tblGrid>
                <a:gridCol w="761691">
                  <a:extLst>
                    <a:ext uri="{9D8B030D-6E8A-4147-A177-3AD203B41FA5}">
                      <a16:colId xmlns:a16="http://schemas.microsoft.com/office/drawing/2014/main" val="3215343228"/>
                    </a:ext>
                  </a:extLst>
                </a:gridCol>
                <a:gridCol w="1307569">
                  <a:extLst>
                    <a:ext uri="{9D8B030D-6E8A-4147-A177-3AD203B41FA5}">
                      <a16:colId xmlns:a16="http://schemas.microsoft.com/office/drawing/2014/main" val="1878359686"/>
                    </a:ext>
                  </a:extLst>
                </a:gridCol>
                <a:gridCol w="1002893">
                  <a:extLst>
                    <a:ext uri="{9D8B030D-6E8A-4147-A177-3AD203B41FA5}">
                      <a16:colId xmlns:a16="http://schemas.microsoft.com/office/drawing/2014/main" val="2540202206"/>
                    </a:ext>
                  </a:extLst>
                </a:gridCol>
                <a:gridCol w="761691">
                  <a:extLst>
                    <a:ext uri="{9D8B030D-6E8A-4147-A177-3AD203B41FA5}">
                      <a16:colId xmlns:a16="http://schemas.microsoft.com/office/drawing/2014/main" val="2224990292"/>
                    </a:ext>
                  </a:extLst>
                </a:gridCol>
                <a:gridCol w="1475776">
                  <a:extLst>
                    <a:ext uri="{9D8B030D-6E8A-4147-A177-3AD203B41FA5}">
                      <a16:colId xmlns:a16="http://schemas.microsoft.com/office/drawing/2014/main" val="2369217235"/>
                    </a:ext>
                  </a:extLst>
                </a:gridCol>
                <a:gridCol w="2513580">
                  <a:extLst>
                    <a:ext uri="{9D8B030D-6E8A-4147-A177-3AD203B41FA5}">
                      <a16:colId xmlns:a16="http://schemas.microsoft.com/office/drawing/2014/main" val="3341158518"/>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RECOLECCION PUERTA </a:t>
                      </a:r>
                      <a:r>
                        <a:rPr lang="es-MX" sz="1100" b="1" i="0" u="none" strike="noStrike" err="1">
                          <a:solidFill>
                            <a:srgbClr val="203764"/>
                          </a:solidFill>
                          <a:effectLst/>
                          <a:latin typeface="Calibri" panose="020F0502020204030204" pitchFamily="34" charset="0"/>
                        </a:rPr>
                        <a:t>PUERTA</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3405511"/>
                  </a:ext>
                </a:extLst>
              </a:tr>
              <a:tr h="200025">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56.427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79.534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8448062"/>
                  </a:ext>
                </a:extLst>
              </a:tr>
              <a:tr h="200025">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235.140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330.707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238</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24234862"/>
                  </a:ext>
                </a:extLst>
              </a:tr>
              <a:tr h="190500">
                <a:tc gridSpan="2">
                  <a:txBody>
                    <a:bodyPr/>
                    <a:lstStyle/>
                    <a:p>
                      <a:pPr algn="ctr" rtl="0" fontAlgn="ctr"/>
                      <a:r>
                        <a:rPr lang="es-CO" sz="1100" b="1" i="0" u="none" strike="noStrike">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291.567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410.241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372</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257003859"/>
                  </a:ext>
                </a:extLst>
              </a:tr>
            </a:tbl>
          </a:graphicData>
        </a:graphic>
      </p:graphicFrame>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tipo población en el catastro de suscriptores a febrero de 2025</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5B8463FF-28F2-4525-3A54-F847456321E5}"/>
              </a:ext>
            </a:extLst>
          </p:cNvPr>
          <p:cNvGraphicFramePr>
            <a:graphicFrameLocks noGrp="1"/>
          </p:cNvGraphicFramePr>
          <p:nvPr/>
        </p:nvGraphicFramePr>
        <p:xfrm>
          <a:off x="1835150" y="2251342"/>
          <a:ext cx="7156450" cy="1433740"/>
        </p:xfrm>
        <a:graphic>
          <a:graphicData uri="http://schemas.openxmlformats.org/drawingml/2006/table">
            <a:tbl>
              <a:tblPr>
                <a:tableStyleId>{5C22544A-7EE6-4342-B048-85BDC9FD1C3A}</a:tableStyleId>
              </a:tblPr>
              <a:tblGrid>
                <a:gridCol w="2642191">
                  <a:extLst>
                    <a:ext uri="{9D8B030D-6E8A-4147-A177-3AD203B41FA5}">
                      <a16:colId xmlns:a16="http://schemas.microsoft.com/office/drawing/2014/main" val="4034886128"/>
                    </a:ext>
                  </a:extLst>
                </a:gridCol>
                <a:gridCol w="1213739">
                  <a:extLst>
                    <a:ext uri="{9D8B030D-6E8A-4147-A177-3AD203B41FA5}">
                      <a16:colId xmlns:a16="http://schemas.microsoft.com/office/drawing/2014/main" val="60539990"/>
                    </a:ext>
                  </a:extLst>
                </a:gridCol>
                <a:gridCol w="1586379">
                  <a:extLst>
                    <a:ext uri="{9D8B030D-6E8A-4147-A177-3AD203B41FA5}">
                      <a16:colId xmlns:a16="http://schemas.microsoft.com/office/drawing/2014/main" val="1695695432"/>
                    </a:ext>
                  </a:extLst>
                </a:gridCol>
                <a:gridCol w="1714141">
                  <a:extLst>
                    <a:ext uri="{9D8B030D-6E8A-4147-A177-3AD203B41FA5}">
                      <a16:colId xmlns:a16="http://schemas.microsoft.com/office/drawing/2014/main" val="3883315198"/>
                    </a:ext>
                  </a:extLst>
                </a:gridCol>
              </a:tblGrid>
              <a:tr h="358435">
                <a:tc>
                  <a:txBody>
                    <a:bodyPr/>
                    <a:lstStyle/>
                    <a:p>
                      <a:pPr algn="ctr" rtl="0" fontAlgn="ctr"/>
                      <a:r>
                        <a:rPr lang="es-CO" sz="1100" b="1" u="none" strike="noStrike">
                          <a:solidFill>
                            <a:schemeClr val="accent1">
                              <a:lumMod val="50000"/>
                            </a:schemeClr>
                          </a:solidFill>
                          <a:effectLst/>
                          <a:latin typeface="+mn-lt"/>
                        </a:rPr>
                        <a:t>TIPO DE POBLACIÓN</a:t>
                      </a:r>
                      <a:endParaRPr lang="es-CO" sz="1100" b="1" i="0" u="none" strike="noStrike">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ENERO-2025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FEBRERO-2025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 PARTICIPACIÓN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58435">
                <a:tc>
                  <a:txBody>
                    <a:bodyPr/>
                    <a:lstStyle/>
                    <a:p>
                      <a:pPr algn="ctr" rtl="0" fontAlgn="ctr"/>
                      <a:r>
                        <a:rPr lang="es-CO" sz="1100" u="none" strike="noStrike">
                          <a:solidFill>
                            <a:schemeClr val="accent1">
                              <a:lumMod val="50000"/>
                            </a:schemeClr>
                          </a:solidFill>
                          <a:effectLst/>
                          <a:latin typeface="+mn-lt"/>
                        </a:rPr>
                        <a:t>NÚMERO DE SUSCRIPTORES RURALES</a:t>
                      </a:r>
                      <a:endParaRPr lang="es-CO" sz="1100" b="0" i="0" u="none" strike="noStrike">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58435">
                <a:tc>
                  <a:txBody>
                    <a:bodyPr/>
                    <a:lstStyle/>
                    <a:p>
                      <a:pPr algn="ctr" rtl="0" fontAlgn="ctr"/>
                      <a:r>
                        <a:rPr lang="es-CO" sz="1100" u="none" strike="noStrike">
                          <a:solidFill>
                            <a:schemeClr val="accent1">
                              <a:lumMod val="50000"/>
                            </a:schemeClr>
                          </a:solidFill>
                          <a:effectLst/>
                          <a:latin typeface="+mn-lt"/>
                        </a:rPr>
                        <a:t>NÚMERO DE SUSCRIPTORES URBANOS</a:t>
                      </a:r>
                      <a:endParaRPr lang="es-CO" sz="1100" b="0" i="0" u="none" strike="noStrike">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290.837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291.567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358435">
                <a:tc>
                  <a:txBody>
                    <a:bodyPr/>
                    <a:lstStyle/>
                    <a:p>
                      <a:pPr algn="ctr" rtl="0" fontAlgn="ctr"/>
                      <a:r>
                        <a:rPr lang="es-CO" sz="1100" b="1" u="none" strike="noStrike">
                          <a:solidFill>
                            <a:schemeClr val="accent1">
                              <a:lumMod val="50000"/>
                            </a:schemeClr>
                          </a:solidFill>
                          <a:effectLst/>
                          <a:latin typeface="+mn-lt"/>
                        </a:rPr>
                        <a:t>TOTAL</a:t>
                      </a:r>
                      <a:endParaRPr lang="es-CO" sz="1100" b="1" i="0" u="none" strike="noStrike">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290.837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291.567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3" name="CuadroTexto 2">
            <a:extLst>
              <a:ext uri="{FF2B5EF4-FFF2-40B4-BE49-F238E27FC236}">
                <a16:creationId xmlns:a16="http://schemas.microsoft.com/office/drawing/2014/main" id="{0DED7159-093A-8F2C-E7FA-65192429EBC7}"/>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kumimoji="0" lang="pt-BR"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28 </a:t>
            </a:r>
            <a:r>
              <a:rPr lang="pt-BR" sz="1200">
                <a:solidFill>
                  <a:srgbClr val="4472C4">
                    <a:lumMod val="50000"/>
                  </a:srgbClr>
                </a:solidFill>
                <a:latin typeface="Calibri" panose="020F0502020204030204"/>
              </a:rPr>
              <a:t>de Febrero </a:t>
            </a:r>
            <a:r>
              <a:rPr kumimoji="0" lang="pt-BR"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2025</a:t>
            </a: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vinculación de asociaciones de aprovechamiento en el catastro de suscriptores a febrero de 2025</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940B84BB-39C2-19D5-25DD-BC9D55D6348D}"/>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291.567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103.204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algn="ctr" defTabSz="914400" rtl="0" eaLnBrk="1" fontAlgn="ctr" latinLnBrk="0" hangingPunct="1"/>
                      <a:r>
                        <a:rPr lang="es-CO" sz="1100" b="0" i="0" u="none" strike="noStrike" kern="1200">
                          <a:solidFill>
                            <a:srgbClr val="002060"/>
                          </a:solidFill>
                          <a:effectLst/>
                          <a:latin typeface="+mj-lt"/>
                          <a:ea typeface="+mn-ea"/>
                          <a:cs typeface="Arial" panose="020B0604020202020204" pitchFamily="34" charset="0"/>
                        </a:rPr>
                        <a:t>35.47%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3" name="CuadroTexto 2">
            <a:extLst>
              <a:ext uri="{FF2B5EF4-FFF2-40B4-BE49-F238E27FC236}">
                <a16:creationId xmlns:a16="http://schemas.microsoft.com/office/drawing/2014/main" id="{2AD97AC1-64C2-37E2-5775-FCB7A300A425}"/>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28 </a:t>
            </a:r>
            <a:r>
              <a:rPr lang="pt-BR" sz="1200">
                <a:solidFill>
                  <a:srgbClr val="4472C4">
                    <a:lumMod val="50000"/>
                  </a:srgbClr>
                </a:solidFill>
                <a:latin typeface="Calibri" panose="020F0502020204030204"/>
              </a:rPr>
              <a:t>de Febrero </a:t>
            </a:r>
            <a:r>
              <a:rPr kumimoji="0" lang="pt-BR"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de 2025</a:t>
            </a:r>
            <a:r>
              <a:rPr kumimoji="0" lang="es-MX"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catastro de suscriptores a febrero de 2025</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9BCA12CF-7556-4BBE-B35D-4A904CCE38B6}"/>
              </a:ext>
            </a:extLst>
          </p:cNvPr>
          <p:cNvSpPr txBox="1"/>
          <p:nvPr/>
        </p:nvSpPr>
        <p:spPr>
          <a:xfrm>
            <a:off x="181302" y="5795283"/>
            <a:ext cx="6763407" cy="461665"/>
          </a:xfrm>
          <a:prstGeom prst="rect">
            <a:avLst/>
          </a:prstGeom>
          <a:noFill/>
        </p:spPr>
        <p:txBody>
          <a:bodyPr wrap="square" rtlCol="0">
            <a:spAutoFit/>
          </a:bodyPr>
          <a:lstStyle/>
          <a:p>
            <a:r>
              <a:rPr lang="es-MX" sz="1200">
                <a:solidFill>
                  <a:schemeClr val="accent1">
                    <a:lumMod val="50000"/>
                  </a:schemeClr>
                </a:solidFill>
              </a:rPr>
              <a:t>(*) </a:t>
            </a:r>
            <a:r>
              <a:rPr lang="es-MX" sz="1200" b="1">
                <a:solidFill>
                  <a:schemeClr val="accent1">
                    <a:lumMod val="50000"/>
                  </a:schemeClr>
                </a:solidFill>
              </a:rPr>
              <a:t>Suscriptor</a:t>
            </a:r>
            <a:r>
              <a:rPr lang="es-MX" sz="1200">
                <a:solidFill>
                  <a:schemeClr val="accent1">
                    <a:lumMod val="50000"/>
                  </a:schemeClr>
                </a:solidFill>
              </a:rPr>
              <a:t>: Hace referencia a las cuentas contrato. El cual puede tener uno o varios usuarios.  </a:t>
            </a:r>
          </a:p>
          <a:p>
            <a:r>
              <a:rPr lang="es-MX" sz="1200">
                <a:solidFill>
                  <a:schemeClr val="accent1">
                    <a:lumMod val="50000"/>
                  </a:schemeClr>
                </a:solidFill>
              </a:rPr>
              <a:t>(**) </a:t>
            </a:r>
            <a:r>
              <a:rPr lang="es-MX" sz="1200" b="1">
                <a:solidFill>
                  <a:schemeClr val="accent1">
                    <a:lumMod val="50000"/>
                  </a:schemeClr>
                </a:solidFill>
              </a:rPr>
              <a:t>Usuario</a:t>
            </a:r>
            <a:r>
              <a:rPr lang="es-MX" sz="1200">
                <a:solidFill>
                  <a:schemeClr val="accent1">
                    <a:lumMod val="50000"/>
                  </a:schemeClr>
                </a:solidFill>
              </a:rPr>
              <a:t>: Hace referencia al conjunto de unidades residenciales y no residenciales. </a:t>
            </a:r>
            <a:endParaRPr lang="es-CO" sz="1200">
              <a:solidFill>
                <a:schemeClr val="accent1">
                  <a:lumMod val="50000"/>
                </a:schemeClr>
              </a:solidFill>
            </a:endParaRPr>
          </a:p>
        </p:txBody>
      </p:sp>
      <p:sp>
        <p:nvSpPr>
          <p:cNvPr id="2" name="CuadroTexto 1">
            <a:extLst>
              <a:ext uri="{FF2B5EF4-FFF2-40B4-BE49-F238E27FC236}">
                <a16:creationId xmlns:a16="http://schemas.microsoft.com/office/drawing/2014/main" id="{AD8F3EAD-F9BF-AEDE-4543-4AF43D28F788}"/>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Archivos planos de catastro con corte al </a:t>
            </a:r>
            <a:r>
              <a:rPr lang="es-MX" sz="1200">
                <a:solidFill>
                  <a:srgbClr val="4472C4">
                    <a:lumMod val="50000"/>
                  </a:srgbClr>
                </a:solidFill>
                <a:latin typeface="Calibri" panose="020F0502020204030204"/>
              </a:rPr>
              <a:t>28</a:t>
            </a:r>
            <a:r>
              <a:rPr kumimoji="0" lang="es-MX"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a:t>
            </a:r>
            <a:r>
              <a:rPr lang="es-MX" sz="1200">
                <a:solidFill>
                  <a:srgbClr val="4472C4">
                    <a:lumMod val="50000"/>
                  </a:srgbClr>
                </a:solidFill>
                <a:latin typeface="Calibri" panose="020F0502020204030204"/>
              </a:rPr>
              <a:t> febrero </a:t>
            </a:r>
            <a:r>
              <a:rPr kumimoji="0" lang="es-MX"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es-MX" sz="1200">
                <a:solidFill>
                  <a:srgbClr val="4472C4">
                    <a:lumMod val="50000"/>
                  </a:srgbClr>
                </a:solidFill>
                <a:latin typeface="Calibri" panose="020F0502020204030204"/>
              </a:rPr>
              <a:t>28</a:t>
            </a:r>
            <a:r>
              <a:rPr kumimoji="0" lang="es-MX"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a:t>
            </a:r>
            <a:r>
              <a:rPr lang="es-MX" sz="1200">
                <a:solidFill>
                  <a:srgbClr val="4472C4">
                    <a:lumMod val="50000"/>
                  </a:srgbClr>
                </a:solidFill>
                <a:latin typeface="Calibri" panose="020F0502020204030204"/>
              </a:rPr>
              <a:t> febrero </a:t>
            </a:r>
            <a:r>
              <a:rPr kumimoji="0" lang="es-MX"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p>
        </p:txBody>
      </p:sp>
      <p:graphicFrame>
        <p:nvGraphicFramePr>
          <p:cNvPr id="4" name="Tabla 3">
            <a:extLst>
              <a:ext uri="{FF2B5EF4-FFF2-40B4-BE49-F238E27FC236}">
                <a16:creationId xmlns:a16="http://schemas.microsoft.com/office/drawing/2014/main" id="{1A6F98A4-78DF-8016-C254-6618146A1917}"/>
              </a:ext>
            </a:extLst>
          </p:cNvPr>
          <p:cNvGraphicFramePr>
            <a:graphicFrameLocks noGrp="1"/>
          </p:cNvGraphicFramePr>
          <p:nvPr/>
        </p:nvGraphicFramePr>
        <p:xfrm>
          <a:off x="1880654" y="2488300"/>
          <a:ext cx="7823200" cy="990222"/>
        </p:xfrm>
        <a:graphic>
          <a:graphicData uri="http://schemas.openxmlformats.org/drawingml/2006/table">
            <a:tbl>
              <a:tblPr/>
              <a:tblGrid>
                <a:gridCol w="761691">
                  <a:extLst>
                    <a:ext uri="{9D8B030D-6E8A-4147-A177-3AD203B41FA5}">
                      <a16:colId xmlns:a16="http://schemas.microsoft.com/office/drawing/2014/main" val="2025007019"/>
                    </a:ext>
                  </a:extLst>
                </a:gridCol>
                <a:gridCol w="1307569">
                  <a:extLst>
                    <a:ext uri="{9D8B030D-6E8A-4147-A177-3AD203B41FA5}">
                      <a16:colId xmlns:a16="http://schemas.microsoft.com/office/drawing/2014/main" val="4042130414"/>
                    </a:ext>
                  </a:extLst>
                </a:gridCol>
                <a:gridCol w="1002893">
                  <a:extLst>
                    <a:ext uri="{9D8B030D-6E8A-4147-A177-3AD203B41FA5}">
                      <a16:colId xmlns:a16="http://schemas.microsoft.com/office/drawing/2014/main" val="3848413977"/>
                    </a:ext>
                  </a:extLst>
                </a:gridCol>
                <a:gridCol w="761691">
                  <a:extLst>
                    <a:ext uri="{9D8B030D-6E8A-4147-A177-3AD203B41FA5}">
                      <a16:colId xmlns:a16="http://schemas.microsoft.com/office/drawing/2014/main" val="1736881759"/>
                    </a:ext>
                  </a:extLst>
                </a:gridCol>
                <a:gridCol w="1475776">
                  <a:extLst>
                    <a:ext uri="{9D8B030D-6E8A-4147-A177-3AD203B41FA5}">
                      <a16:colId xmlns:a16="http://schemas.microsoft.com/office/drawing/2014/main" val="1403556924"/>
                    </a:ext>
                  </a:extLst>
                </a:gridCol>
                <a:gridCol w="2513580">
                  <a:extLst>
                    <a:ext uri="{9D8B030D-6E8A-4147-A177-3AD203B41FA5}">
                      <a16:colId xmlns:a16="http://schemas.microsoft.com/office/drawing/2014/main" val="2030698176"/>
                    </a:ext>
                  </a:extLst>
                </a:gridCol>
              </a:tblGrid>
              <a:tr h="489146">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RECOLECCIÓN PUERTA </a:t>
                      </a:r>
                      <a:r>
                        <a:rPr lang="es-MX" sz="1100" b="1" i="0" u="none" strike="noStrike" err="1">
                          <a:solidFill>
                            <a:srgbClr val="203764"/>
                          </a:solidFill>
                          <a:effectLst/>
                          <a:latin typeface="Calibri" panose="020F0502020204030204" pitchFamily="34" charset="0"/>
                        </a:rPr>
                        <a:t>PUERTA</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55128376"/>
                  </a:ext>
                </a:extLst>
              </a:tr>
              <a:tr h="25053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397.960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446.788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11.418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47252384"/>
                  </a:ext>
                </a:extLst>
              </a:tr>
              <a:tr h="25053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397.960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446.788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11.418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674596697"/>
                  </a:ext>
                </a:extLst>
              </a:tr>
            </a:tbl>
          </a:graphicData>
        </a:graphic>
      </p:graphicFrame>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tipo población en el catastro de suscriptores a febrero de 2025</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7CE3B33F-5505-E601-BC5E-041D457413F1}"/>
              </a:ext>
            </a:extLst>
          </p:cNvPr>
          <p:cNvGraphicFramePr>
            <a:graphicFrameLocks noGrp="1"/>
          </p:cNvGraphicFramePr>
          <p:nvPr/>
        </p:nvGraphicFramePr>
        <p:xfrm>
          <a:off x="1713099" y="214682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a:solidFill>
                            <a:schemeClr val="accent1">
                              <a:lumMod val="50000"/>
                            </a:schemeClr>
                          </a:solidFill>
                          <a:effectLst/>
                          <a:latin typeface="+mn-lt"/>
                        </a:rPr>
                        <a:t>TIPO DE POBLACIÓN</a:t>
                      </a:r>
                      <a:endParaRPr lang="es-CO" sz="1100" b="1" i="0" u="none" strike="noStrike">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ENERO-25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FEBRERO-25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a:solidFill>
                            <a:schemeClr val="accent1">
                              <a:lumMod val="50000"/>
                            </a:schemeClr>
                          </a:solidFill>
                          <a:effectLst/>
                          <a:latin typeface="+mn-lt"/>
                          <a:ea typeface="+mn-ea"/>
                          <a:cs typeface="+mn-cs"/>
                        </a:rPr>
                        <a:t>% PARTICIPACIÓN</a:t>
                      </a:r>
                    </a:p>
                    <a:p>
                      <a:pPr algn="ctr" rtl="0" fontAlgn="ctr"/>
                      <a:r>
                        <a:rPr lang="es-CO" sz="1100" b="1" u="none" strike="noStrike" kern="1200">
                          <a:solidFill>
                            <a:schemeClr val="accent1">
                              <a:lumMod val="50000"/>
                            </a:schemeClr>
                          </a:solidFill>
                          <a:effectLst/>
                          <a:latin typeface="+mn-lt"/>
                          <a:ea typeface="+mn-ea"/>
                          <a:cs typeface="+mn-cs"/>
                        </a:rPr>
                        <a:t>(</a:t>
                      </a:r>
                      <a:r>
                        <a:rPr lang="es-CO" sz="1100" b="1" i="0" u="none" strike="noStrike" kern="1200">
                          <a:solidFill>
                            <a:srgbClr val="002060"/>
                          </a:solidFill>
                          <a:effectLst/>
                          <a:highlight>
                            <a:srgbClr val="E2EFDA"/>
                          </a:highlight>
                          <a:latin typeface="Calibri" panose="020F0502020204030204" pitchFamily="34" charset="0"/>
                          <a:ea typeface="+mn-ea"/>
                          <a:cs typeface="+mn-cs"/>
                        </a:rPr>
                        <a:t>FEB </a:t>
                      </a:r>
                      <a:r>
                        <a:rPr lang="es-CO" sz="1100" b="1" u="none" strike="noStrike" kern="1200">
                          <a:solidFill>
                            <a:schemeClr val="accent1">
                              <a:lumMod val="50000"/>
                            </a:schemeClr>
                          </a:solidFill>
                          <a:effectLst/>
                          <a:latin typeface="+mn-lt"/>
                          <a:ea typeface="+mn-ea"/>
                          <a:cs typeface="+mn-cs"/>
                        </a:rPr>
                        <a:t>-2025)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a:solidFill>
                            <a:schemeClr val="accent1">
                              <a:lumMod val="50000"/>
                            </a:schemeClr>
                          </a:solidFill>
                          <a:effectLst/>
                          <a:latin typeface="+mn-lt"/>
                        </a:rPr>
                        <a:t>NÚMERO DE SUSCRIPTORES RURALES</a:t>
                      </a:r>
                      <a:endParaRPr lang="es-CO" sz="1100" b="0" i="0" u="none" strike="noStrike">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marL="0" algn="ctr" defTabSz="914400" rtl="0" eaLnBrk="1" fontAlgn="ctr" latinLnBrk="0" hangingPunct="1"/>
                      <a:r>
                        <a:rPr lang="es-CO" sz="1100" b="0" i="0" u="none" strike="noStrike" kern="1200">
                          <a:solidFill>
                            <a:srgbClr val="002060"/>
                          </a:solidFill>
                          <a:effectLst/>
                          <a:latin typeface="Calibri" panose="020F0502020204030204" pitchFamily="34" charset="0"/>
                          <a:ea typeface="+mn-ea"/>
                          <a:cs typeface="+mn-cs"/>
                        </a:rPr>
                        <a:t>1.540</a:t>
                      </a:r>
                    </a:p>
                  </a:txBody>
                  <a:tcPr marL="9525" marR="9525" marT="9525" marB="0" anchor="b">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0,39%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a:solidFill>
                            <a:schemeClr val="accent1">
                              <a:lumMod val="50000"/>
                            </a:schemeClr>
                          </a:solidFill>
                          <a:effectLst/>
                          <a:latin typeface="+mn-lt"/>
                        </a:rPr>
                        <a:t>NÚMERO DE SUSCRIPTORES URBANOS</a:t>
                      </a:r>
                      <a:endParaRPr lang="es-CO" sz="1100" b="0" i="0" u="none" strike="noStrike">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396.021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marL="0" algn="ctr" defTabSz="914400" rtl="0" eaLnBrk="1" fontAlgn="ctr" latinLnBrk="0" hangingPunct="1"/>
                      <a:r>
                        <a:rPr lang="es-CO" sz="1100" b="0" i="0" u="none" strike="noStrike" kern="1200">
                          <a:solidFill>
                            <a:srgbClr val="002060"/>
                          </a:solidFill>
                          <a:effectLst/>
                          <a:latin typeface="Calibri" panose="020F0502020204030204" pitchFamily="34" charset="0"/>
                          <a:ea typeface="+mn-ea"/>
                          <a:cs typeface="+mn-cs"/>
                        </a:rPr>
                        <a:t>396.420</a:t>
                      </a:r>
                    </a:p>
                  </a:txBody>
                  <a:tcPr marL="9525" marR="9525" marT="9525" marB="0" anchor="b">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99,61%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a:solidFill>
                            <a:schemeClr val="accent1">
                              <a:lumMod val="50000"/>
                            </a:schemeClr>
                          </a:solidFill>
                          <a:effectLst/>
                          <a:latin typeface="+mn-lt"/>
                        </a:rPr>
                        <a:t>TOTAL</a:t>
                      </a:r>
                      <a:endParaRPr lang="es-CO" sz="1100" b="1" i="0" u="none" strike="noStrike">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397.652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marL="0" algn="ctr" defTabSz="914400" rtl="0" eaLnBrk="1" fontAlgn="ctr" latinLnBrk="0" hangingPunct="1"/>
                      <a:r>
                        <a:rPr lang="es-CO" sz="1100" b="0" i="0" u="none" strike="noStrike" kern="1200">
                          <a:solidFill>
                            <a:srgbClr val="002060"/>
                          </a:solidFill>
                          <a:effectLst/>
                          <a:latin typeface="Calibri" panose="020F0502020204030204" pitchFamily="34" charset="0"/>
                          <a:ea typeface="+mn-ea"/>
                          <a:cs typeface="+mn-cs"/>
                        </a:rPr>
                        <a:t>397.960</a:t>
                      </a:r>
                    </a:p>
                  </a:txBody>
                  <a:tcPr marL="9525" marR="9525" marT="9525" marB="0" anchor="b">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3CBC1254-E618-04F6-0878-6E8CACE25629}"/>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lang="es-MX" sz="1200">
                <a:solidFill>
                  <a:srgbClr val="4472C4">
                    <a:lumMod val="50000"/>
                  </a:srgbClr>
                </a:solidFill>
                <a:latin typeface="Calibri" panose="020F0502020204030204"/>
              </a:rPr>
              <a:t>28</a:t>
            </a:r>
            <a:r>
              <a:rPr kumimoji="0" lang="es-MX"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 </a:t>
            </a:r>
            <a:r>
              <a:rPr lang="es-MX" sz="1200">
                <a:solidFill>
                  <a:srgbClr val="4472C4">
                    <a:lumMod val="50000"/>
                  </a:srgbClr>
                </a:solidFill>
                <a:latin typeface="Calibri" panose="020F0502020204030204"/>
              </a:rPr>
              <a:t>febrero</a:t>
            </a:r>
            <a:r>
              <a:rPr kumimoji="0" lang="es-MX"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 2025.</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vinculación de asociaciones de aprovechamiento en el catastro de suscriptores a febrero de 2025</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B019B91F-D149-08B9-C75B-ABE41083ABBD}"/>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397.960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59.268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mn-lt"/>
                        </a:rPr>
                        <a:t>14,98%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3643B25A-597D-BBB0-96E9-0428BAABDA77}"/>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lang="es-MX" sz="1200">
                <a:solidFill>
                  <a:srgbClr val="4472C4">
                    <a:lumMod val="50000"/>
                  </a:srgbClr>
                </a:solidFill>
                <a:latin typeface="Calibri" panose="020F0502020204030204"/>
              </a:rPr>
              <a:t>28</a:t>
            </a:r>
            <a:r>
              <a:rPr kumimoji="0" lang="es-MX"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 febrero de 2025.</a:t>
            </a:r>
            <a:endParaRPr kumimoji="0" lang="es-ES"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BC788A-24BF-37FA-D794-09E48C6B7F7B}"/>
            </a:ext>
          </a:extLst>
        </p:cNvPr>
        <p:cNvGrpSpPr/>
        <p:nvPr/>
      </p:nvGrpSpPr>
      <p:grpSpPr>
        <a:xfrm>
          <a:off x="0" y="0"/>
          <a:ext cx="0" cy="0"/>
          <a:chOff x="0" y="0"/>
          <a:chExt cx="0" cy="0"/>
        </a:xfrm>
      </p:grpSpPr>
      <p:sp>
        <p:nvSpPr>
          <p:cNvPr id="39" name="CuadroTexto 38">
            <a:extLst>
              <a:ext uri="{FF2B5EF4-FFF2-40B4-BE49-F238E27FC236}">
                <a16:creationId xmlns:a16="http://schemas.microsoft.com/office/drawing/2014/main" id="{DC12507E-8DC4-F5A5-738B-B360D4D4AB53}"/>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a:solidFill>
                  <a:schemeClr val="accent1">
                    <a:lumMod val="50000"/>
                  </a:schemeClr>
                </a:solidFill>
              </a:rPr>
              <a:t>COMERCIAL FINANCIERO</a:t>
            </a:r>
          </a:p>
          <a:p>
            <a:pPr lvl="1">
              <a:defRPr/>
            </a:pPr>
            <a:r>
              <a:rPr lang="es-CO" sz="1600" b="0">
                <a:solidFill>
                  <a:schemeClr val="accent1">
                    <a:lumMod val="50000"/>
                  </a:schemeClr>
                </a:solidFill>
              </a:rPr>
              <a:t>Catastro Suscriptores a Febrero 2025</a:t>
            </a:r>
            <a:endParaRPr lang="es-CO" sz="1600" b="0" kern="0">
              <a:solidFill>
                <a:schemeClr val="accent1">
                  <a:lumMod val="50000"/>
                </a:schemeClr>
              </a:solidFill>
            </a:endParaRPr>
          </a:p>
        </p:txBody>
      </p:sp>
      <p:cxnSp>
        <p:nvCxnSpPr>
          <p:cNvPr id="40" name="Conector recto 39">
            <a:extLst>
              <a:ext uri="{FF2B5EF4-FFF2-40B4-BE49-F238E27FC236}">
                <a16:creationId xmlns:a16="http://schemas.microsoft.com/office/drawing/2014/main" id="{35C0EFBE-8056-D891-CE5E-6429F78D8FE2}"/>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06D86AA-5D78-9E44-993B-306EDFAE533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AEF875BE-BA46-B4A1-3B1B-64CBEE3FFB2C}"/>
              </a:ext>
            </a:extLst>
          </p:cNvPr>
          <p:cNvSpPr txBox="1">
            <a:spLocks noChangeArrowheads="1"/>
          </p:cNvSpPr>
          <p:nvPr/>
        </p:nvSpPr>
        <p:spPr bwMode="auto">
          <a:xfrm>
            <a:off x="88900" y="6457274"/>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s-ES" altLang="es-CO" sz="1200">
                <a:solidFill>
                  <a:schemeClr val="accent1">
                    <a:lumMod val="50000"/>
                  </a:schemeClr>
                </a:solidFill>
              </a:rPr>
              <a:t>Información del archivo plano de catastro a corte del 28-febrero-2025 - Descargado del SIGAB el 03 de marzo de 2025</a:t>
            </a:r>
            <a:endParaRPr lang="es-CO" altLang="es-CO" sz="1200">
              <a:solidFill>
                <a:schemeClr val="accent1">
                  <a:lumMod val="50000"/>
                </a:schemeClr>
              </a:solidFill>
            </a:endParaRPr>
          </a:p>
        </p:txBody>
      </p:sp>
      <p:sp>
        <p:nvSpPr>
          <p:cNvPr id="7" name="CuadroTexto 6">
            <a:extLst>
              <a:ext uri="{FF2B5EF4-FFF2-40B4-BE49-F238E27FC236}">
                <a16:creationId xmlns:a16="http://schemas.microsoft.com/office/drawing/2014/main" id="{3B2ACC9F-EA2C-4C51-B3DF-5D88CD4DE82C}"/>
              </a:ext>
            </a:extLst>
          </p:cNvPr>
          <p:cNvSpPr txBox="1"/>
          <p:nvPr/>
        </p:nvSpPr>
        <p:spPr>
          <a:xfrm>
            <a:off x="88900" y="6056538"/>
            <a:ext cx="6763407" cy="461665"/>
          </a:xfrm>
          <a:prstGeom prst="rect">
            <a:avLst/>
          </a:prstGeom>
          <a:noFill/>
        </p:spPr>
        <p:txBody>
          <a:bodyPr wrap="square" rtlCol="0">
            <a:spAutoFit/>
          </a:bodyPr>
          <a:lstStyle/>
          <a:p>
            <a:r>
              <a:rPr lang="es-MX" sz="1200">
                <a:solidFill>
                  <a:schemeClr val="accent1">
                    <a:lumMod val="50000"/>
                  </a:schemeClr>
                </a:solidFill>
              </a:rPr>
              <a:t>(*) </a:t>
            </a:r>
            <a:r>
              <a:rPr lang="es-MX" sz="1200" b="1">
                <a:solidFill>
                  <a:schemeClr val="accent1">
                    <a:lumMod val="50000"/>
                  </a:schemeClr>
                </a:solidFill>
              </a:rPr>
              <a:t>Suscriptor</a:t>
            </a:r>
            <a:r>
              <a:rPr lang="es-MX" sz="1200">
                <a:solidFill>
                  <a:schemeClr val="accent1">
                    <a:lumMod val="50000"/>
                  </a:schemeClr>
                </a:solidFill>
              </a:rPr>
              <a:t>: Hace referencia a las cuentas contrato. El cual puede tener uno o varios usuarios.  </a:t>
            </a:r>
          </a:p>
          <a:p>
            <a:r>
              <a:rPr lang="es-MX" sz="1200">
                <a:solidFill>
                  <a:schemeClr val="accent1">
                    <a:lumMod val="50000"/>
                  </a:schemeClr>
                </a:solidFill>
              </a:rPr>
              <a:t>(**) </a:t>
            </a:r>
            <a:r>
              <a:rPr lang="es-MX" sz="1200" b="1">
                <a:solidFill>
                  <a:schemeClr val="accent1">
                    <a:lumMod val="50000"/>
                  </a:schemeClr>
                </a:solidFill>
              </a:rPr>
              <a:t>Usuario</a:t>
            </a:r>
            <a:r>
              <a:rPr lang="es-MX" sz="1200">
                <a:solidFill>
                  <a:schemeClr val="accent1">
                    <a:lumMod val="50000"/>
                  </a:schemeClr>
                </a:solidFill>
              </a:rPr>
              <a:t>: Hace referencia al conjunto de unidades residenciales y no residenciales. </a:t>
            </a:r>
            <a:endParaRPr lang="es-CO" sz="1200">
              <a:solidFill>
                <a:schemeClr val="accent1">
                  <a:lumMod val="50000"/>
                </a:schemeClr>
              </a:solidFill>
            </a:endParaRPr>
          </a:p>
        </p:txBody>
      </p:sp>
      <p:graphicFrame>
        <p:nvGraphicFramePr>
          <p:cNvPr id="2" name="Tabla 1">
            <a:extLst>
              <a:ext uri="{FF2B5EF4-FFF2-40B4-BE49-F238E27FC236}">
                <a16:creationId xmlns:a16="http://schemas.microsoft.com/office/drawing/2014/main" id="{2ED235B6-9B89-796E-1846-6A034CDB5333}"/>
              </a:ext>
            </a:extLst>
          </p:cNvPr>
          <p:cNvGraphicFramePr>
            <a:graphicFrameLocks noGrp="1"/>
          </p:cNvGraphicFramePr>
          <p:nvPr/>
        </p:nvGraphicFramePr>
        <p:xfrm>
          <a:off x="1621318" y="1305378"/>
          <a:ext cx="9179378" cy="4545401"/>
        </p:xfrm>
        <a:graphic>
          <a:graphicData uri="http://schemas.openxmlformats.org/drawingml/2006/table">
            <a:tbl>
              <a:tblPr/>
              <a:tblGrid>
                <a:gridCol w="563483">
                  <a:extLst>
                    <a:ext uri="{9D8B030D-6E8A-4147-A177-3AD203B41FA5}">
                      <a16:colId xmlns:a16="http://schemas.microsoft.com/office/drawing/2014/main" val="3488296597"/>
                    </a:ext>
                  </a:extLst>
                </a:gridCol>
                <a:gridCol w="233836">
                  <a:extLst>
                    <a:ext uri="{9D8B030D-6E8A-4147-A177-3AD203B41FA5}">
                      <a16:colId xmlns:a16="http://schemas.microsoft.com/office/drawing/2014/main" val="2349238534"/>
                    </a:ext>
                  </a:extLst>
                </a:gridCol>
                <a:gridCol w="723486">
                  <a:extLst>
                    <a:ext uri="{9D8B030D-6E8A-4147-A177-3AD203B41FA5}">
                      <a16:colId xmlns:a16="http://schemas.microsoft.com/office/drawing/2014/main" val="3498500546"/>
                    </a:ext>
                  </a:extLst>
                </a:gridCol>
                <a:gridCol w="308938">
                  <a:extLst>
                    <a:ext uri="{9D8B030D-6E8A-4147-A177-3AD203B41FA5}">
                      <a16:colId xmlns:a16="http://schemas.microsoft.com/office/drawing/2014/main" val="2844644523"/>
                    </a:ext>
                  </a:extLst>
                </a:gridCol>
                <a:gridCol w="1032424">
                  <a:extLst>
                    <a:ext uri="{9D8B030D-6E8A-4147-A177-3AD203B41FA5}">
                      <a16:colId xmlns:a16="http://schemas.microsoft.com/office/drawing/2014/main" val="624987218"/>
                    </a:ext>
                  </a:extLst>
                </a:gridCol>
                <a:gridCol w="848427">
                  <a:extLst>
                    <a:ext uri="{9D8B030D-6E8A-4147-A177-3AD203B41FA5}">
                      <a16:colId xmlns:a16="http://schemas.microsoft.com/office/drawing/2014/main" val="1748505421"/>
                    </a:ext>
                  </a:extLst>
                </a:gridCol>
                <a:gridCol w="817762">
                  <a:extLst>
                    <a:ext uri="{9D8B030D-6E8A-4147-A177-3AD203B41FA5}">
                      <a16:colId xmlns:a16="http://schemas.microsoft.com/office/drawing/2014/main" val="524988984"/>
                    </a:ext>
                  </a:extLst>
                </a:gridCol>
                <a:gridCol w="1001759">
                  <a:extLst>
                    <a:ext uri="{9D8B030D-6E8A-4147-A177-3AD203B41FA5}">
                      <a16:colId xmlns:a16="http://schemas.microsoft.com/office/drawing/2014/main" val="750357112"/>
                    </a:ext>
                  </a:extLst>
                </a:gridCol>
                <a:gridCol w="1001759">
                  <a:extLst>
                    <a:ext uri="{9D8B030D-6E8A-4147-A177-3AD203B41FA5}">
                      <a16:colId xmlns:a16="http://schemas.microsoft.com/office/drawing/2014/main" val="2136385750"/>
                    </a:ext>
                  </a:extLst>
                </a:gridCol>
                <a:gridCol w="797318">
                  <a:extLst>
                    <a:ext uri="{9D8B030D-6E8A-4147-A177-3AD203B41FA5}">
                      <a16:colId xmlns:a16="http://schemas.microsoft.com/office/drawing/2014/main" val="4242539043"/>
                    </a:ext>
                  </a:extLst>
                </a:gridCol>
                <a:gridCol w="776873">
                  <a:extLst>
                    <a:ext uri="{9D8B030D-6E8A-4147-A177-3AD203B41FA5}">
                      <a16:colId xmlns:a16="http://schemas.microsoft.com/office/drawing/2014/main" val="2181180978"/>
                    </a:ext>
                  </a:extLst>
                </a:gridCol>
                <a:gridCol w="1073313">
                  <a:extLst>
                    <a:ext uri="{9D8B030D-6E8A-4147-A177-3AD203B41FA5}">
                      <a16:colId xmlns:a16="http://schemas.microsoft.com/office/drawing/2014/main" val="650941189"/>
                    </a:ext>
                  </a:extLst>
                </a:gridCol>
              </a:tblGrid>
              <a:tr h="158459">
                <a:tc gridSpan="12">
                  <a:txBody>
                    <a:bodyPr/>
                    <a:lstStyle/>
                    <a:p>
                      <a:pPr algn="ctr" rtl="0" fontAlgn="ctr"/>
                      <a:r>
                        <a:rPr lang="es-CO" sz="900" b="1" i="0" u="none" strike="noStrike">
                          <a:solidFill>
                            <a:schemeClr val="accent1">
                              <a:lumMod val="50000"/>
                            </a:schemeClr>
                          </a:solidFill>
                          <a:effectLst/>
                          <a:latin typeface="+mn-lt"/>
                        </a:rPr>
                        <a:t>CATASTRO DE SUSCRIPTORES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21270295"/>
                  </a:ext>
                </a:extLst>
              </a:tr>
              <a:tr h="158459">
                <a:tc rowSpan="2">
                  <a:txBody>
                    <a:bodyPr/>
                    <a:lstStyle/>
                    <a:p>
                      <a:pPr algn="ctr" rtl="0" fontAlgn="ctr"/>
                      <a:r>
                        <a:rPr lang="es-CO" sz="900" b="1" i="0" u="none" strike="noStrike">
                          <a:solidFill>
                            <a:schemeClr val="accent1">
                              <a:lumMod val="50000"/>
                            </a:schemeClr>
                          </a:solidFill>
                          <a:effectLst/>
                          <a:latin typeface="+mn-lt"/>
                        </a:rPr>
                        <a:t>ASE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tc rowSpan="2" gridSpan="2">
                  <a:txBody>
                    <a:bodyPr/>
                    <a:lstStyle/>
                    <a:p>
                      <a:pPr algn="ctr" rtl="0" fontAlgn="ctr"/>
                      <a:r>
                        <a:rPr lang="es-CO" sz="900" b="1" i="0" u="none" strike="noStrike">
                          <a:solidFill>
                            <a:schemeClr val="accent1">
                              <a:lumMod val="50000"/>
                            </a:schemeClr>
                          </a:solidFill>
                          <a:effectLst/>
                          <a:latin typeface="+mn-lt"/>
                        </a:rPr>
                        <a:t>LOCALIDAD</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tc rowSpan="2" hMerge="1">
                  <a:txBody>
                    <a:bodyPr/>
                    <a:lstStyle/>
                    <a:p>
                      <a:pPr algn="ctr" rtl="0" fontAlgn="ctr"/>
                      <a:r>
                        <a:rPr lang="es-CO" sz="900" b="1" i="0" u="none" strike="noStrike">
                          <a:solidFill>
                            <a:schemeClr val="accent1">
                              <a:lumMod val="50000"/>
                            </a:schemeClr>
                          </a:solidFill>
                          <a:effectLst/>
                          <a:latin typeface="+mn-lt"/>
                        </a:rPr>
                        <a:t>LOCALIDAD</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gridSpan="2">
                  <a:txBody>
                    <a:bodyPr/>
                    <a:lstStyle/>
                    <a:p>
                      <a:pPr algn="ctr" rtl="0" fontAlgn="ctr"/>
                      <a:r>
                        <a:rPr lang="es-CO" sz="900" b="1" i="0" u="none" strike="noStrike">
                          <a:solidFill>
                            <a:schemeClr val="accent1">
                              <a:lumMod val="50000"/>
                            </a:schemeClr>
                          </a:solidFill>
                          <a:effectLst/>
                          <a:latin typeface="+mn-lt"/>
                        </a:rPr>
                        <a:t>NOMBRE LOCALIDAD</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tc rowSpan="2" hMerge="1">
                  <a:txBody>
                    <a:bodyPr/>
                    <a:lstStyle/>
                    <a:p>
                      <a:pPr algn="ctr" rtl="0" fontAlgn="ctr"/>
                      <a:r>
                        <a:rPr lang="es-CO" sz="900" b="1" i="0" u="none" strike="noStrike">
                          <a:solidFill>
                            <a:schemeClr val="accent1">
                              <a:lumMod val="50000"/>
                            </a:schemeClr>
                          </a:solidFill>
                          <a:effectLst/>
                          <a:latin typeface="+mn-lt"/>
                        </a:rPr>
                        <a:t>NOMBRE LOCALIDAD</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mn-lt"/>
                        </a:rPr>
                        <a:t># SUSCRIPTORES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tc rowSpan="2">
                  <a:txBody>
                    <a:bodyPr/>
                    <a:lstStyle/>
                    <a:p>
                      <a:pPr algn="ctr" rtl="0" fontAlgn="ctr"/>
                      <a:r>
                        <a:rPr lang="es-CO" sz="900" b="1" i="0" u="none" strike="noStrike">
                          <a:solidFill>
                            <a:schemeClr val="accent1">
                              <a:lumMod val="50000"/>
                            </a:schemeClr>
                          </a:solidFill>
                          <a:effectLst/>
                          <a:latin typeface="+mn-lt"/>
                        </a:rPr>
                        <a:t># USUARIOS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tc rowSpan="2">
                  <a:txBody>
                    <a:bodyPr/>
                    <a:lstStyle/>
                    <a:p>
                      <a:pPr algn="ctr" rtl="0" fontAlgn="ctr"/>
                      <a:r>
                        <a:rPr lang="es-CO" sz="900" b="1" i="0" u="none" strike="noStrike">
                          <a:solidFill>
                            <a:schemeClr val="accent1">
                              <a:lumMod val="50000"/>
                            </a:schemeClr>
                          </a:solidFill>
                          <a:effectLst/>
                          <a:latin typeface="+mn-lt"/>
                        </a:rPr>
                        <a:t># INMUEBLES DESOCUPADOS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tc rowSpan="2">
                  <a:txBody>
                    <a:bodyPr/>
                    <a:lstStyle/>
                    <a:p>
                      <a:pPr algn="ctr" rtl="0" fontAlgn="ctr"/>
                      <a:r>
                        <a:rPr lang="es-MX" sz="900" b="1" i="0" u="none" strike="noStrike">
                          <a:solidFill>
                            <a:schemeClr val="accent1">
                              <a:lumMod val="50000"/>
                            </a:schemeClr>
                          </a:solidFill>
                          <a:effectLst/>
                          <a:latin typeface="+mn-lt"/>
                        </a:rPr>
                        <a:t>CUENTAS CON DESCUENTO POR LA NO RECOLECCIÓN PUERTA A PUERTA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tc gridSpan="2">
                  <a:txBody>
                    <a:bodyPr/>
                    <a:lstStyle/>
                    <a:p>
                      <a:pPr algn="ctr" rtl="0" fontAlgn="ctr"/>
                      <a:r>
                        <a:rPr lang="es-CO" sz="900" b="1" i="0" u="none" strike="noStrike">
                          <a:solidFill>
                            <a:schemeClr val="accent1">
                              <a:lumMod val="50000"/>
                            </a:schemeClr>
                          </a:solidFill>
                          <a:effectLst/>
                          <a:latin typeface="+mn-lt"/>
                        </a:rPr>
                        <a:t>TIPO DE POBLACIÓN</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tc hMerge="1">
                  <a:txBody>
                    <a:bodyPr/>
                    <a:lstStyle/>
                    <a:p>
                      <a:endParaRPr lang="es-CO"/>
                    </a:p>
                  </a:txBody>
                  <a:tcPr/>
                </a:tc>
                <a:tc rowSpan="2">
                  <a:txBody>
                    <a:bodyPr/>
                    <a:lstStyle/>
                    <a:p>
                      <a:pPr algn="ctr" rtl="0" fontAlgn="ctr"/>
                      <a:r>
                        <a:rPr lang="es-MX" sz="900" b="1" i="0" u="none" strike="noStrike">
                          <a:solidFill>
                            <a:schemeClr val="accent1">
                              <a:lumMod val="50000"/>
                            </a:schemeClr>
                          </a:solidFill>
                          <a:effectLst/>
                          <a:latin typeface="+mn-lt"/>
                        </a:rPr>
                        <a:t> TOTAL DE CUENTAS CONTRATO VINCULADAS A LA ACTIVIDAD DE APROVECHAMIENTO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846650827"/>
                  </a:ext>
                </a:extLst>
              </a:tr>
              <a:tr h="523849">
                <a:tc vMerge="1">
                  <a:txBody>
                    <a:bodyPr/>
                    <a:lstStyle/>
                    <a:p>
                      <a:endParaRPr lang="es-CO"/>
                    </a:p>
                  </a:txBody>
                  <a:tcPr/>
                </a:tc>
                <a:tc gridSpan="2" vMerge="1">
                  <a:txBody>
                    <a:bodyPr/>
                    <a:lstStyle/>
                    <a:p>
                      <a:endParaRPr lang="es-CO"/>
                    </a:p>
                  </a:txBody>
                  <a:tcPr/>
                </a:tc>
                <a:tc hMerge="1" vMerge="1">
                  <a:txBody>
                    <a:bodyPr/>
                    <a:lstStyle/>
                    <a:p>
                      <a:endParaRPr lang="es-CO"/>
                    </a:p>
                  </a:txBody>
                  <a:tcPr/>
                </a:tc>
                <a:tc gridSpan="2" vMerge="1">
                  <a:txBody>
                    <a:bodyPr/>
                    <a:lstStyle/>
                    <a:p>
                      <a:endParaRPr lang="es-CO"/>
                    </a:p>
                  </a:txBody>
                  <a:tcPr/>
                </a:tc>
                <a:tc hMerge="1"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900" b="1" i="0" u="none" strike="noStrike">
                          <a:solidFill>
                            <a:schemeClr val="accent1">
                              <a:lumMod val="50000"/>
                            </a:schemeClr>
                          </a:solidFill>
                          <a:effectLst/>
                          <a:latin typeface="+mn-lt"/>
                        </a:rPr>
                        <a:t>SUSCRIPTORES RURALES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tc>
                  <a:txBody>
                    <a:bodyPr/>
                    <a:lstStyle/>
                    <a:p>
                      <a:pPr algn="ctr" rtl="0" fontAlgn="ctr"/>
                      <a:r>
                        <a:rPr lang="es-CO" sz="900" b="1" i="0" u="none" strike="noStrike">
                          <a:solidFill>
                            <a:schemeClr val="accent1">
                              <a:lumMod val="50000"/>
                            </a:schemeClr>
                          </a:solidFill>
                          <a:effectLst/>
                          <a:latin typeface="+mn-lt"/>
                        </a:rPr>
                        <a:t>SUSCRIPTORES URBANOS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40000"/>
                        <a:lumOff val="60000"/>
                      </a:schemeClr>
                    </a:solidFill>
                  </a:tcPr>
                </a:tc>
                <a:tc vMerge="1">
                  <a:txBody>
                    <a:bodyPr/>
                    <a:lstStyle/>
                    <a:p>
                      <a:endParaRPr lang="es-CO"/>
                    </a:p>
                  </a:txBody>
                  <a:tcPr/>
                </a:tc>
                <a:extLst>
                  <a:ext uri="{0D108BD9-81ED-4DB2-BD59-A6C34878D82A}">
                    <a16:rowId xmlns:a16="http://schemas.microsoft.com/office/drawing/2014/main" val="3716181798"/>
                  </a:ext>
                </a:extLst>
              </a:tr>
              <a:tr h="150913">
                <a:tc rowSpan="7">
                  <a:txBody>
                    <a:bodyPr/>
                    <a:lstStyle/>
                    <a:p>
                      <a:pPr algn="ctr" fontAlgn="ctr"/>
                      <a:r>
                        <a:rPr lang="es-CO" sz="900" b="1" i="0" u="none" strike="noStrike">
                          <a:solidFill>
                            <a:schemeClr val="accent1">
                              <a:lumMod val="50000"/>
                            </a:schemeClr>
                          </a:solidFill>
                          <a:effectLst/>
                          <a:latin typeface="+mn-lt"/>
                        </a:rPr>
                        <a:t>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fontAlgn="ctr"/>
                      <a:r>
                        <a:rPr lang="es-CO" sz="900" b="0" i="0" u="none" strike="noStrike">
                          <a:solidFill>
                            <a:schemeClr val="accent1">
                              <a:lumMod val="50000"/>
                            </a:schemeClr>
                          </a:solidFill>
                          <a:effectLst/>
                          <a:latin typeface="+mn-lt"/>
                        </a:rPr>
                        <a:t>17</a:t>
                      </a:r>
                      <a:endParaRPr lang="es-CO" sz="900" b="1" i="0" u="none" strike="noStrike">
                        <a:solidFill>
                          <a:schemeClr val="accent1">
                            <a:lumMod val="50000"/>
                          </a:schemeClr>
                        </a:solidFill>
                        <a:effectLst/>
                        <a:latin typeface="+mn-lt"/>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17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CANDELARIA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CANDELARIA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8.940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12.441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146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375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8.940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7">
                  <a:txBody>
                    <a:bodyPr/>
                    <a:lstStyle/>
                    <a:p>
                      <a:pPr algn="ctr" rtl="0" fontAlgn="ctr"/>
                      <a:r>
                        <a:rPr lang="es-CO" sz="900" b="0" i="0" u="none" strike="noStrike">
                          <a:solidFill>
                            <a:schemeClr val="accent1">
                              <a:lumMod val="50000"/>
                            </a:schemeClr>
                          </a:solidFill>
                          <a:effectLst/>
                          <a:latin typeface="+mn-lt"/>
                        </a:rPr>
                        <a:t>44.746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493300504"/>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2</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CHAPINERO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CHAPINERO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108.464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117.881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1307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2.294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967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107.497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24366937"/>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4</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SAN CRISTOBAL</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SAN CRISTOBAL</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101.685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145.514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1.466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8.586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57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101.628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174623820"/>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3</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SANTA FE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SANTA FE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47.676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61.812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833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1.731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63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47.613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922558478"/>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20</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20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SUMAPAZ</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SUMAPAZ</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143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143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712820949"/>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1</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USAQUEN</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USAQUEN</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236.580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261.374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1319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1.749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418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236.162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810105960"/>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5</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USME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USME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101.924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147.376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828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3.320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223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101.701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984314137"/>
                  </a:ext>
                </a:extLst>
              </a:tr>
              <a:tr h="272668">
                <a:tc rowSpan="8">
                  <a:txBody>
                    <a:bodyPr/>
                    <a:lstStyle/>
                    <a:p>
                      <a:pPr algn="ctr" fontAlgn="ctr"/>
                      <a:r>
                        <a:rPr lang="es-CO" sz="900" b="1" i="0" u="none" strike="noStrike">
                          <a:solidFill>
                            <a:schemeClr val="accent1">
                              <a:lumMod val="50000"/>
                            </a:schemeClr>
                          </a:solidFill>
                          <a:effectLst/>
                          <a:latin typeface="+mn-lt"/>
                        </a:rPr>
                        <a:t>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fontAlgn="ctr"/>
                      <a:r>
                        <a:rPr lang="es-CO" sz="900" b="0" i="0" u="none" strike="noStrike">
                          <a:solidFill>
                            <a:schemeClr val="accent1">
                              <a:lumMod val="50000"/>
                            </a:schemeClr>
                          </a:solidFill>
                          <a:effectLst/>
                          <a:latin typeface="+mn-lt"/>
                        </a:rPr>
                        <a:t>15</a:t>
                      </a:r>
                      <a:endParaRPr lang="es-CO" sz="900" b="1" i="0" u="none" strike="noStrike">
                        <a:solidFill>
                          <a:schemeClr val="accent1">
                            <a:lumMod val="50000"/>
                          </a:schemeClr>
                        </a:solidFill>
                        <a:effectLst/>
                        <a:latin typeface="+mn-lt"/>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15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ANTONIO NARIÑO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ANTONIO NARIÑO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27.995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44.151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415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284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27.995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8">
                  <a:txBody>
                    <a:bodyPr/>
                    <a:lstStyle/>
                    <a:p>
                      <a:pPr algn="ctr" rtl="0" fontAlgn="ctr"/>
                      <a:r>
                        <a:rPr lang="es-CO" sz="900" b="0" i="0" u="none" strike="noStrike">
                          <a:solidFill>
                            <a:schemeClr val="accent1">
                              <a:lumMod val="50000"/>
                            </a:schemeClr>
                          </a:solidFill>
                          <a:effectLst/>
                          <a:latin typeface="+mn-lt"/>
                        </a:rPr>
                        <a:t>385.995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138555879"/>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7</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BOSA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BOSA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177.061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267.186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1.530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8.306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177.061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67172400"/>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19</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19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CIUDAD BOLIVAR</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CIUDAD BOLIVAR</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138.230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220.534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743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42.489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49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138.181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677325507"/>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14</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14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LOS MARTIRES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LOS MARTIRES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34.083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53.227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391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208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34.083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716607730"/>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16</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16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PUENTE ARANDA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PUENTE ARANDA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74.894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110.834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950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3.135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74.894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16791318"/>
                  </a:ext>
                </a:extLst>
              </a:tr>
              <a:tr h="277151">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18</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18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RAFAEL URIBE URIBE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RAFAEL URIBE URIBE</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87.810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144.368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1.053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22.081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87.810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869369937"/>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13</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13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TEUSAQUILLO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TEUSAQUILLO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70.883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84.254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500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1.459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70.883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025991953"/>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6</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TUNJUELITO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TUNJUELITO</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36.507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66.664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508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2956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36.507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996633921"/>
                  </a:ext>
                </a:extLst>
              </a:tr>
              <a:tr h="150913">
                <a:tc rowSpan="2">
                  <a:txBody>
                    <a:bodyPr/>
                    <a:lstStyle/>
                    <a:p>
                      <a:pPr algn="ctr" fontAlgn="ctr"/>
                      <a:r>
                        <a:rPr lang="es-CO" sz="900" b="1" i="0" u="none" strike="noStrike">
                          <a:solidFill>
                            <a:schemeClr val="accent1">
                              <a:lumMod val="50000"/>
                            </a:schemeClr>
                          </a:solidFill>
                          <a:effectLst/>
                          <a:latin typeface="+mn-lt"/>
                        </a:rPr>
                        <a:t>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fontAlgn="ctr"/>
                      <a:r>
                        <a:rPr lang="es-CO" sz="900" b="0" i="0" u="none" strike="noStrike">
                          <a:solidFill>
                            <a:schemeClr val="accent1">
                              <a:lumMod val="50000"/>
                            </a:schemeClr>
                          </a:solidFill>
                          <a:effectLst/>
                          <a:latin typeface="+mn-lt"/>
                        </a:rPr>
                        <a:t>9</a:t>
                      </a:r>
                      <a:endParaRPr lang="es-CO" sz="900" b="1" i="0" u="none" strike="noStrike">
                        <a:solidFill>
                          <a:schemeClr val="accent1">
                            <a:lumMod val="50000"/>
                          </a:schemeClr>
                        </a:solidFill>
                        <a:effectLst/>
                        <a:latin typeface="+mn-lt"/>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FONTIBÓN</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FONTIBÓN</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143.368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167.192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793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63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143.368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900" b="0" i="0" u="none" strike="noStrike">
                          <a:solidFill>
                            <a:schemeClr val="accent1">
                              <a:lumMod val="50000"/>
                            </a:schemeClr>
                          </a:solidFill>
                          <a:effectLst/>
                          <a:latin typeface="+mn-lt"/>
                        </a:rPr>
                        <a:t>105.200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181742860"/>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8</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KENNEDY</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KENNEDY</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332.769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405.385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2.492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3.368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332.769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857652604"/>
                  </a:ext>
                </a:extLst>
              </a:tr>
              <a:tr h="150913">
                <a:tc rowSpan="2">
                  <a:txBody>
                    <a:bodyPr/>
                    <a:lstStyle/>
                    <a:p>
                      <a:pPr algn="ctr" fontAlgn="ctr"/>
                      <a:r>
                        <a:rPr lang="es-CO" sz="900" b="1" i="0" u="none" strike="noStrike">
                          <a:solidFill>
                            <a:schemeClr val="accent1">
                              <a:lumMod val="50000"/>
                            </a:schemeClr>
                          </a:solidFill>
                          <a:effectLst/>
                          <a:latin typeface="+mn-lt"/>
                        </a:rPr>
                        <a:t>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fontAlgn="ctr"/>
                      <a:r>
                        <a:rPr lang="es-CO" sz="900" b="0" i="0" u="none" strike="noStrike">
                          <a:solidFill>
                            <a:schemeClr val="accent1">
                              <a:lumMod val="50000"/>
                            </a:schemeClr>
                          </a:solidFill>
                          <a:effectLst/>
                          <a:latin typeface="+mn-lt"/>
                        </a:rPr>
                        <a:t>12</a:t>
                      </a:r>
                      <a:endParaRPr lang="es-CO" sz="900" b="1" i="0" u="none" strike="noStrike">
                        <a:solidFill>
                          <a:schemeClr val="accent1">
                            <a:lumMod val="50000"/>
                          </a:schemeClr>
                        </a:solidFill>
                        <a:effectLst/>
                        <a:latin typeface="+mn-lt"/>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12</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BARRIOS UNIDOS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BARRIOS UNIDOS</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56.427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79.534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714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134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56.427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900" b="0" i="0" u="none" strike="noStrike">
                          <a:solidFill>
                            <a:schemeClr val="accent1">
                              <a:lumMod val="50000"/>
                            </a:schemeClr>
                          </a:solidFill>
                          <a:effectLst/>
                          <a:latin typeface="+mn-lt"/>
                        </a:rPr>
                        <a:t>103.204</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07658019"/>
                  </a:ext>
                </a:extLst>
              </a:tr>
              <a:tr h="150913">
                <a:tc vMerge="1">
                  <a:txBody>
                    <a:bodyPr/>
                    <a:lstStyle/>
                    <a:p>
                      <a:endParaRPr lang="es-CO"/>
                    </a:p>
                  </a:txBody>
                  <a:tcPr/>
                </a:tc>
                <a:tc gridSpan="2">
                  <a:txBody>
                    <a:bodyPr/>
                    <a:lstStyle/>
                    <a:p>
                      <a:pPr algn="ctr"/>
                      <a:r>
                        <a:rPr lang="es-CO" sz="900" b="0" i="0" u="none" strike="noStrike">
                          <a:solidFill>
                            <a:schemeClr val="accent1">
                              <a:lumMod val="50000"/>
                            </a:schemeClr>
                          </a:solidFill>
                          <a:effectLst/>
                          <a:latin typeface="+mn-lt"/>
                        </a:rPr>
                        <a:t>10</a:t>
                      </a:r>
                      <a:endParaRPr lang="es-CO">
                        <a:solidFill>
                          <a:schemeClr val="accent1">
                            <a:lumMod val="50000"/>
                          </a:schemeClr>
                        </a:solidFill>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10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ENGATIVÁ</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ENGATIVÁ</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235.140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330.707</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1576</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238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235.140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330422967"/>
                  </a:ext>
                </a:extLst>
              </a:tr>
              <a:tr h="150913">
                <a:tc>
                  <a:txBody>
                    <a:bodyPr/>
                    <a:lstStyle/>
                    <a:p>
                      <a:pPr algn="ctr" fontAlgn="b"/>
                      <a:r>
                        <a:rPr lang="es-CO" sz="900" b="1" i="0" u="none" strike="noStrike">
                          <a:solidFill>
                            <a:schemeClr val="accent1">
                              <a:lumMod val="50000"/>
                            </a:schemeClr>
                          </a:solidFill>
                          <a:effectLst/>
                          <a:latin typeface="+mn-lt"/>
                        </a:rPr>
                        <a:t>5</a:t>
                      </a:r>
                    </a:p>
                  </a:txBody>
                  <a:tcPr marL="6825" marR="6825" marT="6825"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fontAlgn="b"/>
                      <a:r>
                        <a:rPr lang="es-CO" sz="900" b="0" i="0" u="none" strike="noStrike">
                          <a:solidFill>
                            <a:schemeClr val="accent1">
                              <a:lumMod val="50000"/>
                            </a:schemeClr>
                          </a:solidFill>
                          <a:effectLst/>
                          <a:latin typeface="+mn-lt"/>
                        </a:rPr>
                        <a:t>11</a:t>
                      </a:r>
                      <a:endParaRPr lang="es-CO" sz="900" b="1" i="0" u="none" strike="noStrike">
                        <a:solidFill>
                          <a:schemeClr val="accent1">
                            <a:lumMod val="50000"/>
                          </a:schemeClr>
                        </a:solidFill>
                        <a:effectLst/>
                        <a:latin typeface="+mn-lt"/>
                      </a:endParaRP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11</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gridSpan="2">
                  <a:txBody>
                    <a:bodyPr/>
                    <a:lstStyle/>
                    <a:p>
                      <a:pPr algn="ctr" rtl="0" fontAlgn="ctr"/>
                      <a:r>
                        <a:rPr lang="es-CO" sz="900" b="0" i="0" u="none" strike="noStrike">
                          <a:solidFill>
                            <a:schemeClr val="accent1">
                              <a:lumMod val="50000"/>
                            </a:schemeClr>
                          </a:solidFill>
                          <a:effectLst/>
                          <a:latin typeface="+mn-lt"/>
                        </a:rPr>
                        <a:t>SUBA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pPr algn="ctr" rtl="0" fontAlgn="ctr"/>
                      <a:r>
                        <a:rPr lang="es-CO" sz="900" b="0" i="0" u="none" strike="noStrike">
                          <a:solidFill>
                            <a:schemeClr val="accent1">
                              <a:lumMod val="50000"/>
                            </a:schemeClr>
                          </a:solidFill>
                          <a:effectLst/>
                          <a:latin typeface="+mn-lt"/>
                        </a:rPr>
                        <a:t>SUBA</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397.960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446.788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929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11.418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a:solidFill>
                            <a:schemeClr val="accent1">
                              <a:lumMod val="50000"/>
                            </a:schemeClr>
                          </a:solidFill>
                          <a:effectLst/>
                          <a:latin typeface="+mn-lt"/>
                        </a:rPr>
                        <a:t>1.540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396.420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59.268</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958023578"/>
                  </a:ext>
                </a:extLst>
              </a:tr>
              <a:tr h="150913">
                <a:tc gridSpan="5">
                  <a:txBody>
                    <a:bodyPr/>
                    <a:lstStyle/>
                    <a:p>
                      <a:pPr algn="ctr" fontAlgn="b"/>
                      <a:r>
                        <a:rPr lang="es-CO" sz="900" b="1" i="0" u="none" strike="noStrike">
                          <a:solidFill>
                            <a:schemeClr val="accent1">
                              <a:lumMod val="50000"/>
                            </a:schemeClr>
                          </a:solidFill>
                          <a:effectLst/>
                          <a:latin typeface="+mn-lt"/>
                        </a:rPr>
                        <a:t>Total</a:t>
                      </a:r>
                    </a:p>
                  </a:txBody>
                  <a:tcPr marL="6825" marR="6825" marT="6825"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chemeClr val="accent1">
                              <a:lumMod val="50000"/>
                            </a:schemeClr>
                          </a:solidFill>
                          <a:effectLst/>
                          <a:latin typeface="+mn-lt"/>
                        </a:rPr>
                        <a:t>2.418.539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3.167.365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18.493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114.195</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3.460</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2.415.079</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698.413</a:t>
                      </a:r>
                    </a:p>
                  </a:txBody>
                  <a:tcPr marL="6825" marR="6825" marT="68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403248444"/>
                  </a:ext>
                </a:extLst>
              </a:tr>
              <a:tr h="277151">
                <a:tc gridSpan="2">
                  <a:txBody>
                    <a:bodyPr/>
                    <a:lstStyle/>
                    <a:p>
                      <a:pPr algn="ctr" fontAlgn="b"/>
                      <a:endParaRPr lang="es-CO" sz="900" b="0" i="0" u="none" strike="noStrike">
                        <a:solidFill>
                          <a:schemeClr val="accent1">
                            <a:lumMod val="50000"/>
                          </a:schemeClr>
                        </a:solidFill>
                        <a:effectLst/>
                        <a:latin typeface="+mn-lt"/>
                      </a:endParaRPr>
                    </a:p>
                  </a:txBody>
                  <a:tcPr marL="6825" marR="6825" marT="6825" marB="0" anchor="b">
                    <a:lnL>
                      <a:noFill/>
                    </a:lnL>
                    <a:lnR>
                      <a:noFill/>
                    </a:lnR>
                    <a:lnT w="12700" cap="flat" cmpd="sng" algn="ctr">
                      <a:solidFill>
                        <a:schemeClr val="accent6"/>
                      </a:solidFill>
                      <a:prstDash val="solid"/>
                      <a:round/>
                      <a:headEnd type="none" w="med" len="med"/>
                      <a:tailEnd type="none" w="med" len="med"/>
                    </a:lnT>
                    <a:lnB>
                      <a:noFill/>
                    </a:lnB>
                    <a:noFill/>
                  </a:tcPr>
                </a:tc>
                <a:tc hMerge="1">
                  <a:txBody>
                    <a:bodyPr/>
                    <a:lstStyle/>
                    <a:p>
                      <a:pPr algn="ctr" fontAlgn="b"/>
                      <a:endParaRPr lang="es-CO" sz="900" b="0" i="0" u="none" strike="noStrike">
                        <a:solidFill>
                          <a:schemeClr val="accent1">
                            <a:lumMod val="50000"/>
                          </a:schemeClr>
                        </a:solidFill>
                        <a:effectLst/>
                        <a:latin typeface="+mn-lt"/>
                      </a:endParaRPr>
                    </a:p>
                  </a:txBody>
                  <a:tcPr marL="6825" marR="6825" marT="6825" marB="0" anchor="b">
                    <a:lnL>
                      <a:noFill/>
                    </a:lnL>
                    <a:lnR>
                      <a:noFill/>
                    </a:lnR>
                    <a:lnT w="12700" cap="flat" cmpd="sng" algn="ctr">
                      <a:solidFill>
                        <a:schemeClr val="accent6"/>
                      </a:solidFill>
                      <a:prstDash val="solid"/>
                      <a:round/>
                      <a:headEnd type="none" w="med" len="med"/>
                      <a:tailEnd type="none" w="med" len="med"/>
                    </a:lnT>
                    <a:lnB>
                      <a:noFill/>
                    </a:lnB>
                    <a:noFill/>
                  </a:tcPr>
                </a:tc>
                <a:tc gridSpan="2">
                  <a:txBody>
                    <a:bodyPr/>
                    <a:lstStyle/>
                    <a:p>
                      <a:pPr algn="l" fontAlgn="b"/>
                      <a:r>
                        <a:rPr lang="es-CO" sz="900" b="1" i="0" u="none" strike="noStrike">
                          <a:solidFill>
                            <a:schemeClr val="accent1">
                              <a:lumMod val="50000"/>
                            </a:schemeClr>
                          </a:solidFill>
                          <a:effectLst/>
                          <a:latin typeface="+mn-lt"/>
                        </a:rPr>
                        <a:t>Fuente </a:t>
                      </a:r>
                    </a:p>
                  </a:txBody>
                  <a:tcPr marL="6825" marR="6825" marT="6825" marB="0" anchor="b">
                    <a:lnL>
                      <a:noFill/>
                    </a:lnL>
                    <a:lnR>
                      <a:noFill/>
                    </a:lnR>
                    <a:lnT w="12700" cap="flat" cmpd="sng" algn="ctr">
                      <a:solidFill>
                        <a:schemeClr val="accent6"/>
                      </a:solidFill>
                      <a:prstDash val="solid"/>
                      <a:round/>
                      <a:headEnd type="none" w="med" len="med"/>
                      <a:tailEnd type="none" w="med" len="med"/>
                    </a:lnT>
                    <a:lnB>
                      <a:noFill/>
                    </a:lnB>
                    <a:noFill/>
                  </a:tcPr>
                </a:tc>
                <a:tc hMerge="1">
                  <a:txBody>
                    <a:bodyPr/>
                    <a:lstStyle/>
                    <a:p>
                      <a:pPr algn="l" fontAlgn="b"/>
                      <a:endParaRPr lang="es-CO" sz="900" b="1" i="0" u="none" strike="noStrike">
                        <a:solidFill>
                          <a:schemeClr val="accent1">
                            <a:lumMod val="50000"/>
                          </a:schemeClr>
                        </a:solidFill>
                        <a:effectLst/>
                        <a:latin typeface="+mn-lt"/>
                      </a:endParaRPr>
                    </a:p>
                  </a:txBody>
                  <a:tcPr marL="6825" marR="6825" marT="6825" marB="0" anchor="b">
                    <a:lnL>
                      <a:noFill/>
                    </a:lnL>
                    <a:lnR>
                      <a:noFill/>
                    </a:lnR>
                    <a:lnT w="12700" cap="flat" cmpd="sng" algn="ctr">
                      <a:solidFill>
                        <a:schemeClr val="accent6"/>
                      </a:solidFill>
                      <a:prstDash val="solid"/>
                      <a:round/>
                      <a:headEnd type="none" w="med" len="med"/>
                      <a:tailEnd type="none" w="med" len="med"/>
                    </a:lnT>
                    <a:lnB>
                      <a:noFill/>
                    </a:lnB>
                    <a:noFill/>
                  </a:tcPr>
                </a:tc>
                <a:tc gridSpan="7">
                  <a:txBody>
                    <a:bodyPr/>
                    <a:lstStyle/>
                    <a:p>
                      <a:pPr algn="ctr" fontAlgn="b"/>
                      <a:r>
                        <a:rPr lang="es-MX" sz="900" b="0" i="0" u="none" strike="noStrike">
                          <a:solidFill>
                            <a:schemeClr val="accent1">
                              <a:lumMod val="50000"/>
                            </a:schemeClr>
                          </a:solidFill>
                          <a:effectLst/>
                          <a:latin typeface="+mn-lt"/>
                        </a:rPr>
                        <a:t>Informe Mensual Interventoría, consorcio Proyección Capital enero de 2025 (Cifras de diciembre de febrero de 2025)</a:t>
                      </a:r>
                    </a:p>
                  </a:txBody>
                  <a:tcPr marL="6825" marR="6825" marT="6825" marB="0" anchor="b">
                    <a:lnL>
                      <a:noFill/>
                    </a:lnL>
                    <a:lnR>
                      <a:noFill/>
                    </a:lnR>
                    <a:lnT w="12700" cap="flat" cmpd="sng" algn="ctr">
                      <a:solidFill>
                        <a:schemeClr val="accent6"/>
                      </a:solidFill>
                      <a:prstDash val="solid"/>
                      <a:round/>
                      <a:headEnd type="none" w="med" len="med"/>
                      <a:tailEnd type="none" w="med" len="med"/>
                    </a:lnT>
                    <a:lnB>
                      <a:noFill/>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fontAlgn="b"/>
                      <a:endParaRPr lang="es-CO" sz="900" b="0" i="0" u="none" strike="noStrike">
                        <a:solidFill>
                          <a:schemeClr val="accent1">
                            <a:lumMod val="50000"/>
                          </a:schemeClr>
                        </a:solidFill>
                        <a:effectLst/>
                        <a:latin typeface="+mn-lt"/>
                      </a:endParaRPr>
                    </a:p>
                  </a:txBody>
                  <a:tcPr marL="6825" marR="6825" marT="6825" marB="0" anchor="b">
                    <a:lnL>
                      <a:noFill/>
                    </a:lnL>
                    <a:lnR>
                      <a:noFill/>
                    </a:lnR>
                    <a:lnT w="12700" cap="flat" cmpd="sng" algn="ctr">
                      <a:solidFill>
                        <a:schemeClr val="accent6"/>
                      </a:solidFill>
                      <a:prstDash val="solid"/>
                      <a:round/>
                      <a:headEnd type="none" w="med" len="med"/>
                      <a:tailEnd type="none" w="med" len="med"/>
                    </a:lnT>
                    <a:lnB>
                      <a:noFill/>
                    </a:lnB>
                    <a:noFill/>
                  </a:tcPr>
                </a:tc>
                <a:extLst>
                  <a:ext uri="{0D108BD9-81ED-4DB2-BD59-A6C34878D82A}">
                    <a16:rowId xmlns:a16="http://schemas.microsoft.com/office/drawing/2014/main" val="2643962338"/>
                  </a:ext>
                </a:extLst>
              </a:tr>
            </a:tbl>
          </a:graphicData>
        </a:graphic>
      </p:graphicFrame>
    </p:spTree>
    <p:extLst>
      <p:ext uri="{BB962C8B-B14F-4D97-AF65-F5344CB8AC3E}">
        <p14:creationId xmlns:p14="http://schemas.microsoft.com/office/powerpoint/2010/main" val="126738084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45918" y="6261305"/>
            <a:ext cx="11523145" cy="507831"/>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a:t>
            </a:r>
            <a:r>
              <a:rPr lang="es-MX" sz="900">
                <a:solidFill>
                  <a:schemeClr val="accent1">
                    <a:lumMod val="50000"/>
                  </a:schemeClr>
                </a:solidFill>
              </a:rPr>
              <a:t>12 de febrero 2018 y el 31 de diciembre de 2024</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2024</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(km) 2018 a 2024</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E45B0B03-998E-D5AB-6A6E-A57491564F61}"/>
              </a:ext>
            </a:extLst>
          </p:cNvPr>
          <p:cNvGraphicFramePr>
            <a:graphicFrameLocks noGrp="1"/>
          </p:cNvGraphicFramePr>
          <p:nvPr>
            <p:extLst>
              <p:ext uri="{D42A27DB-BD31-4B8C-83A1-F6EECF244321}">
                <p14:modId xmlns:p14="http://schemas.microsoft.com/office/powerpoint/2010/main" val="3810076732"/>
              </p:ext>
            </p:extLst>
          </p:nvPr>
        </p:nvGraphicFramePr>
        <p:xfrm>
          <a:off x="422939" y="2447958"/>
          <a:ext cx="11346124" cy="3703755"/>
        </p:xfrm>
        <a:graphic>
          <a:graphicData uri="http://schemas.openxmlformats.org/drawingml/2006/table">
            <a:tbl>
              <a:tblPr/>
              <a:tblGrid>
                <a:gridCol w="735765">
                  <a:extLst>
                    <a:ext uri="{9D8B030D-6E8A-4147-A177-3AD203B41FA5}">
                      <a16:colId xmlns:a16="http://schemas.microsoft.com/office/drawing/2014/main" val="2757185839"/>
                    </a:ext>
                  </a:extLst>
                </a:gridCol>
                <a:gridCol w="956496">
                  <a:extLst>
                    <a:ext uri="{9D8B030D-6E8A-4147-A177-3AD203B41FA5}">
                      <a16:colId xmlns:a16="http://schemas.microsoft.com/office/drawing/2014/main" val="1294336109"/>
                    </a:ext>
                  </a:extLst>
                </a:gridCol>
                <a:gridCol w="282043">
                  <a:extLst>
                    <a:ext uri="{9D8B030D-6E8A-4147-A177-3AD203B41FA5}">
                      <a16:colId xmlns:a16="http://schemas.microsoft.com/office/drawing/2014/main" val="491111936"/>
                    </a:ext>
                  </a:extLst>
                </a:gridCol>
                <a:gridCol w="748029">
                  <a:extLst>
                    <a:ext uri="{9D8B030D-6E8A-4147-A177-3AD203B41FA5}">
                      <a16:colId xmlns:a16="http://schemas.microsoft.com/office/drawing/2014/main" val="2036394118"/>
                    </a:ext>
                  </a:extLst>
                </a:gridCol>
                <a:gridCol w="882919">
                  <a:extLst>
                    <a:ext uri="{9D8B030D-6E8A-4147-A177-3AD203B41FA5}">
                      <a16:colId xmlns:a16="http://schemas.microsoft.com/office/drawing/2014/main" val="2155163394"/>
                    </a:ext>
                  </a:extLst>
                </a:gridCol>
                <a:gridCol w="282043">
                  <a:extLst>
                    <a:ext uri="{9D8B030D-6E8A-4147-A177-3AD203B41FA5}">
                      <a16:colId xmlns:a16="http://schemas.microsoft.com/office/drawing/2014/main" val="1254503406"/>
                    </a:ext>
                  </a:extLst>
                </a:gridCol>
                <a:gridCol w="748029">
                  <a:extLst>
                    <a:ext uri="{9D8B030D-6E8A-4147-A177-3AD203B41FA5}">
                      <a16:colId xmlns:a16="http://schemas.microsoft.com/office/drawing/2014/main" val="3868229377"/>
                    </a:ext>
                  </a:extLst>
                </a:gridCol>
                <a:gridCol w="919708">
                  <a:extLst>
                    <a:ext uri="{9D8B030D-6E8A-4147-A177-3AD203B41FA5}">
                      <a16:colId xmlns:a16="http://schemas.microsoft.com/office/drawing/2014/main" val="2739665763"/>
                    </a:ext>
                  </a:extLst>
                </a:gridCol>
                <a:gridCol w="282043">
                  <a:extLst>
                    <a:ext uri="{9D8B030D-6E8A-4147-A177-3AD203B41FA5}">
                      <a16:colId xmlns:a16="http://schemas.microsoft.com/office/drawing/2014/main" val="3217719025"/>
                    </a:ext>
                  </a:extLst>
                </a:gridCol>
                <a:gridCol w="748029">
                  <a:extLst>
                    <a:ext uri="{9D8B030D-6E8A-4147-A177-3AD203B41FA5}">
                      <a16:colId xmlns:a16="http://schemas.microsoft.com/office/drawing/2014/main" val="3403553990"/>
                    </a:ext>
                  </a:extLst>
                </a:gridCol>
                <a:gridCol w="873723">
                  <a:extLst>
                    <a:ext uri="{9D8B030D-6E8A-4147-A177-3AD203B41FA5}">
                      <a16:colId xmlns:a16="http://schemas.microsoft.com/office/drawing/2014/main" val="2614989502"/>
                    </a:ext>
                  </a:extLst>
                </a:gridCol>
                <a:gridCol w="282043">
                  <a:extLst>
                    <a:ext uri="{9D8B030D-6E8A-4147-A177-3AD203B41FA5}">
                      <a16:colId xmlns:a16="http://schemas.microsoft.com/office/drawing/2014/main" val="2772548663"/>
                    </a:ext>
                  </a:extLst>
                </a:gridCol>
                <a:gridCol w="748029">
                  <a:extLst>
                    <a:ext uri="{9D8B030D-6E8A-4147-A177-3AD203B41FA5}">
                      <a16:colId xmlns:a16="http://schemas.microsoft.com/office/drawing/2014/main" val="3169546138"/>
                    </a:ext>
                  </a:extLst>
                </a:gridCol>
                <a:gridCol w="931970">
                  <a:extLst>
                    <a:ext uri="{9D8B030D-6E8A-4147-A177-3AD203B41FA5}">
                      <a16:colId xmlns:a16="http://schemas.microsoft.com/office/drawing/2014/main" val="432519514"/>
                    </a:ext>
                  </a:extLst>
                </a:gridCol>
                <a:gridCol w="282043">
                  <a:extLst>
                    <a:ext uri="{9D8B030D-6E8A-4147-A177-3AD203B41FA5}">
                      <a16:colId xmlns:a16="http://schemas.microsoft.com/office/drawing/2014/main" val="4193615948"/>
                    </a:ext>
                  </a:extLst>
                </a:gridCol>
                <a:gridCol w="748029">
                  <a:extLst>
                    <a:ext uri="{9D8B030D-6E8A-4147-A177-3AD203B41FA5}">
                      <a16:colId xmlns:a16="http://schemas.microsoft.com/office/drawing/2014/main" val="2470506080"/>
                    </a:ext>
                  </a:extLst>
                </a:gridCol>
                <a:gridCol w="895183">
                  <a:extLst>
                    <a:ext uri="{9D8B030D-6E8A-4147-A177-3AD203B41FA5}">
                      <a16:colId xmlns:a16="http://schemas.microsoft.com/office/drawing/2014/main" val="3354169638"/>
                    </a:ext>
                  </a:extLst>
                </a:gridCol>
              </a:tblGrid>
              <a:tr h="389370">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977590"/>
                  </a:ext>
                </a:extLst>
              </a:tr>
              <a:tr h="189936">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548.435,73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388.587,65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210.773,42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144.125,20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187.399,10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1.479.321,09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7046439"/>
                  </a:ext>
                </a:extLst>
              </a:tr>
              <a:tr h="189936">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675.110,20</a:t>
                      </a:r>
                    </a:p>
                  </a:txBody>
                  <a:tcPr marL="0" marR="0" marT="0" marB="0" anchor="ctr">
                    <a:lnL>
                      <a:noFill/>
                    </a:lnL>
                    <a:lnR>
                      <a:noFill/>
                    </a:lnR>
                    <a:lnT>
                      <a:noFill/>
                    </a:lnT>
                    <a:lnB>
                      <a:noFill/>
                    </a:lnB>
                    <a:no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403.417,71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256.212,04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213.108,64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243.325,02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1.791.173,59</a:t>
                      </a:r>
                    </a:p>
                  </a:txBody>
                  <a:tcPr marL="0" marR="0" marT="0" marB="0" anchor="ctr">
                    <a:lnL>
                      <a:noFill/>
                    </a:lnL>
                    <a:lnR>
                      <a:noFill/>
                    </a:lnR>
                    <a:lnT>
                      <a:noFill/>
                    </a:lnT>
                    <a:lnB>
                      <a:noFill/>
                    </a:lnB>
                    <a:noFill/>
                  </a:tcPr>
                </a:tc>
                <a:extLst>
                  <a:ext uri="{0D108BD9-81ED-4DB2-BD59-A6C34878D82A}">
                    <a16:rowId xmlns:a16="http://schemas.microsoft.com/office/drawing/2014/main" val="795928082"/>
                  </a:ext>
                </a:extLst>
              </a:tr>
              <a:tr h="189936">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716.753,78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704.502,89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339.272,88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276.966,96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247.086,08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2.284.582,59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10060647"/>
                  </a:ext>
                </a:extLst>
              </a:tr>
              <a:tr h="189936">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875.343,63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834.863,32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389.461,40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279.127,98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258.517,77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2.637.314,11</a:t>
                      </a:r>
                    </a:p>
                  </a:txBody>
                  <a:tcPr marL="0" marR="0" marT="0" marB="0" anchor="ctr">
                    <a:lnL>
                      <a:noFill/>
                    </a:lnL>
                    <a:lnR>
                      <a:noFill/>
                    </a:lnR>
                    <a:lnT>
                      <a:noFill/>
                    </a:lnT>
                    <a:lnB>
                      <a:noFill/>
                    </a:lnB>
                    <a:noFill/>
                  </a:tcPr>
                </a:tc>
                <a:extLst>
                  <a:ext uri="{0D108BD9-81ED-4DB2-BD59-A6C34878D82A}">
                    <a16:rowId xmlns:a16="http://schemas.microsoft.com/office/drawing/2014/main" val="1450768535"/>
                  </a:ext>
                </a:extLst>
              </a:tr>
              <a:tr h="189936">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1.400.263,65</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825.746,66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382.014,81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259.766,97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255.373,94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3.123.166,03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99194648"/>
                  </a:ext>
                </a:extLst>
              </a:tr>
              <a:tr h="189936">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1.530.486,50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835.005,42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393.182,09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263.367,50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258.594,44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3.280.635,96</a:t>
                      </a:r>
                    </a:p>
                  </a:txBody>
                  <a:tcPr marL="0" marR="0" marT="0" marB="0" anchor="ctr">
                    <a:lnL>
                      <a:noFill/>
                    </a:lnL>
                    <a:lnR>
                      <a:noFill/>
                    </a:lnR>
                    <a:lnT>
                      <a:noFill/>
                    </a:lnT>
                    <a:lnB>
                      <a:noFill/>
                    </a:lnB>
                    <a:noFill/>
                  </a:tcPr>
                </a:tc>
                <a:extLst>
                  <a:ext uri="{0D108BD9-81ED-4DB2-BD59-A6C34878D82A}">
                    <a16:rowId xmlns:a16="http://schemas.microsoft.com/office/drawing/2014/main" val="3745029067"/>
                  </a:ext>
                </a:extLst>
              </a:tr>
              <a:tr h="189936">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1.490.850,81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735.056,62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338.184,89</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234.516,82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225.463,04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3.024.072,18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0587977"/>
                  </a:ext>
                </a:extLst>
              </a:tr>
              <a:tr h="189936">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1.498.928,66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665.476,52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299.166,97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214.720,39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201.225,65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2.879.518,18</a:t>
                      </a:r>
                    </a:p>
                  </a:txBody>
                  <a:tcPr marL="0" marR="0" marT="0" marB="0" anchor="ctr">
                    <a:lnL>
                      <a:noFill/>
                    </a:lnL>
                    <a:lnR>
                      <a:noFill/>
                    </a:lnR>
                    <a:lnT>
                      <a:noFill/>
                    </a:lnT>
                    <a:lnB>
                      <a:noFill/>
                    </a:lnB>
                    <a:noFill/>
                  </a:tcPr>
                </a:tc>
                <a:extLst>
                  <a:ext uri="{0D108BD9-81ED-4DB2-BD59-A6C34878D82A}">
                    <a16:rowId xmlns:a16="http://schemas.microsoft.com/office/drawing/2014/main" val="3429519297"/>
                  </a:ext>
                </a:extLst>
              </a:tr>
              <a:tr h="189936">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1.465.685,02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651.095,04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299.001,72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210.663,26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194.694,13</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2.821.139,16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20576770"/>
                  </a:ext>
                </a:extLst>
              </a:tr>
              <a:tr h="189936">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786.564,76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661.367,30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314.329,07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214.544,80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197.722,71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2.174.528,65</a:t>
                      </a:r>
                    </a:p>
                  </a:txBody>
                  <a:tcPr marL="0" marR="0" marT="0" marB="0" anchor="ctr">
                    <a:lnL>
                      <a:noFill/>
                    </a:lnL>
                    <a:lnR>
                      <a:noFill/>
                    </a:lnR>
                    <a:lnT>
                      <a:noFill/>
                    </a:lnT>
                    <a:lnB>
                      <a:noFill/>
                    </a:lnB>
                    <a:noFill/>
                  </a:tcPr>
                </a:tc>
                <a:extLst>
                  <a:ext uri="{0D108BD9-81ED-4DB2-BD59-A6C34878D82A}">
                    <a16:rowId xmlns:a16="http://schemas.microsoft.com/office/drawing/2014/main" val="3038428441"/>
                  </a:ext>
                </a:extLst>
              </a:tr>
              <a:tr h="189936">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633.525,86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646.732,51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306.819,04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210.679,29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192.632,82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1.990.389,53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43441808"/>
                  </a:ext>
                </a:extLst>
              </a:tr>
              <a:tr h="189936">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868.871,10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855.057,87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433.037,62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317.126,86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329.832,91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2.803.926,36</a:t>
                      </a:r>
                    </a:p>
                  </a:txBody>
                  <a:tcPr marL="0" marR="0" marT="0" marB="0" anchor="ctr">
                    <a:lnL>
                      <a:noFill/>
                    </a:lnL>
                    <a:lnR>
                      <a:noFill/>
                    </a:lnR>
                    <a:lnT>
                      <a:noFill/>
                    </a:lnT>
                    <a:lnB>
                      <a:noFill/>
                    </a:lnB>
                    <a:noFill/>
                  </a:tcPr>
                </a:tc>
                <a:extLst>
                  <a:ext uri="{0D108BD9-81ED-4DB2-BD59-A6C34878D82A}">
                    <a16:rowId xmlns:a16="http://schemas.microsoft.com/office/drawing/2014/main" val="3872092860"/>
                  </a:ext>
                </a:extLst>
              </a:tr>
              <a:tr h="189936">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1.085.785,77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1.050.727,56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554.166,14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415.912,53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457.179,95</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3.563.771,95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2606785"/>
                  </a:ext>
                </a:extLst>
              </a:tr>
              <a:tr h="189936">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1.097.135,79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1.056.778,24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558.037,27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422.469,14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463.969,08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3.598.389,52</a:t>
                      </a:r>
                    </a:p>
                  </a:txBody>
                  <a:tcPr marL="0" marR="0" marT="0" marB="0" anchor="ctr">
                    <a:lnL>
                      <a:noFill/>
                    </a:lnL>
                    <a:lnR>
                      <a:noFill/>
                    </a:lnR>
                    <a:lnT>
                      <a:noFill/>
                    </a:lnT>
                    <a:lnB>
                      <a:noFill/>
                    </a:lnB>
                    <a:noFill/>
                  </a:tcPr>
                </a:tc>
                <a:extLst>
                  <a:ext uri="{0D108BD9-81ED-4DB2-BD59-A6C34878D82A}">
                    <a16:rowId xmlns:a16="http://schemas.microsoft.com/office/drawing/2014/main" val="3435932614"/>
                  </a:ext>
                </a:extLst>
              </a:tr>
              <a:tr h="655281">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176.792,06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124.270,06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61.128,43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44.302,37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44.735,14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451.228,06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164556054"/>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Facturación Y Recaudo  De Marzo 2018 a Febrero 2025</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739793" y="1153604"/>
            <a:ext cx="1781257" cy="261610"/>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graphicFrame>
        <p:nvGraphicFramePr>
          <p:cNvPr id="3" name="Gráfico 2">
            <a:extLst>
              <a:ext uri="{FF2B5EF4-FFF2-40B4-BE49-F238E27FC236}">
                <a16:creationId xmlns:a16="http://schemas.microsoft.com/office/drawing/2014/main" id="{6284CCD2-30B1-BD6C-4902-87857502EBE6}"/>
              </a:ext>
            </a:extLst>
          </p:cNvPr>
          <p:cNvGraphicFramePr>
            <a:graphicFrameLocks/>
          </p:cNvGraphicFramePr>
          <p:nvPr/>
        </p:nvGraphicFramePr>
        <p:xfrm>
          <a:off x="1770749" y="1441938"/>
          <a:ext cx="8750299" cy="304869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Tabla 4">
            <a:extLst>
              <a:ext uri="{FF2B5EF4-FFF2-40B4-BE49-F238E27FC236}">
                <a16:creationId xmlns:a16="http://schemas.microsoft.com/office/drawing/2014/main" id="{3D17F8AD-B700-652C-3832-38DECC86C6C1}"/>
              </a:ext>
            </a:extLst>
          </p:cNvPr>
          <p:cNvGraphicFramePr>
            <a:graphicFrameLocks noGrp="1"/>
          </p:cNvGraphicFramePr>
          <p:nvPr/>
        </p:nvGraphicFramePr>
        <p:xfrm>
          <a:off x="1770750" y="4539826"/>
          <a:ext cx="8750298" cy="1978719"/>
        </p:xfrm>
        <a:graphic>
          <a:graphicData uri="http://schemas.openxmlformats.org/drawingml/2006/table">
            <a:tbl>
              <a:tblPr/>
              <a:tblGrid>
                <a:gridCol w="1970245">
                  <a:extLst>
                    <a:ext uri="{9D8B030D-6E8A-4147-A177-3AD203B41FA5}">
                      <a16:colId xmlns:a16="http://schemas.microsoft.com/office/drawing/2014/main" val="2250690895"/>
                    </a:ext>
                  </a:extLst>
                </a:gridCol>
                <a:gridCol w="2525467">
                  <a:extLst>
                    <a:ext uri="{9D8B030D-6E8A-4147-A177-3AD203B41FA5}">
                      <a16:colId xmlns:a16="http://schemas.microsoft.com/office/drawing/2014/main" val="3341846904"/>
                    </a:ext>
                  </a:extLst>
                </a:gridCol>
                <a:gridCol w="2284341">
                  <a:extLst>
                    <a:ext uri="{9D8B030D-6E8A-4147-A177-3AD203B41FA5}">
                      <a16:colId xmlns:a16="http://schemas.microsoft.com/office/drawing/2014/main" val="1215492389"/>
                    </a:ext>
                  </a:extLst>
                </a:gridCol>
                <a:gridCol w="1970245">
                  <a:extLst>
                    <a:ext uri="{9D8B030D-6E8A-4147-A177-3AD203B41FA5}">
                      <a16:colId xmlns:a16="http://schemas.microsoft.com/office/drawing/2014/main" val="3357291227"/>
                    </a:ext>
                  </a:extLst>
                </a:gridCol>
              </a:tblGrid>
              <a:tr h="415359">
                <a:tc>
                  <a:txBody>
                    <a:bodyPr/>
                    <a:lstStyle/>
                    <a:p>
                      <a:pPr algn="ctr" rtl="0" fontAlgn="ctr"/>
                      <a:r>
                        <a:rPr lang="es-CO" sz="1400" b="1" i="0" u="none" strike="noStrike">
                          <a:solidFill>
                            <a:schemeClr val="accent1">
                              <a:lumMod val="50000"/>
                            </a:schemeClr>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a:solidFill>
                            <a:schemeClr val="accent1">
                              <a:lumMod val="50000"/>
                            </a:schemeClr>
                          </a:solidFill>
                          <a:effectLst/>
                          <a:latin typeface="Calibri" panose="020F0502020204030204" pitchFamily="34" charset="0"/>
                        </a:rPr>
                        <a:t>*vr. total facturación a febrero de 2025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a:solidFill>
                            <a:schemeClr val="accent1">
                              <a:lumMod val="50000"/>
                            </a:schemeClr>
                          </a:solidFill>
                          <a:effectLst/>
                          <a:latin typeface="Calibri" panose="020F0502020204030204" pitchFamily="34" charset="0"/>
                        </a:rPr>
                        <a:t>*vr. total recaudo a febrero de 2025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400" b="1" i="0" u="none" strike="noStrike">
                          <a:solidFill>
                            <a:schemeClr val="accent1">
                              <a:lumMod val="50000"/>
                            </a:schemeClr>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765511598"/>
                  </a:ext>
                </a:extLst>
              </a:tr>
              <a:tr h="207679">
                <a:tc>
                  <a:txBody>
                    <a:bodyPr/>
                    <a:lstStyle/>
                    <a:p>
                      <a:pPr algn="ctr" rtl="0" fontAlgn="ctr"/>
                      <a:r>
                        <a:rPr lang="es-CO" sz="1400" b="0" i="0" u="none" strike="noStrike">
                          <a:solidFill>
                            <a:schemeClr val="accent1">
                              <a:lumMod val="50000"/>
                            </a:schemeClr>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$2.654.783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$1.485.978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55,97%</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01465345"/>
                  </a:ext>
                </a:extLst>
              </a:tr>
              <a:tr h="207679">
                <a:tc>
                  <a:txBody>
                    <a:bodyPr/>
                    <a:lstStyle/>
                    <a:p>
                      <a:pPr algn="ctr" rtl="0" fontAlgn="ctr"/>
                      <a:r>
                        <a:rPr lang="es-CO" sz="1400" b="0" i="0" u="none" strike="noStrike">
                          <a:solidFill>
                            <a:schemeClr val="accent1">
                              <a:lumMod val="50000"/>
                            </a:schemeClr>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$2.315.501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$1.462.810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63,17%</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94040276"/>
                  </a:ext>
                </a:extLst>
              </a:tr>
              <a:tr h="207679">
                <a:tc>
                  <a:txBody>
                    <a:bodyPr/>
                    <a:lstStyle/>
                    <a:p>
                      <a:pPr algn="ctr" rtl="0" fontAlgn="ctr"/>
                      <a:r>
                        <a:rPr lang="es-CO" sz="1400" b="0" i="0" u="none" strike="noStrike">
                          <a:solidFill>
                            <a:schemeClr val="accent1">
                              <a:lumMod val="50000"/>
                            </a:schemeClr>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$1.376.821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$1.039.143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75,47%</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24086319"/>
                  </a:ext>
                </a:extLst>
              </a:tr>
              <a:tr h="207679">
                <a:tc>
                  <a:txBody>
                    <a:bodyPr/>
                    <a:lstStyle/>
                    <a:p>
                      <a:pPr algn="ctr" rtl="0" fontAlgn="ctr"/>
                      <a:r>
                        <a:rPr lang="es-CO" sz="1400" b="0" i="0" u="none" strike="noStrike">
                          <a:solidFill>
                            <a:schemeClr val="accent1">
                              <a:lumMod val="50000"/>
                            </a:schemeClr>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$1.212.680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$794.502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65,52%</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64775216"/>
                  </a:ext>
                </a:extLst>
              </a:tr>
              <a:tr h="207679">
                <a:tc>
                  <a:txBody>
                    <a:bodyPr/>
                    <a:lstStyle/>
                    <a:p>
                      <a:pPr algn="ctr" rtl="0" fontAlgn="ctr"/>
                      <a:r>
                        <a:rPr lang="es-CO" sz="1400" b="0" i="0" u="none" strike="noStrike">
                          <a:solidFill>
                            <a:schemeClr val="accent1">
                              <a:lumMod val="50000"/>
                            </a:schemeClr>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$1.225.666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$912.359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chemeClr val="accent1">
                              <a:lumMod val="50000"/>
                            </a:schemeClr>
                          </a:solidFill>
                          <a:effectLst/>
                          <a:latin typeface="Calibri" panose="020F0502020204030204" pitchFamily="34" charset="0"/>
                        </a:rPr>
                        <a:t>74,44%</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17678042"/>
                  </a:ext>
                </a:extLst>
              </a:tr>
              <a:tr h="207679">
                <a:tc>
                  <a:txBody>
                    <a:bodyPr/>
                    <a:lstStyle/>
                    <a:p>
                      <a:pPr algn="ctr" rtl="0" fontAlgn="ctr"/>
                      <a:r>
                        <a:rPr lang="es-CO" sz="1400" b="1" i="0" u="none" strike="noStrike">
                          <a:solidFill>
                            <a:schemeClr val="accent1">
                              <a:lumMod val="50000"/>
                            </a:schemeClr>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chemeClr val="accent1">
                              <a:lumMod val="50000"/>
                            </a:schemeClr>
                          </a:solidFill>
                          <a:effectLst/>
                          <a:latin typeface="Calibri" panose="020F0502020204030204" pitchFamily="34" charset="0"/>
                        </a:rPr>
                        <a:t>$8.785.453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chemeClr val="accent1">
                              <a:lumMod val="50000"/>
                            </a:schemeClr>
                          </a:solidFill>
                          <a:effectLst/>
                          <a:latin typeface="Calibri" panose="020F0502020204030204" pitchFamily="34" charset="0"/>
                        </a:rPr>
                        <a:t>$5.694.792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chemeClr val="accent1">
                              <a:lumMod val="50000"/>
                            </a:schemeClr>
                          </a:solidFill>
                          <a:effectLst/>
                          <a:latin typeface="Calibri" panose="020F0502020204030204" pitchFamily="34" charset="0"/>
                        </a:rPr>
                        <a:t>64,82%</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74235761"/>
                  </a:ext>
                </a:extLst>
              </a:tr>
              <a:tr h="271839">
                <a:tc gridSpan="4">
                  <a:txBody>
                    <a:bodyPr/>
                    <a:lstStyle/>
                    <a:p>
                      <a:pPr algn="ctr" rtl="0" fontAlgn="ctr"/>
                      <a:r>
                        <a:rPr lang="es-MX" sz="1400" b="0" i="0" u="none" strike="noStrike">
                          <a:solidFill>
                            <a:schemeClr val="accent1">
                              <a:lumMod val="50000"/>
                            </a:schemeClr>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00172789"/>
                  </a:ext>
                </a:extLst>
              </a:tr>
            </a:tbl>
          </a:graphicData>
        </a:graphic>
      </p:graphicFrame>
    </p:spTree>
    <p:extLst>
      <p:ext uri="{BB962C8B-B14F-4D97-AF65-F5344CB8AC3E}">
        <p14:creationId xmlns:p14="http://schemas.microsoft.com/office/powerpoint/2010/main" val="87917385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1040489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Valor Contratos de Concesión y Valor Pagado a los Concesionarios Según Remuneración Recaudo Enero 2025</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71438" y="6521777"/>
            <a:ext cx="5703683"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Contratos de Concesión de los Concesionarios y Fiduciaria Credicorp. </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9601620" y="1925802"/>
            <a:ext cx="1781257" cy="261610"/>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4B7E5B1D-9983-4F64-A538-81EC4868D577}"/>
              </a:ext>
            </a:extLst>
          </p:cNvPr>
          <p:cNvGraphicFramePr>
            <a:graphicFrameLocks noGrp="1"/>
          </p:cNvGraphicFramePr>
          <p:nvPr/>
        </p:nvGraphicFramePr>
        <p:xfrm>
          <a:off x="663575" y="2312194"/>
          <a:ext cx="10719302" cy="2481903"/>
        </p:xfrm>
        <a:graphic>
          <a:graphicData uri="http://schemas.openxmlformats.org/drawingml/2006/table">
            <a:tbl>
              <a:tblPr/>
              <a:tblGrid>
                <a:gridCol w="3012132">
                  <a:extLst>
                    <a:ext uri="{9D8B030D-6E8A-4147-A177-3AD203B41FA5}">
                      <a16:colId xmlns:a16="http://schemas.microsoft.com/office/drawing/2014/main" val="302679050"/>
                    </a:ext>
                  </a:extLst>
                </a:gridCol>
                <a:gridCol w="663105">
                  <a:extLst>
                    <a:ext uri="{9D8B030D-6E8A-4147-A177-3AD203B41FA5}">
                      <a16:colId xmlns:a16="http://schemas.microsoft.com/office/drawing/2014/main" val="3290136151"/>
                    </a:ext>
                  </a:extLst>
                </a:gridCol>
                <a:gridCol w="1537962">
                  <a:extLst>
                    <a:ext uri="{9D8B030D-6E8A-4147-A177-3AD203B41FA5}">
                      <a16:colId xmlns:a16="http://schemas.microsoft.com/office/drawing/2014/main" val="498927396"/>
                    </a:ext>
                  </a:extLst>
                </a:gridCol>
                <a:gridCol w="2292952">
                  <a:extLst>
                    <a:ext uri="{9D8B030D-6E8A-4147-A177-3AD203B41FA5}">
                      <a16:colId xmlns:a16="http://schemas.microsoft.com/office/drawing/2014/main" val="4029916186"/>
                    </a:ext>
                  </a:extLst>
                </a:gridCol>
                <a:gridCol w="1795140">
                  <a:extLst>
                    <a:ext uri="{9D8B030D-6E8A-4147-A177-3AD203B41FA5}">
                      <a16:colId xmlns:a16="http://schemas.microsoft.com/office/drawing/2014/main" val="1016754582"/>
                    </a:ext>
                  </a:extLst>
                </a:gridCol>
                <a:gridCol w="1418011">
                  <a:extLst>
                    <a:ext uri="{9D8B030D-6E8A-4147-A177-3AD203B41FA5}">
                      <a16:colId xmlns:a16="http://schemas.microsoft.com/office/drawing/2014/main" val="2668887730"/>
                    </a:ext>
                  </a:extLst>
                </a:gridCol>
              </a:tblGrid>
              <a:tr h="673124">
                <a:tc>
                  <a:txBody>
                    <a:bodyPr/>
                    <a:lstStyle/>
                    <a:p>
                      <a:pPr algn="ctr" fontAlgn="ctr"/>
                      <a:r>
                        <a:rPr lang="es-CO" sz="1100" b="1" i="0" u="none" strike="noStrike">
                          <a:solidFill>
                            <a:schemeClr val="accent1">
                              <a:lumMod val="50000"/>
                            </a:schemeClr>
                          </a:solidFill>
                          <a:effectLst/>
                          <a:latin typeface="Calibri" panose="020F0502020204030204" pitchFamily="34" charset="0"/>
                        </a:rPr>
                        <a:t>Concesionario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a:solidFill>
                            <a:schemeClr val="accent1">
                              <a:lumMod val="50000"/>
                            </a:schemeClr>
                          </a:solidFill>
                          <a:effectLst/>
                          <a:latin typeface="Calibri" panose="020F0502020204030204" pitchFamily="34" charset="0"/>
                        </a:rPr>
                        <a:t>N° del Contrato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a:solidFill>
                            <a:schemeClr val="accent1">
                              <a:lumMod val="50000"/>
                            </a:schemeClr>
                          </a:solidFill>
                          <a:effectLst/>
                          <a:latin typeface="Calibri" panose="020F0502020204030204" pitchFamily="34" charset="0"/>
                        </a:rPr>
                        <a:t>Valor aproximado del Contrato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a:solidFill>
                            <a:schemeClr val="accent1">
                              <a:lumMod val="50000"/>
                            </a:schemeClr>
                          </a:solidFill>
                          <a:effectLst/>
                          <a:latin typeface="Calibri" panose="020F0502020204030204" pitchFamily="34" charset="0"/>
                        </a:rPr>
                        <a:t>Valor del Recaudo Remunerado a la Subbolsa RBL correspondiente a los componentes TBL, CCS, TLU, TRT, CCS Prest. No Aprov.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a:solidFill>
                            <a:schemeClr val="accent1">
                              <a:lumMod val="50000"/>
                            </a:schemeClr>
                          </a:solidFill>
                          <a:effectLst/>
                          <a:latin typeface="Calibri" panose="020F0502020204030204" pitchFamily="34" charset="0"/>
                        </a:rPr>
                        <a:t>Valor del Recaudo Remunerado a la Subbolsa RBL correspondiente a Conceptos Especiales</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a:solidFill>
                            <a:schemeClr val="accent1">
                              <a:lumMod val="50000"/>
                            </a:schemeClr>
                          </a:solidFill>
                          <a:effectLst/>
                          <a:latin typeface="Calibri" panose="020F0502020204030204" pitchFamily="34" charset="0"/>
                        </a:rPr>
                        <a:t>Total remunerado al Concesionario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758225822"/>
                  </a:ext>
                </a:extLst>
              </a:tr>
              <a:tr h="300303">
                <a:tc>
                  <a:txBody>
                    <a:bodyPr/>
                    <a:lstStyle/>
                    <a:p>
                      <a:pPr algn="ctr" fontAlgn="ctr"/>
                      <a:r>
                        <a:rPr lang="es-CO" sz="1100" b="0" i="0" u="none" strike="noStrike">
                          <a:solidFill>
                            <a:schemeClr val="accent1">
                              <a:lumMod val="50000"/>
                            </a:schemeClr>
                          </a:solidFill>
                          <a:effectLst/>
                          <a:latin typeface="Calibri" panose="020F0502020204030204" pitchFamily="34" charset="0"/>
                        </a:rPr>
                        <a:t>ASE 1 – PROMOAMBIENTAL DISTRITO S.A.S. E.S.P.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a:solidFill>
                            <a:schemeClr val="accent1">
                              <a:lumMod val="50000"/>
                            </a:schemeClr>
                          </a:solidFill>
                          <a:effectLst/>
                          <a:latin typeface="Calibri" panose="020F0502020204030204" pitchFamily="34" charset="0"/>
                        </a:rPr>
                        <a:t>283</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1.081.900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$ 908.222</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$ 2.426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$ 910.648</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68101979"/>
                  </a:ext>
                </a:extLst>
              </a:tr>
              <a:tr h="300303">
                <a:tc>
                  <a:txBody>
                    <a:bodyPr/>
                    <a:lstStyle/>
                    <a:p>
                      <a:pPr algn="ctr" fontAlgn="ctr"/>
                      <a:r>
                        <a:rPr lang="es-CO" sz="1100" b="0" i="0" u="none" strike="noStrike">
                          <a:solidFill>
                            <a:schemeClr val="accent1">
                              <a:lumMod val="50000"/>
                            </a:schemeClr>
                          </a:solidFill>
                          <a:effectLst/>
                          <a:latin typeface="Calibri" panose="020F0502020204030204" pitchFamily="34" charset="0"/>
                        </a:rPr>
                        <a:t>ASE 2 – LIMPIEZA METROPOLITANA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a:solidFill>
                            <a:schemeClr val="accent1">
                              <a:lumMod val="50000"/>
                            </a:schemeClr>
                          </a:solidFill>
                          <a:effectLst/>
                          <a:latin typeface="Calibri" panose="020F0502020204030204" pitchFamily="34" charset="0"/>
                        </a:rPr>
                        <a:t>284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1.503.800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$ 1.015.837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$ 5.410</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$ 1.021.247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579334667"/>
                  </a:ext>
                </a:extLst>
              </a:tr>
              <a:tr h="300303">
                <a:tc>
                  <a:txBody>
                    <a:bodyPr/>
                    <a:lstStyle/>
                    <a:p>
                      <a:pPr algn="ctr" fontAlgn="ctr"/>
                      <a:r>
                        <a:rPr lang="es-MX" sz="1100" b="0" i="0" u="none" strike="noStrike">
                          <a:solidFill>
                            <a:schemeClr val="accent1">
                              <a:lumMod val="50000"/>
                            </a:schemeClr>
                          </a:solidFill>
                          <a:effectLst/>
                          <a:latin typeface="Calibri" panose="020F0502020204030204" pitchFamily="34" charset="0"/>
                        </a:rPr>
                        <a:t>ASE 3 - CIUDAD LIMPIA BOGOTÁ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a:solidFill>
                            <a:schemeClr val="accent1">
                              <a:lumMod val="50000"/>
                            </a:schemeClr>
                          </a:solidFill>
                          <a:effectLst/>
                          <a:latin typeface="Calibri" panose="020F0502020204030204" pitchFamily="34" charset="0"/>
                        </a:rPr>
                        <a:t>285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846.700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$ 671.382</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$ 3.584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$ 674.966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996195700"/>
                  </a:ext>
                </a:extLst>
              </a:tr>
              <a:tr h="300303">
                <a:tc>
                  <a:txBody>
                    <a:bodyPr/>
                    <a:lstStyle/>
                    <a:p>
                      <a:pPr algn="ctr" fontAlgn="ctr"/>
                      <a:r>
                        <a:rPr lang="es-CO" sz="1100" b="0" i="0" u="none" strike="noStrike">
                          <a:solidFill>
                            <a:schemeClr val="accent1">
                              <a:lumMod val="50000"/>
                            </a:schemeClr>
                          </a:solidFill>
                          <a:effectLst/>
                          <a:latin typeface="Calibri" panose="020F0502020204030204" pitchFamily="34" charset="0"/>
                        </a:rPr>
                        <a:t>ASE 4 - BOGOTÁ LIMPIA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a:solidFill>
                            <a:schemeClr val="accent1">
                              <a:lumMod val="50000"/>
                            </a:schemeClr>
                          </a:solidFill>
                          <a:effectLst/>
                          <a:latin typeface="Calibri" panose="020F0502020204030204" pitchFamily="34" charset="0"/>
                        </a:rPr>
                        <a:t>286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692.600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$ 485.844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$ 2.072</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$ 487.916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412820069"/>
                  </a:ext>
                </a:extLst>
              </a:tr>
              <a:tr h="300303">
                <a:tc>
                  <a:txBody>
                    <a:bodyPr/>
                    <a:lstStyle/>
                    <a:p>
                      <a:pPr algn="ctr" fontAlgn="ctr"/>
                      <a:r>
                        <a:rPr lang="pt-BR" sz="1100" b="0" i="0" u="none" strike="noStrike">
                          <a:solidFill>
                            <a:schemeClr val="accent1">
                              <a:lumMod val="50000"/>
                            </a:schemeClr>
                          </a:solidFill>
                          <a:effectLst/>
                          <a:latin typeface="Calibri" panose="020F0502020204030204" pitchFamily="34" charset="0"/>
                        </a:rPr>
                        <a:t>ASE 5 - ÁREA LIMPIA DISTRITO CAPITAL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a:solidFill>
                            <a:schemeClr val="accent1">
                              <a:lumMod val="50000"/>
                            </a:schemeClr>
                          </a:solidFill>
                          <a:effectLst/>
                          <a:latin typeface="Calibri" panose="020F0502020204030204" pitchFamily="34" charset="0"/>
                        </a:rPr>
                        <a:t>287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706.500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$ 609.749</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$ 1.838</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$ 611.587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711312363"/>
                  </a:ext>
                </a:extLst>
              </a:tr>
              <a:tr h="300303">
                <a:tc>
                  <a:txBody>
                    <a:bodyPr/>
                    <a:lstStyle/>
                    <a:p>
                      <a:pPr algn="ctr" fontAlgn="ctr"/>
                      <a:r>
                        <a:rPr lang="es-CO" sz="1100" b="1" i="0" u="none" strike="noStrike">
                          <a:solidFill>
                            <a:schemeClr val="accent1">
                              <a:lumMod val="50000"/>
                            </a:schemeClr>
                          </a:solidFill>
                          <a:effectLst/>
                          <a:latin typeface="Calibri" panose="020F0502020204030204" pitchFamily="34" charset="0"/>
                        </a:rPr>
                        <a:t>Total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a:solidFill>
                            <a:schemeClr val="accent1">
                              <a:lumMod val="50000"/>
                            </a:schemeClr>
                          </a:solidFill>
                          <a:effectLst/>
                          <a:latin typeface="Calibri" panose="020F0502020204030204" pitchFamily="34" charset="0"/>
                        </a:rPr>
                        <a:t>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1" i="0" u="none" strike="noStrike">
                          <a:solidFill>
                            <a:schemeClr val="accent1">
                              <a:lumMod val="50000"/>
                            </a:schemeClr>
                          </a:solidFill>
                          <a:effectLst/>
                          <a:latin typeface="Calibri" panose="020F0502020204030204" pitchFamily="34" charset="0"/>
                        </a:rPr>
                        <a:t> $      4.831.500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marL="0" algn="r" defTabSz="914400" rtl="0" eaLnBrk="1" fontAlgn="b" latinLnBrk="0" hangingPunct="1"/>
                      <a:r>
                        <a:rPr lang="es-CO" sz="1100" b="1" i="0" u="none" strike="noStrike" kern="1200">
                          <a:solidFill>
                            <a:schemeClr val="accent1">
                              <a:lumMod val="50000"/>
                            </a:schemeClr>
                          </a:solidFill>
                          <a:effectLst/>
                          <a:latin typeface="Calibri" panose="020F0502020204030204" pitchFamily="34" charset="0"/>
                          <a:ea typeface="+mn-ea"/>
                          <a:cs typeface="+mn-cs"/>
                        </a:rPr>
                        <a:t>$ 3.691.034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marL="0" algn="r" defTabSz="914400" rtl="0" eaLnBrk="1" fontAlgn="b" latinLnBrk="0" hangingPunct="1"/>
                      <a:r>
                        <a:rPr lang="es-CO" sz="1100" b="1" i="0" u="none" strike="noStrike" kern="1200">
                          <a:solidFill>
                            <a:schemeClr val="accent1">
                              <a:lumMod val="50000"/>
                            </a:schemeClr>
                          </a:solidFill>
                          <a:effectLst/>
                          <a:latin typeface="Calibri" panose="020F0502020204030204" pitchFamily="34" charset="0"/>
                          <a:ea typeface="+mn-ea"/>
                          <a:cs typeface="+mn-cs"/>
                        </a:rPr>
                        <a:t>$ 15.330</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marL="0" algn="r" defTabSz="914400" rtl="0" eaLnBrk="1" fontAlgn="b" latinLnBrk="0" hangingPunct="1"/>
                      <a:r>
                        <a:rPr lang="es-CO" sz="1100" b="1" i="0" u="none" strike="noStrike" kern="1200">
                          <a:solidFill>
                            <a:schemeClr val="accent1">
                              <a:lumMod val="50000"/>
                            </a:schemeClr>
                          </a:solidFill>
                          <a:effectLst/>
                          <a:latin typeface="Calibri" panose="020F0502020204030204" pitchFamily="34" charset="0"/>
                          <a:ea typeface="+mn-ea"/>
                          <a:cs typeface="+mn-cs"/>
                        </a:rPr>
                        <a:t>$ 3.706.364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94165808"/>
                  </a:ext>
                </a:extLst>
              </a:tr>
            </a:tbl>
          </a:graphicData>
        </a:graphic>
      </p:graphicFrame>
      <p:sp>
        <p:nvSpPr>
          <p:cNvPr id="12" name="CuadroTexto 11">
            <a:extLst>
              <a:ext uri="{FF2B5EF4-FFF2-40B4-BE49-F238E27FC236}">
                <a16:creationId xmlns:a16="http://schemas.microsoft.com/office/drawing/2014/main" id="{63C65297-506B-47E6-939D-60A030425E8D}"/>
              </a:ext>
            </a:extLst>
          </p:cNvPr>
          <p:cNvSpPr txBox="1"/>
          <p:nvPr/>
        </p:nvSpPr>
        <p:spPr>
          <a:xfrm>
            <a:off x="561023" y="5179457"/>
            <a:ext cx="10719302" cy="1323439"/>
          </a:xfrm>
          <a:prstGeom prst="rect">
            <a:avLst/>
          </a:prstGeom>
          <a:noFill/>
        </p:spPr>
        <p:txBody>
          <a:bodyPr wrap="square" rtlCol="0">
            <a:spAutoFit/>
          </a:bodyPr>
          <a:lstStyle/>
          <a:p>
            <a:r>
              <a:rPr lang="es-MX" sz="1000">
                <a:solidFill>
                  <a:schemeClr val="accent1">
                    <a:lumMod val="50000"/>
                  </a:schemeClr>
                </a:solidFill>
              </a:rPr>
              <a:t>-TBL: Componente de barrido y limpieza</a:t>
            </a:r>
          </a:p>
          <a:p>
            <a:r>
              <a:rPr lang="es-MX" sz="1000">
                <a:solidFill>
                  <a:schemeClr val="accent1">
                    <a:lumMod val="50000"/>
                  </a:schemeClr>
                </a:solidFill>
              </a:rPr>
              <a:t>-CCS: Componente de comercialización</a:t>
            </a:r>
          </a:p>
          <a:p>
            <a:r>
              <a:rPr lang="es-MX" sz="1000">
                <a:solidFill>
                  <a:schemeClr val="accent1">
                    <a:lumMod val="50000"/>
                  </a:schemeClr>
                </a:solidFill>
              </a:rPr>
              <a:t>-TLU: Componente de limpieza urbana</a:t>
            </a:r>
          </a:p>
          <a:p>
            <a:r>
              <a:rPr lang="es-MX" sz="1000">
                <a:solidFill>
                  <a:schemeClr val="accent1">
                    <a:lumMod val="50000"/>
                  </a:schemeClr>
                </a:solidFill>
              </a:rPr>
              <a:t>-TRT: Componente de Recolección y Transporte</a:t>
            </a:r>
          </a:p>
          <a:p>
            <a:r>
              <a:rPr lang="es-MX" sz="1000">
                <a:solidFill>
                  <a:schemeClr val="accent1">
                    <a:lumMod val="50000"/>
                  </a:schemeClr>
                </a:solidFill>
              </a:rPr>
              <a:t>-CCS Prest. No </a:t>
            </a:r>
            <a:r>
              <a:rPr lang="es-MX" sz="1000" err="1">
                <a:solidFill>
                  <a:schemeClr val="accent1">
                    <a:lumMod val="50000"/>
                  </a:schemeClr>
                </a:solidFill>
              </a:rPr>
              <a:t>Aprov</a:t>
            </a:r>
            <a:r>
              <a:rPr lang="es-MX" sz="1000">
                <a:solidFill>
                  <a:schemeClr val="accent1">
                    <a:lumMod val="50000"/>
                  </a:schemeClr>
                </a:solidFill>
              </a:rPr>
              <a:t>.: Componente de comercialización de la actividad de aprovechamiento (Prestadores no aprovechables)</a:t>
            </a:r>
          </a:p>
          <a:p>
            <a:endParaRPr lang="es-MX" sz="1000">
              <a:solidFill>
                <a:schemeClr val="accent1">
                  <a:lumMod val="50000"/>
                </a:schemeClr>
              </a:solidFill>
            </a:endParaRPr>
          </a:p>
          <a:p>
            <a:r>
              <a:rPr lang="es-MX" sz="1000">
                <a:solidFill>
                  <a:schemeClr val="accent1">
                    <a:lumMod val="50000"/>
                  </a:schemeClr>
                </a:solidFill>
              </a:rPr>
              <a:t>(*) El Valor del Contrato es de cuantía indeterminada pero determinable, conforme a la remuneración que efectivamente reciba el Concesionario vía tarifa con ocasión a la ejecución del Contrato.</a:t>
            </a:r>
          </a:p>
          <a:p>
            <a:r>
              <a:rPr lang="es-MX" sz="1000">
                <a:solidFill>
                  <a:schemeClr val="accent1">
                    <a:lumMod val="50000"/>
                  </a:schemeClr>
                </a:solidFill>
              </a:rPr>
              <a:t>(**) Durante febrero de 2025 se remuneró a la </a:t>
            </a:r>
            <a:r>
              <a:rPr lang="es-MX" sz="1000" err="1">
                <a:solidFill>
                  <a:schemeClr val="accent1">
                    <a:lumMod val="50000"/>
                  </a:schemeClr>
                </a:solidFill>
              </a:rPr>
              <a:t>Subbolsa</a:t>
            </a:r>
            <a:r>
              <a:rPr lang="es-MX" sz="1000">
                <a:solidFill>
                  <a:schemeClr val="accent1">
                    <a:lumMod val="50000"/>
                  </a:schemeClr>
                </a:solidFill>
              </a:rPr>
              <a:t> RBL el recaudo del periodo de enero de 2025, razón por la cual al información está a corte del recaudo de enero de 2025.</a:t>
            </a:r>
          </a:p>
        </p:txBody>
      </p:sp>
    </p:spTree>
    <p:extLst>
      <p:ext uri="{BB962C8B-B14F-4D97-AF65-F5344CB8AC3E}">
        <p14:creationId xmlns:p14="http://schemas.microsoft.com/office/powerpoint/2010/main" val="130168668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F</a:t>
            </a:r>
            <a:r>
              <a:rPr lang="es-ES" sz="1600" b="0">
                <a:solidFill>
                  <a:schemeClr val="accent1">
                    <a:lumMod val="50000"/>
                  </a:schemeClr>
                </a:solidFill>
              </a:rPr>
              <a:t>acturación Del Periodo Marzo 2018  a </a:t>
            </a:r>
            <a:r>
              <a:rPr lang="es-CO" sz="1600" b="0">
                <a:solidFill>
                  <a:schemeClr val="accent1">
                    <a:lumMod val="50000"/>
                  </a:schemeClr>
                </a:solidFill>
              </a:rPr>
              <a:t>Febrero 2025</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8640327" y="1316038"/>
            <a:ext cx="1781257" cy="261610"/>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a:solidFill>
                  <a:schemeClr val="accent1">
                    <a:lumMod val="50000"/>
                  </a:schemeClr>
                </a:solidFill>
                <a:effectLst/>
                <a:latin typeface="+mn-lt"/>
              </a:rPr>
              <a:t>*Nota: Para el año 2018 </a:t>
            </a:r>
            <a:r>
              <a:rPr lang="es-ES" sz="1100">
                <a:solidFill>
                  <a:schemeClr val="accent1">
                    <a:lumMod val="50000"/>
                  </a:schemeClr>
                </a:solidFill>
              </a:rPr>
              <a:t>corresponde a los meses </a:t>
            </a:r>
            <a:r>
              <a:rPr lang="es-MX" sz="1100" b="0" i="0" u="none" strike="noStrike">
                <a:solidFill>
                  <a:schemeClr val="accent1">
                    <a:lumMod val="50000"/>
                  </a:schemeClr>
                </a:solidFill>
                <a:effectLst/>
                <a:latin typeface="+mn-lt"/>
              </a:rPr>
              <a:t>de marzo a diciembre. </a:t>
            </a:r>
          </a:p>
          <a:p>
            <a:pPr rtl="0" fontAlgn="ctr"/>
            <a:r>
              <a:rPr lang="es-MX" sz="1100" b="0" i="0" u="none" strike="noStrike">
                <a:solidFill>
                  <a:schemeClr val="accent1">
                    <a:lumMod val="50000"/>
                  </a:schemeClr>
                </a:solidFill>
                <a:effectLst/>
                <a:latin typeface="+mn-lt"/>
              </a:rPr>
              <a:t>             Para el año 2025 </a:t>
            </a:r>
            <a:r>
              <a:rPr lang="es-ES" sz="1100">
                <a:solidFill>
                  <a:schemeClr val="accent1">
                    <a:lumMod val="50000"/>
                  </a:schemeClr>
                </a:solidFill>
              </a:rPr>
              <a:t>corresponde a los meses </a:t>
            </a:r>
            <a:r>
              <a:rPr lang="es-MX" sz="1100" b="0" i="0" u="none" strike="noStrike">
                <a:solidFill>
                  <a:schemeClr val="accent1">
                    <a:lumMod val="50000"/>
                  </a:schemeClr>
                </a:solidFill>
                <a:effectLst/>
                <a:latin typeface="+mn-lt"/>
              </a:rPr>
              <a:t>de enero a febrero.</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FD70819E-6F2C-15D3-7C5A-35E3162108A5}"/>
              </a:ext>
            </a:extLst>
          </p:cNvPr>
          <p:cNvGraphicFramePr>
            <a:graphicFrameLocks/>
          </p:cNvGraphicFramePr>
          <p:nvPr>
            <p:extLst>
              <p:ext uri="{D42A27DB-BD31-4B8C-83A1-F6EECF244321}">
                <p14:modId xmlns:p14="http://schemas.microsoft.com/office/powerpoint/2010/main" val="1476239459"/>
              </p:ext>
            </p:extLst>
          </p:nvPr>
        </p:nvGraphicFramePr>
        <p:xfrm>
          <a:off x="828560" y="1447630"/>
          <a:ext cx="9313494" cy="429882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rgbClr val="002060"/>
                </a:solidFill>
              </a:rPr>
              <a:t>Facturación y Recaudo de Septiembre 2024 a </a:t>
            </a:r>
            <a:r>
              <a:rPr lang="es-CO" sz="1600" b="0">
                <a:solidFill>
                  <a:schemeClr val="accent1">
                    <a:lumMod val="50000"/>
                  </a:schemeClr>
                </a:solidFill>
              </a:rPr>
              <a:t>Febrero 2025</a:t>
            </a:r>
            <a:endParaRPr lang="es-CO" sz="1600" b="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3CF8F531-F82A-AC78-462E-15B1BBC117A5}"/>
              </a:ext>
            </a:extLst>
          </p:cNvPr>
          <p:cNvGraphicFramePr>
            <a:graphicFrameLocks noGrp="1"/>
          </p:cNvGraphicFramePr>
          <p:nvPr/>
        </p:nvGraphicFramePr>
        <p:xfrm>
          <a:off x="820738" y="1940144"/>
          <a:ext cx="3429000" cy="3048000"/>
        </p:xfrm>
        <a:graphic>
          <a:graphicData uri="http://schemas.openxmlformats.org/drawingml/2006/table">
            <a:tbl>
              <a:tblPr/>
              <a:tblGrid>
                <a:gridCol w="1509902">
                  <a:extLst>
                    <a:ext uri="{9D8B030D-6E8A-4147-A177-3AD203B41FA5}">
                      <a16:colId xmlns:a16="http://schemas.microsoft.com/office/drawing/2014/main" val="3544959523"/>
                    </a:ext>
                  </a:extLst>
                </a:gridCol>
                <a:gridCol w="1056297">
                  <a:extLst>
                    <a:ext uri="{9D8B030D-6E8A-4147-A177-3AD203B41FA5}">
                      <a16:colId xmlns:a16="http://schemas.microsoft.com/office/drawing/2014/main" val="3449638257"/>
                    </a:ext>
                  </a:extLst>
                </a:gridCol>
                <a:gridCol w="862801">
                  <a:extLst>
                    <a:ext uri="{9D8B030D-6E8A-4147-A177-3AD203B41FA5}">
                      <a16:colId xmlns:a16="http://schemas.microsoft.com/office/drawing/2014/main" val="3833906691"/>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4293347577"/>
                  </a:ext>
                </a:extLst>
              </a:tr>
              <a:tr h="190500">
                <a:tc>
                  <a:txBody>
                    <a:bodyPr/>
                    <a:lstStyle/>
                    <a:p>
                      <a:pPr algn="l" fontAlgn="b"/>
                      <a:r>
                        <a:rPr lang="es-CO" sz="1100" b="1" i="0" u="none" strike="noStrike">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$ 235.898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$ 153.988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535833908"/>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$ 41.489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$ 26.596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610647958"/>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$ 34.676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$ 25.622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488568613"/>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$ 46.611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$ 23.802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62930629"/>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$ 31.168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$ 25.398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441783659"/>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$ 41.434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$ 26.630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83329180"/>
                  </a:ext>
                </a:extLst>
              </a:tr>
              <a:tr h="190500">
                <a:tc>
                  <a:txBody>
                    <a:bodyPr/>
                    <a:lstStyle/>
                    <a:p>
                      <a:pPr algn="l" fontAlgn="b"/>
                      <a:r>
                        <a:rPr lang="es-CO" sz="1100" b="0" i="0" u="none" strike="noStrike">
                          <a:solidFill>
                            <a:srgbClr val="203764"/>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$ 40.519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$ 25.940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79297859"/>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3731044"/>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$ 257.687</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$ 159.968</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685648998"/>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$ 53.505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$ 25.677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693195873"/>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$ 32.295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$ 29.139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52611490"/>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$ 49.324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$ 19.767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994671236"/>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$ 29.641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$ 31.756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72803335"/>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$ 52.829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$ 23.706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88830799"/>
                  </a:ext>
                </a:extLst>
              </a:tr>
              <a:tr h="190500">
                <a:tc>
                  <a:txBody>
                    <a:bodyPr/>
                    <a:lstStyle/>
                    <a:p>
                      <a:pPr algn="l" fontAlgn="b"/>
                      <a:r>
                        <a:rPr lang="es-CO" sz="1100" b="0" i="0" u="none" strike="noStrike">
                          <a:solidFill>
                            <a:srgbClr val="203764"/>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$ 40.092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$ 29.923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06032264"/>
                  </a:ext>
                </a:extLst>
              </a:tr>
            </a:tbl>
          </a:graphicData>
        </a:graphic>
      </p:graphicFrame>
      <p:graphicFrame>
        <p:nvGraphicFramePr>
          <p:cNvPr id="5" name="Tabla 4">
            <a:extLst>
              <a:ext uri="{FF2B5EF4-FFF2-40B4-BE49-F238E27FC236}">
                <a16:creationId xmlns:a16="http://schemas.microsoft.com/office/drawing/2014/main" id="{084DE622-2E4E-D43D-DF5E-7D455F5CA512}"/>
              </a:ext>
            </a:extLst>
          </p:cNvPr>
          <p:cNvGraphicFramePr>
            <a:graphicFrameLocks noGrp="1"/>
          </p:cNvGraphicFramePr>
          <p:nvPr/>
        </p:nvGraphicFramePr>
        <p:xfrm>
          <a:off x="4466430" y="1940144"/>
          <a:ext cx="3403601" cy="3048000"/>
        </p:xfrm>
        <a:graphic>
          <a:graphicData uri="http://schemas.openxmlformats.org/drawingml/2006/table">
            <a:tbl>
              <a:tblPr/>
              <a:tblGrid>
                <a:gridCol w="1509892">
                  <a:extLst>
                    <a:ext uri="{9D8B030D-6E8A-4147-A177-3AD203B41FA5}">
                      <a16:colId xmlns:a16="http://schemas.microsoft.com/office/drawing/2014/main" val="1349430230"/>
                    </a:ext>
                  </a:extLst>
                </a:gridCol>
                <a:gridCol w="1056290">
                  <a:extLst>
                    <a:ext uri="{9D8B030D-6E8A-4147-A177-3AD203B41FA5}">
                      <a16:colId xmlns:a16="http://schemas.microsoft.com/office/drawing/2014/main" val="1562826766"/>
                    </a:ext>
                  </a:extLst>
                </a:gridCol>
                <a:gridCol w="837419">
                  <a:extLst>
                    <a:ext uri="{9D8B030D-6E8A-4147-A177-3AD203B41FA5}">
                      <a16:colId xmlns:a16="http://schemas.microsoft.com/office/drawing/2014/main" val="657003709"/>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834609005"/>
                  </a:ext>
                </a:extLst>
              </a:tr>
              <a:tr h="190500">
                <a:tc>
                  <a:txBody>
                    <a:bodyPr/>
                    <a:lstStyle/>
                    <a:p>
                      <a:pPr algn="l" fontAlgn="b"/>
                      <a:r>
                        <a:rPr lang="es-CO" sz="1100" b="1" i="0" u="none" strike="noStrike">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$ 152.710</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$ 111.686</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2628372022"/>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$ 25.448</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$ 19.413</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174249313"/>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$ 23.522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$ 19.095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71089831"/>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$ 26.434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$ 17.625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26508784"/>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$ 24.313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$ 18.621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45402661"/>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$ 26.777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$ 18.550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86164451"/>
                  </a:ext>
                </a:extLst>
              </a:tr>
              <a:tr h="190500">
                <a:tc>
                  <a:txBody>
                    <a:bodyPr/>
                    <a:lstStyle/>
                    <a:p>
                      <a:pPr algn="l" fontAlgn="b"/>
                      <a:r>
                        <a:rPr lang="es-CO" sz="1100" b="0" i="0" u="none" strike="noStrike">
                          <a:solidFill>
                            <a:srgbClr val="203764"/>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$ 26.217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$ 18.381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7906762"/>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06800759"/>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$ 135.744</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$ 85.426</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073454133"/>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$ 23.015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$ 15.555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928256085"/>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$ 23.156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$ 13.979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80981014"/>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$ 19.755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$ 12.304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035352294"/>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$ 20.359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$ 15.381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44866386"/>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$ 22.830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$ 14.691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83435907"/>
                  </a:ext>
                </a:extLst>
              </a:tr>
              <a:tr h="190500">
                <a:tc>
                  <a:txBody>
                    <a:bodyPr/>
                    <a:lstStyle/>
                    <a:p>
                      <a:pPr algn="l" fontAlgn="b"/>
                      <a:r>
                        <a:rPr lang="es-CO" sz="1100" b="0" i="0" u="none" strike="noStrike">
                          <a:solidFill>
                            <a:srgbClr val="203764"/>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$ 26.629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$ 13.516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440581249"/>
                  </a:ext>
                </a:extLst>
              </a:tr>
            </a:tbl>
          </a:graphicData>
        </a:graphic>
      </p:graphicFrame>
      <p:graphicFrame>
        <p:nvGraphicFramePr>
          <p:cNvPr id="7" name="Tabla 6">
            <a:extLst>
              <a:ext uri="{FF2B5EF4-FFF2-40B4-BE49-F238E27FC236}">
                <a16:creationId xmlns:a16="http://schemas.microsoft.com/office/drawing/2014/main" id="{7C39D81D-2455-219A-8730-BDA0A3E0C641}"/>
              </a:ext>
            </a:extLst>
          </p:cNvPr>
          <p:cNvGraphicFramePr>
            <a:graphicFrameLocks noGrp="1"/>
          </p:cNvGraphicFramePr>
          <p:nvPr/>
        </p:nvGraphicFramePr>
        <p:xfrm>
          <a:off x="8086723" y="1940144"/>
          <a:ext cx="3403601" cy="1524000"/>
        </p:xfrm>
        <a:graphic>
          <a:graphicData uri="http://schemas.openxmlformats.org/drawingml/2006/table">
            <a:tbl>
              <a:tblPr/>
              <a:tblGrid>
                <a:gridCol w="1509892">
                  <a:extLst>
                    <a:ext uri="{9D8B030D-6E8A-4147-A177-3AD203B41FA5}">
                      <a16:colId xmlns:a16="http://schemas.microsoft.com/office/drawing/2014/main" val="3782463225"/>
                    </a:ext>
                  </a:extLst>
                </a:gridCol>
                <a:gridCol w="1056290">
                  <a:extLst>
                    <a:ext uri="{9D8B030D-6E8A-4147-A177-3AD203B41FA5}">
                      <a16:colId xmlns:a16="http://schemas.microsoft.com/office/drawing/2014/main" val="1408256828"/>
                    </a:ext>
                  </a:extLst>
                </a:gridCol>
                <a:gridCol w="837419">
                  <a:extLst>
                    <a:ext uri="{9D8B030D-6E8A-4147-A177-3AD203B41FA5}">
                      <a16:colId xmlns:a16="http://schemas.microsoft.com/office/drawing/2014/main" val="2398311549"/>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105975914"/>
                  </a:ext>
                </a:extLst>
              </a:tr>
              <a:tr h="190500">
                <a:tc>
                  <a:txBody>
                    <a:bodyPr/>
                    <a:lstStyle/>
                    <a:p>
                      <a:pPr algn="l" fontAlgn="b"/>
                      <a:r>
                        <a:rPr lang="es-CO" sz="1100" b="1" i="0" u="none" strike="noStrike">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$ 126.621</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$ 80.867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044876305"/>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$ 20.760</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$ 16.729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88040798"/>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$ 20.933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$ 16.427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135013385"/>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$ 21.533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47436772"/>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$ 20.382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$ 15.989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25556209"/>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$ 20.908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$ 16.065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613218122"/>
                  </a:ext>
                </a:extLst>
              </a:tr>
              <a:tr h="190500">
                <a:tc>
                  <a:txBody>
                    <a:bodyPr/>
                    <a:lstStyle/>
                    <a:p>
                      <a:pPr algn="l" fontAlgn="b"/>
                      <a:r>
                        <a:rPr lang="es-CO" sz="1100" b="0" i="0" u="none" strike="noStrike">
                          <a:solidFill>
                            <a:srgbClr val="203764"/>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$ 22.105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$ 15.643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05636821"/>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rgbClr val="002060"/>
                </a:solidFill>
              </a:rPr>
              <a:t>Facturación y Recaudo de Septiembre 2024 a </a:t>
            </a:r>
            <a:r>
              <a:rPr lang="es-CO" sz="1600" b="0">
                <a:solidFill>
                  <a:schemeClr val="accent1">
                    <a:lumMod val="50000"/>
                  </a:schemeClr>
                </a:solidFill>
              </a:rPr>
              <a:t>Febrero 2025</a:t>
            </a:r>
            <a:endParaRPr lang="es-CO" sz="1600" b="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690026" y="1204870"/>
            <a:ext cx="1781257" cy="261610"/>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B00C7257-524E-49A9-985F-E4B4C9C7E3CF}"/>
              </a:ext>
            </a:extLst>
          </p:cNvPr>
          <p:cNvGraphicFramePr>
            <a:graphicFrameLocks/>
          </p:cNvGraphicFramePr>
          <p:nvPr/>
        </p:nvGraphicFramePr>
        <p:xfrm>
          <a:off x="1160418" y="1587086"/>
          <a:ext cx="9596528" cy="479978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Subsidios Y Contribuciones Consolidado De </a:t>
            </a:r>
            <a:r>
              <a:rPr lang="es-ES" sz="1600" b="0">
                <a:solidFill>
                  <a:schemeClr val="accent1">
                    <a:lumMod val="50000"/>
                  </a:schemeClr>
                </a:solidFill>
              </a:rPr>
              <a:t>Marzo 2018 A </a:t>
            </a:r>
            <a:r>
              <a:rPr lang="es-CO" sz="1600" b="0">
                <a:solidFill>
                  <a:schemeClr val="accent1">
                    <a:lumMod val="50000"/>
                  </a:schemeClr>
                </a:solidFill>
              </a:rPr>
              <a:t>Febrero 2025</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333B0C64-774E-3442-0CE3-18827C13D56E}"/>
              </a:ext>
            </a:extLst>
          </p:cNvPr>
          <p:cNvGraphicFramePr>
            <a:graphicFrameLocks/>
          </p:cNvGraphicFramePr>
          <p:nvPr/>
        </p:nvGraphicFramePr>
        <p:xfrm>
          <a:off x="1399031" y="1389306"/>
          <a:ext cx="8993875" cy="507568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a:defRPr/>
            </a:pPr>
            <a:r>
              <a:rPr lang="es-CO" sz="1600" b="0">
                <a:solidFill>
                  <a:schemeClr val="accent1">
                    <a:lumMod val="50000"/>
                  </a:schemeClr>
                </a:solidFill>
              </a:rPr>
              <a:t>Subsidios Y Contribuciones Consolidado De Marzo 2018 A Febrero 2025</a:t>
            </a:r>
            <a:endParaRPr lang="es-ES" sz="1600" b="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D75D52-2C37-7A2C-B2FF-ADD9B6E45734}"/>
              </a:ext>
            </a:extLst>
          </p:cNvPr>
          <p:cNvGraphicFramePr>
            <a:graphicFrameLocks noGrp="1"/>
          </p:cNvGraphicFramePr>
          <p:nvPr/>
        </p:nvGraphicFramePr>
        <p:xfrm>
          <a:off x="1709159" y="1230595"/>
          <a:ext cx="9537108" cy="5076180"/>
        </p:xfrm>
        <a:graphic>
          <a:graphicData uri="http://schemas.openxmlformats.org/drawingml/2006/table">
            <a:tbl>
              <a:tblPr/>
              <a:tblGrid>
                <a:gridCol w="1362444">
                  <a:extLst>
                    <a:ext uri="{9D8B030D-6E8A-4147-A177-3AD203B41FA5}">
                      <a16:colId xmlns:a16="http://schemas.microsoft.com/office/drawing/2014/main" val="515770284"/>
                    </a:ext>
                  </a:extLst>
                </a:gridCol>
                <a:gridCol w="1362444">
                  <a:extLst>
                    <a:ext uri="{9D8B030D-6E8A-4147-A177-3AD203B41FA5}">
                      <a16:colId xmlns:a16="http://schemas.microsoft.com/office/drawing/2014/main" val="3569709160"/>
                    </a:ext>
                  </a:extLst>
                </a:gridCol>
                <a:gridCol w="1362444">
                  <a:extLst>
                    <a:ext uri="{9D8B030D-6E8A-4147-A177-3AD203B41FA5}">
                      <a16:colId xmlns:a16="http://schemas.microsoft.com/office/drawing/2014/main" val="2326656245"/>
                    </a:ext>
                  </a:extLst>
                </a:gridCol>
                <a:gridCol w="1362444">
                  <a:extLst>
                    <a:ext uri="{9D8B030D-6E8A-4147-A177-3AD203B41FA5}">
                      <a16:colId xmlns:a16="http://schemas.microsoft.com/office/drawing/2014/main" val="2333505745"/>
                    </a:ext>
                  </a:extLst>
                </a:gridCol>
                <a:gridCol w="1362444">
                  <a:extLst>
                    <a:ext uri="{9D8B030D-6E8A-4147-A177-3AD203B41FA5}">
                      <a16:colId xmlns:a16="http://schemas.microsoft.com/office/drawing/2014/main" val="4154552310"/>
                    </a:ext>
                  </a:extLst>
                </a:gridCol>
                <a:gridCol w="1362444">
                  <a:extLst>
                    <a:ext uri="{9D8B030D-6E8A-4147-A177-3AD203B41FA5}">
                      <a16:colId xmlns:a16="http://schemas.microsoft.com/office/drawing/2014/main" val="284953826"/>
                    </a:ext>
                  </a:extLst>
                </a:gridCol>
                <a:gridCol w="1362444">
                  <a:extLst>
                    <a:ext uri="{9D8B030D-6E8A-4147-A177-3AD203B41FA5}">
                      <a16:colId xmlns:a16="http://schemas.microsoft.com/office/drawing/2014/main" val="1738629326"/>
                    </a:ext>
                  </a:extLst>
                </a:gridCol>
              </a:tblGrid>
              <a:tr h="169206">
                <a:tc>
                  <a:txBody>
                    <a:bodyPr/>
                    <a:lstStyle/>
                    <a:p>
                      <a:pPr algn="ctr" rtl="0" fontAlgn="ctr"/>
                      <a:r>
                        <a:rPr lang="es-CO" sz="1000" b="1" i="0" u="none" strike="noStrike">
                          <a:solidFill>
                            <a:schemeClr val="accent1">
                              <a:lumMod val="50000"/>
                            </a:schemeClr>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507720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406260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23424633"/>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381111"/>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130831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759367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666749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3485031"/>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9818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15379077"/>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900891"/>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068907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70534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2479679"/>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5868121"/>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03394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60467609"/>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126344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5281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288280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358152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46942766"/>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6600272"/>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83277382"/>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6423005"/>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117636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3358017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4628112"/>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4882585"/>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379328"/>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a:defRPr/>
            </a:pPr>
            <a:r>
              <a:rPr lang="es-CO" sz="1600" b="0">
                <a:solidFill>
                  <a:schemeClr val="accent1">
                    <a:lumMod val="50000"/>
                  </a:schemeClr>
                </a:solidFill>
              </a:rPr>
              <a:t>Subsidios Y Contribuciones Consolidado De Marzo 2018 A Febrero 2025</a:t>
            </a:r>
            <a:endParaRPr lang="es-ES" sz="1600" b="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2AE9FFB3-A6AD-FF7E-8D86-6162E8B63824}"/>
              </a:ext>
            </a:extLst>
          </p:cNvPr>
          <p:cNvGraphicFramePr>
            <a:graphicFrameLocks noGrp="1"/>
          </p:cNvGraphicFramePr>
          <p:nvPr/>
        </p:nvGraphicFramePr>
        <p:xfrm>
          <a:off x="1676398" y="1428638"/>
          <a:ext cx="9585163" cy="2545095"/>
        </p:xfrm>
        <a:graphic>
          <a:graphicData uri="http://schemas.openxmlformats.org/drawingml/2006/table">
            <a:tbl>
              <a:tblPr/>
              <a:tblGrid>
                <a:gridCol w="1369309">
                  <a:extLst>
                    <a:ext uri="{9D8B030D-6E8A-4147-A177-3AD203B41FA5}">
                      <a16:colId xmlns:a16="http://schemas.microsoft.com/office/drawing/2014/main" val="2774953902"/>
                    </a:ext>
                  </a:extLst>
                </a:gridCol>
                <a:gridCol w="1369309">
                  <a:extLst>
                    <a:ext uri="{9D8B030D-6E8A-4147-A177-3AD203B41FA5}">
                      <a16:colId xmlns:a16="http://schemas.microsoft.com/office/drawing/2014/main" val="1068460087"/>
                    </a:ext>
                  </a:extLst>
                </a:gridCol>
                <a:gridCol w="1369309">
                  <a:extLst>
                    <a:ext uri="{9D8B030D-6E8A-4147-A177-3AD203B41FA5}">
                      <a16:colId xmlns:a16="http://schemas.microsoft.com/office/drawing/2014/main" val="2981241758"/>
                    </a:ext>
                  </a:extLst>
                </a:gridCol>
                <a:gridCol w="1369309">
                  <a:extLst>
                    <a:ext uri="{9D8B030D-6E8A-4147-A177-3AD203B41FA5}">
                      <a16:colId xmlns:a16="http://schemas.microsoft.com/office/drawing/2014/main" val="443617227"/>
                    </a:ext>
                  </a:extLst>
                </a:gridCol>
                <a:gridCol w="1369309">
                  <a:extLst>
                    <a:ext uri="{9D8B030D-6E8A-4147-A177-3AD203B41FA5}">
                      <a16:colId xmlns:a16="http://schemas.microsoft.com/office/drawing/2014/main" val="3152543665"/>
                    </a:ext>
                  </a:extLst>
                </a:gridCol>
                <a:gridCol w="1369309">
                  <a:extLst>
                    <a:ext uri="{9D8B030D-6E8A-4147-A177-3AD203B41FA5}">
                      <a16:colId xmlns:a16="http://schemas.microsoft.com/office/drawing/2014/main" val="4278223674"/>
                    </a:ext>
                  </a:extLst>
                </a:gridCol>
                <a:gridCol w="1369309">
                  <a:extLst>
                    <a:ext uri="{9D8B030D-6E8A-4147-A177-3AD203B41FA5}">
                      <a16:colId xmlns:a16="http://schemas.microsoft.com/office/drawing/2014/main" val="3559348300"/>
                    </a:ext>
                  </a:extLst>
                </a:gridCol>
              </a:tblGrid>
              <a:tr h="169673">
                <a:tc>
                  <a:txBody>
                    <a:bodyPr/>
                    <a:lstStyle/>
                    <a:p>
                      <a:pPr algn="ctr" rtl="0" fontAlgn="ctr"/>
                      <a:r>
                        <a:rPr lang="es-CO" sz="1000" b="1" i="0" u="none" strike="noStrike">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70070827"/>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03696854"/>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577563252"/>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38009781"/>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60845413"/>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71286818"/>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3479106"/>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66724011"/>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99747881"/>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-$ 11.874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27298902"/>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2024-Bimestre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-$ 11.713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24564968"/>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2024-Bimestre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-$ 13.016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-$ 21.087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5106589"/>
                  </a:ext>
                </a:extLst>
              </a:tr>
              <a:tr h="169673">
                <a:tc>
                  <a:txBody>
                    <a:bodyPr/>
                    <a:lstStyle/>
                    <a:p>
                      <a:pPr algn="ctr" rtl="0" fontAlgn="ctr"/>
                      <a:r>
                        <a:rPr lang="es-CO" sz="1000" b="0" i="0" u="none" strike="noStrike">
                          <a:solidFill>
                            <a:srgbClr val="203764"/>
                          </a:solidFill>
                          <a:effectLst/>
                          <a:latin typeface="Calibri" panose="020F0502020204030204" pitchFamily="34" charset="0"/>
                        </a:rPr>
                        <a:t> 2024-Bimestre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-$ 11.955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-$ 18.512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58803547"/>
                  </a:ext>
                </a:extLst>
              </a:tr>
              <a:tr h="169673">
                <a:tc>
                  <a:txBody>
                    <a:bodyPr/>
                    <a:lstStyle/>
                    <a:p>
                      <a:pPr algn="ctr" rtl="0" fontAlgn="ctr"/>
                      <a:r>
                        <a:rPr lang="es-CO" sz="1000" b="1" i="0" u="none" strike="noStrike">
                          <a:solidFill>
                            <a:srgbClr val="203764"/>
                          </a:solidFill>
                          <a:effectLst/>
                          <a:latin typeface="Calibri" panose="020F0502020204030204" pitchFamily="34" charset="0"/>
                        </a:rPr>
                        <a:t> 2025-Bimestre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-$ 14.410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-$ 3.824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-$ 1.910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-$ 24.661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85075078"/>
                  </a:ext>
                </a:extLst>
              </a:tr>
              <a:tr h="169673">
                <a:tc>
                  <a:txBody>
                    <a:bodyPr/>
                    <a:lstStyle/>
                    <a:p>
                      <a:pPr algn="ctr" rtl="0" fontAlgn="ctr"/>
                      <a:r>
                        <a:rPr lang="es-CO" sz="10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-$ 5.503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-$ 329.446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-$ 93.921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-$ 20.092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-$ 47.512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-$ 496.474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80659136"/>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a:solidFill>
                  <a:schemeClr val="accent1">
                    <a:lumMod val="50000"/>
                  </a:schemeClr>
                </a:solidFill>
              </a:rPr>
              <a:t>COMERCIAL Y FINANCIERO</a:t>
            </a:r>
          </a:p>
          <a:p>
            <a:pPr lvl="1">
              <a:defRPr/>
            </a:pPr>
            <a:r>
              <a:rPr lang="es-CO" sz="1600" b="0">
                <a:solidFill>
                  <a:schemeClr val="accent1">
                    <a:lumMod val="50000"/>
                  </a:schemeClr>
                </a:solidFill>
              </a:rPr>
              <a:t>Facturación por componentes Vigencia de Febrero 2025</a:t>
            </a:r>
          </a:p>
          <a:p>
            <a:pPr lvl="1">
              <a:defRPr/>
            </a:pPr>
            <a:endParaRPr lang="es-CO" sz="1600" b="0">
              <a:solidFill>
                <a:schemeClr val="accent1">
                  <a:lumMod val="50000"/>
                </a:schemeClr>
              </a:solidFill>
            </a:endParaRP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8060983" y="1580236"/>
            <a:ext cx="1927225" cy="276225"/>
          </a:xfrm>
          <a:prstGeom prst="rect">
            <a:avLst/>
          </a:prstGeom>
          <a:noFill/>
        </p:spPr>
        <p:txBody>
          <a:bodyPr wrap="none">
            <a:spAutoFit/>
          </a:bodyPr>
          <a:lstStyle/>
          <a:p>
            <a:pPr eaLnBrk="1" fontAlgn="auto" hangingPunct="1">
              <a:spcBef>
                <a:spcPts val="0"/>
              </a:spcBef>
              <a:spcAft>
                <a:spcPts val="0"/>
              </a:spcAft>
              <a:defRPr/>
            </a:pPr>
            <a:r>
              <a:rPr lang="es-CO" sz="1200" i="1">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87337"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A841A41C-8424-DE1B-68EA-F5A7555E81F0}"/>
              </a:ext>
            </a:extLst>
          </p:cNvPr>
          <p:cNvGraphicFramePr>
            <a:graphicFrameLocks noGrp="1"/>
          </p:cNvGraphicFramePr>
          <p:nvPr/>
        </p:nvGraphicFramePr>
        <p:xfrm>
          <a:off x="2040038" y="2019324"/>
          <a:ext cx="7836437" cy="3986067"/>
        </p:xfrm>
        <a:graphic>
          <a:graphicData uri="http://schemas.openxmlformats.org/drawingml/2006/table">
            <a:tbl>
              <a:tblPr/>
              <a:tblGrid>
                <a:gridCol w="2105952">
                  <a:extLst>
                    <a:ext uri="{9D8B030D-6E8A-4147-A177-3AD203B41FA5}">
                      <a16:colId xmlns:a16="http://schemas.microsoft.com/office/drawing/2014/main" val="936961513"/>
                    </a:ext>
                  </a:extLst>
                </a:gridCol>
                <a:gridCol w="1146097">
                  <a:extLst>
                    <a:ext uri="{9D8B030D-6E8A-4147-A177-3AD203B41FA5}">
                      <a16:colId xmlns:a16="http://schemas.microsoft.com/office/drawing/2014/main" val="1567424825"/>
                    </a:ext>
                  </a:extLst>
                </a:gridCol>
                <a:gridCol w="1146097">
                  <a:extLst>
                    <a:ext uri="{9D8B030D-6E8A-4147-A177-3AD203B41FA5}">
                      <a16:colId xmlns:a16="http://schemas.microsoft.com/office/drawing/2014/main" val="575678130"/>
                    </a:ext>
                  </a:extLst>
                </a:gridCol>
                <a:gridCol w="1146097">
                  <a:extLst>
                    <a:ext uri="{9D8B030D-6E8A-4147-A177-3AD203B41FA5}">
                      <a16:colId xmlns:a16="http://schemas.microsoft.com/office/drawing/2014/main" val="880695802"/>
                    </a:ext>
                  </a:extLst>
                </a:gridCol>
                <a:gridCol w="1146097">
                  <a:extLst>
                    <a:ext uri="{9D8B030D-6E8A-4147-A177-3AD203B41FA5}">
                      <a16:colId xmlns:a16="http://schemas.microsoft.com/office/drawing/2014/main" val="3561494681"/>
                    </a:ext>
                  </a:extLst>
                </a:gridCol>
                <a:gridCol w="1146097">
                  <a:extLst>
                    <a:ext uri="{9D8B030D-6E8A-4147-A177-3AD203B41FA5}">
                      <a16:colId xmlns:a16="http://schemas.microsoft.com/office/drawing/2014/main" val="1917702004"/>
                    </a:ext>
                  </a:extLst>
                </a:gridCol>
              </a:tblGrid>
              <a:tr h="306305">
                <a:tc>
                  <a:txBody>
                    <a:bodyPr/>
                    <a:lstStyle/>
                    <a:p>
                      <a:pPr algn="ctr" rtl="0" fontAlgn="ctr"/>
                      <a:r>
                        <a:rPr lang="es-CO" sz="1100" b="1" i="0" u="none" strike="noStrike">
                          <a:solidFill>
                            <a:schemeClr val="accent1">
                              <a:lumMod val="50000"/>
                            </a:schemeClr>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743377620"/>
                  </a:ext>
                </a:extLst>
              </a:tr>
              <a:tr h="372117">
                <a:tc>
                  <a:txBody>
                    <a:bodyPr/>
                    <a:lstStyle/>
                    <a:p>
                      <a:pPr algn="ctr" rtl="0" fontAlgn="ctr"/>
                      <a:r>
                        <a:rPr lang="es-CO" sz="1100" b="0" i="0" u="none" strike="noStrike">
                          <a:solidFill>
                            <a:schemeClr val="accent1">
                              <a:lumMod val="50000"/>
                            </a:schemeClr>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$8.844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$8.558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$5.795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$5.559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$5.688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5157040"/>
                  </a:ext>
                </a:extLst>
              </a:tr>
              <a:tr h="306305">
                <a:tc>
                  <a:txBody>
                    <a:bodyPr/>
                    <a:lstStyle/>
                    <a:p>
                      <a:pPr algn="ctr" rtl="0" fontAlgn="ctr"/>
                      <a:r>
                        <a:rPr lang="es-CO" sz="1100" b="0" i="0" u="none" strike="noStrike">
                          <a:solidFill>
                            <a:schemeClr val="accent1">
                              <a:lumMod val="50000"/>
                            </a:schemeClr>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$1.855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$1.786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$1.211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$1.069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$1.091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78709954"/>
                  </a:ext>
                </a:extLst>
              </a:tr>
              <a:tr h="420919">
                <a:tc>
                  <a:txBody>
                    <a:bodyPr/>
                    <a:lstStyle/>
                    <a:p>
                      <a:pPr algn="ctr" rtl="0" fontAlgn="ctr"/>
                      <a:r>
                        <a:rPr lang="es-CO" sz="1100" b="0" i="0" u="none" strike="noStrike">
                          <a:solidFill>
                            <a:schemeClr val="accent1">
                              <a:lumMod val="50000"/>
                            </a:schemeClr>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$1.862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$1.814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$1.640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$1.350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$1.115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30921519"/>
                  </a:ext>
                </a:extLst>
              </a:tr>
              <a:tr h="384195">
                <a:tc>
                  <a:txBody>
                    <a:bodyPr/>
                    <a:lstStyle/>
                    <a:p>
                      <a:pPr algn="ctr" rtl="0" fontAlgn="ctr"/>
                      <a:r>
                        <a:rPr lang="es-CO" sz="1100" b="0" i="0" u="none" strike="noStrike">
                          <a:solidFill>
                            <a:schemeClr val="accent1">
                              <a:lumMod val="50000"/>
                            </a:schemeClr>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$4.931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$3.575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$3.815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$3.582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$3.300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66730508"/>
                  </a:ext>
                </a:extLst>
              </a:tr>
              <a:tr h="315588">
                <a:tc>
                  <a:txBody>
                    <a:bodyPr/>
                    <a:lstStyle/>
                    <a:p>
                      <a:pPr algn="ctr" rtl="0" fontAlgn="ctr"/>
                      <a:r>
                        <a:rPr lang="es-CO" sz="1100" b="0" i="0" u="none" strike="noStrike">
                          <a:solidFill>
                            <a:schemeClr val="accent1">
                              <a:lumMod val="50000"/>
                            </a:schemeClr>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$808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$797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$716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$593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$488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15427889"/>
                  </a:ext>
                </a:extLst>
              </a:tr>
              <a:tr h="306305">
                <a:tc>
                  <a:txBody>
                    <a:bodyPr/>
                    <a:lstStyle/>
                    <a:p>
                      <a:pPr algn="ctr" rtl="0" fontAlgn="ctr"/>
                      <a:r>
                        <a:rPr lang="es-CO" sz="1100" b="0" i="0" u="none" strike="noStrike">
                          <a:solidFill>
                            <a:schemeClr val="accent1">
                              <a:lumMod val="50000"/>
                            </a:schemeClr>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$2.178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$1.420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$1.427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$852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$1.298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82774626"/>
                  </a:ext>
                </a:extLst>
              </a:tr>
              <a:tr h="326109">
                <a:tc>
                  <a:txBody>
                    <a:bodyPr/>
                    <a:lstStyle/>
                    <a:p>
                      <a:pPr algn="ctr" rtl="0" fontAlgn="ctr"/>
                      <a:r>
                        <a:rPr lang="es-CO" sz="1100" b="0" i="0" u="none" strike="noStrike">
                          <a:solidFill>
                            <a:schemeClr val="accent1">
                              <a:lumMod val="50000"/>
                            </a:schemeClr>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$248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$163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$97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$148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2202580"/>
                  </a:ext>
                </a:extLst>
              </a:tr>
              <a:tr h="329309">
                <a:tc>
                  <a:txBody>
                    <a:bodyPr/>
                    <a:lstStyle/>
                    <a:p>
                      <a:pPr algn="ctr" rtl="0" fontAlgn="ctr"/>
                      <a:r>
                        <a:rPr lang="es-CO" sz="1100" b="0" i="0" u="none" strike="noStrike">
                          <a:solidFill>
                            <a:schemeClr val="accent1">
                              <a:lumMod val="50000"/>
                            </a:schemeClr>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$404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$264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$265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$158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$241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98043361"/>
                  </a:ext>
                </a:extLst>
              </a:tr>
              <a:tr h="306305">
                <a:tc>
                  <a:txBody>
                    <a:bodyPr/>
                    <a:lstStyle/>
                    <a:p>
                      <a:pPr algn="ctr" rtl="0" fontAlgn="ctr"/>
                      <a:r>
                        <a:rPr lang="es-CO" sz="1100" b="0" i="0" u="none" strike="noStrike">
                          <a:solidFill>
                            <a:schemeClr val="accent1">
                              <a:lumMod val="50000"/>
                            </a:schemeClr>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$7.122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$7.408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$4.116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$3.918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$3.269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83226932"/>
                  </a:ext>
                </a:extLst>
              </a:tr>
              <a:tr h="306305">
                <a:tc>
                  <a:txBody>
                    <a:bodyPr/>
                    <a:lstStyle/>
                    <a:p>
                      <a:pPr algn="ctr" rtl="0" fontAlgn="ctr"/>
                      <a:r>
                        <a:rPr lang="es-CO" sz="1100" b="0" i="0" u="none" strike="noStrike">
                          <a:solidFill>
                            <a:schemeClr val="accent1">
                              <a:lumMod val="50000"/>
                            </a:schemeClr>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$474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$458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$417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$339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$284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70562866"/>
                  </a:ext>
                </a:extLst>
              </a:tr>
              <a:tr h="306305">
                <a:tc>
                  <a:txBody>
                    <a:bodyPr/>
                    <a:lstStyle/>
                    <a:p>
                      <a:pPr algn="ctr" rtl="0" fontAlgn="ctr"/>
                      <a:r>
                        <a:rPr lang="es-CO" sz="1100" b="1" i="0" u="none" strike="noStrike">
                          <a:solidFill>
                            <a:schemeClr val="accent1">
                              <a:lumMod val="50000"/>
                            </a:schemeClr>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$28.725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$26.242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$19.566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$17.517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$16.923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98327825"/>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a:solidFill>
                  <a:schemeClr val="accent1">
                    <a:lumMod val="50000"/>
                  </a:schemeClr>
                </a:solidFill>
              </a:rPr>
              <a:t>COMERCIAL Y FINANCIERO</a:t>
            </a:r>
          </a:p>
          <a:p>
            <a:pPr lvl="1" eaLnBrk="1" fontAlgn="auto" hangingPunct="1">
              <a:spcBef>
                <a:spcPts val="0"/>
              </a:spcBef>
              <a:spcAft>
                <a:spcPts val="0"/>
              </a:spcAft>
              <a:defRPr/>
            </a:pPr>
            <a:r>
              <a:rPr lang="es-CO" sz="1600" b="0">
                <a:solidFill>
                  <a:schemeClr val="accent1">
                    <a:lumMod val="50000"/>
                  </a:schemeClr>
                </a:solidFill>
              </a:rPr>
              <a:t>Recaudo por componentes Vigencia febrero 2025</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937697" y="1231490"/>
            <a:ext cx="1781257" cy="261610"/>
          </a:xfrm>
          <a:prstGeom prst="rect">
            <a:avLst/>
          </a:prstGeom>
          <a:noFill/>
        </p:spPr>
        <p:txBody>
          <a:bodyPr wrap="none">
            <a:spAutoFit/>
          </a:bodyPr>
          <a:lstStyle/>
          <a:p>
            <a:pPr eaLnBrk="1" fontAlgn="auto" hangingPunct="1">
              <a:spcBef>
                <a:spcPts val="0"/>
              </a:spcBef>
              <a:spcAft>
                <a:spcPts val="0"/>
              </a:spcAft>
              <a:defRPr/>
            </a:pPr>
            <a:r>
              <a:rPr lang="es-CO" sz="1100" i="1">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B386220D-C9C8-3A2D-E5E2-9B6820A767EB}"/>
              </a:ext>
            </a:extLst>
          </p:cNvPr>
          <p:cNvGraphicFramePr>
            <a:graphicFrameLocks noGrp="1"/>
          </p:cNvGraphicFramePr>
          <p:nvPr/>
        </p:nvGraphicFramePr>
        <p:xfrm>
          <a:off x="2820782" y="1575651"/>
          <a:ext cx="6805538" cy="4786186"/>
        </p:xfrm>
        <a:graphic>
          <a:graphicData uri="http://schemas.openxmlformats.org/drawingml/2006/table">
            <a:tbl>
              <a:tblPr/>
              <a:tblGrid>
                <a:gridCol w="2395903">
                  <a:extLst>
                    <a:ext uri="{9D8B030D-6E8A-4147-A177-3AD203B41FA5}">
                      <a16:colId xmlns:a16="http://schemas.microsoft.com/office/drawing/2014/main" val="1788041392"/>
                    </a:ext>
                  </a:extLst>
                </a:gridCol>
                <a:gridCol w="881927">
                  <a:extLst>
                    <a:ext uri="{9D8B030D-6E8A-4147-A177-3AD203B41FA5}">
                      <a16:colId xmlns:a16="http://schemas.microsoft.com/office/drawing/2014/main" val="386557494"/>
                    </a:ext>
                  </a:extLst>
                </a:gridCol>
                <a:gridCol w="881927">
                  <a:extLst>
                    <a:ext uri="{9D8B030D-6E8A-4147-A177-3AD203B41FA5}">
                      <a16:colId xmlns:a16="http://schemas.microsoft.com/office/drawing/2014/main" val="468654981"/>
                    </a:ext>
                  </a:extLst>
                </a:gridCol>
                <a:gridCol w="881927">
                  <a:extLst>
                    <a:ext uri="{9D8B030D-6E8A-4147-A177-3AD203B41FA5}">
                      <a16:colId xmlns:a16="http://schemas.microsoft.com/office/drawing/2014/main" val="295801239"/>
                    </a:ext>
                  </a:extLst>
                </a:gridCol>
                <a:gridCol w="881927">
                  <a:extLst>
                    <a:ext uri="{9D8B030D-6E8A-4147-A177-3AD203B41FA5}">
                      <a16:colId xmlns:a16="http://schemas.microsoft.com/office/drawing/2014/main" val="71162172"/>
                    </a:ext>
                  </a:extLst>
                </a:gridCol>
                <a:gridCol w="881927">
                  <a:extLst>
                    <a:ext uri="{9D8B030D-6E8A-4147-A177-3AD203B41FA5}">
                      <a16:colId xmlns:a16="http://schemas.microsoft.com/office/drawing/2014/main" val="84708359"/>
                    </a:ext>
                  </a:extLst>
                </a:gridCol>
              </a:tblGrid>
              <a:tr h="228408">
                <a:tc>
                  <a:txBody>
                    <a:bodyPr/>
                    <a:lstStyle/>
                    <a:p>
                      <a:pPr algn="ctr" rtl="0" fontAlgn="ctr"/>
                      <a:r>
                        <a:rPr lang="es-CO" sz="1100" b="1" i="0" u="none" strike="noStrike">
                          <a:solidFill>
                            <a:schemeClr val="accent1">
                              <a:lumMod val="50000"/>
                            </a:schemeClr>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93175263"/>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$ 8.140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$ 9.335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$ 5.433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$ 4.179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$ 5.240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84280292"/>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$ 1.695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$ 1.966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$ 1.129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$ 810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$ 998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88294685"/>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$ 1.707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$ 2.389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$ 1.532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$ 1.109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$ 1.026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32294741"/>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$ 4.458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$ 4.666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$ 3.514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$ 2.933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$ 3.006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73250122"/>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$ 768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$ 1.076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$ 690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$ 499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$ 460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50112658"/>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$ 2.036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$ 1.597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$ 1.341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$ 659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$ 1.197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17336423"/>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$ 182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$ 153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4227532"/>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$ 123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$ 223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97399939"/>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$ 5.877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$ 7.377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$ 3.807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$ 2.747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$ 3.014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20285720"/>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$ 428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$ 580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$ 258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17507386"/>
                  </a:ext>
                </a:extLst>
              </a:tr>
              <a:tr h="228408">
                <a:tc>
                  <a:txBody>
                    <a:bodyPr/>
                    <a:lstStyle/>
                    <a:p>
                      <a:pPr algn="ctr" rtl="0" fontAlgn="ctr"/>
                      <a:r>
                        <a:rPr lang="es-CO" sz="1100" b="1" i="0" u="none" strike="noStrike">
                          <a:solidFill>
                            <a:schemeClr val="accent1">
                              <a:lumMod val="50000"/>
                            </a:schemeClr>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$ 25.718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$ 29.467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$ 18.232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$ 13.403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$ 15.559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44862867"/>
                  </a:ext>
                </a:extLst>
              </a:tr>
              <a:tr h="218026">
                <a:tc>
                  <a:txBody>
                    <a:bodyPr/>
                    <a:lstStyle/>
                    <a:p>
                      <a:pPr algn="l" fontAlgn="b"/>
                      <a:endParaRPr lang="es-CO" sz="1100" b="0" i="0" u="none" strike="noStrike">
                        <a:solidFill>
                          <a:schemeClr val="accent1">
                            <a:lumMod val="50000"/>
                          </a:schemeClr>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chemeClr val="accent1">
                            <a:lumMod val="50000"/>
                          </a:schemeClr>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chemeClr val="accent1">
                            <a:lumMod val="50000"/>
                          </a:schemeClr>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chemeClr val="accent1">
                            <a:lumMod val="50000"/>
                          </a:schemeClr>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chemeClr val="accent1">
                            <a:lumMod val="50000"/>
                          </a:schemeClr>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chemeClr val="accent1">
                            <a:lumMod val="50000"/>
                          </a:schemeClr>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42409463"/>
                  </a:ext>
                </a:extLst>
              </a:tr>
              <a:tr h="228408">
                <a:tc>
                  <a:txBody>
                    <a:bodyPr/>
                    <a:lstStyle/>
                    <a:p>
                      <a:pPr algn="ctr" rtl="0" fontAlgn="ctr"/>
                      <a:r>
                        <a:rPr lang="es-CO" sz="1100" b="1" i="0" u="none" strike="noStrike">
                          <a:solidFill>
                            <a:schemeClr val="accent1">
                              <a:lumMod val="50000"/>
                            </a:schemeClr>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chemeClr val="accent1">
                              <a:lumMod val="50000"/>
                            </a:schemeClr>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8340582"/>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97213257"/>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78051918"/>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85345493"/>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91952443"/>
                  </a:ext>
                </a:extLst>
              </a:tr>
              <a:tr h="228408">
                <a:tc>
                  <a:txBody>
                    <a:bodyPr/>
                    <a:lstStyle/>
                    <a:p>
                      <a:pPr algn="l" rtl="0" fontAlgn="ctr"/>
                      <a:r>
                        <a:rPr lang="es-CO" sz="1100" b="0" i="0" u="none" strike="noStrike">
                          <a:solidFill>
                            <a:schemeClr val="accent1">
                              <a:lumMod val="50000"/>
                            </a:schemeClr>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$ 203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$ 346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$ 121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chemeClr val="accent1">
                              <a:lumMod val="50000"/>
                            </a:schemeClr>
                          </a:solidFill>
                          <a:effectLst/>
                          <a:latin typeface="Calibri" panose="020F0502020204030204" pitchFamily="34" charset="0"/>
                        </a:rPr>
                        <a:t>$ 73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94075697"/>
                  </a:ext>
                </a:extLst>
              </a:tr>
              <a:tr h="228408">
                <a:tc>
                  <a:txBody>
                    <a:bodyPr/>
                    <a:lstStyle/>
                    <a:p>
                      <a:pPr algn="ctr" rtl="0" fontAlgn="ctr"/>
                      <a:r>
                        <a:rPr lang="es-CO" sz="1100" b="1" i="0" u="none" strike="noStrike">
                          <a:solidFill>
                            <a:schemeClr val="accent1">
                              <a:lumMod val="50000"/>
                            </a:schemeClr>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$ 222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$ 456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24817638"/>
                  </a:ext>
                </a:extLst>
              </a:tr>
              <a:tr h="228408">
                <a:tc>
                  <a:txBody>
                    <a:bodyPr/>
                    <a:lstStyle/>
                    <a:p>
                      <a:pPr algn="ctr" rtl="0" fontAlgn="ctr"/>
                      <a:r>
                        <a:rPr lang="es-CO" sz="1100" b="1" i="0" u="none" strike="noStrike">
                          <a:solidFill>
                            <a:schemeClr val="accent1">
                              <a:lumMod val="50000"/>
                            </a:schemeClr>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$ 25.940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$ 29.923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$ 18.381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$ 13.516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chemeClr val="accent1">
                              <a:lumMod val="50000"/>
                            </a:schemeClr>
                          </a:solidFill>
                          <a:effectLst/>
                          <a:latin typeface="Calibri" panose="020F0502020204030204" pitchFamily="34" charset="0"/>
                        </a:rPr>
                        <a:t>$ 15.643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25209153"/>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87E00C4-73CD-431F-9883-0633C402449F}">
  <ds:schemaRefs>
    <ds:schemaRef ds:uri="http://schemas.microsoft.com/sharepoint/v3/contenttype/forms"/>
  </ds:schemaRefs>
</ds:datastoreItem>
</file>

<file path=customXml/itemProps2.xml><?xml version="1.0" encoding="utf-8"?>
<ds:datastoreItem xmlns:ds="http://schemas.openxmlformats.org/officeDocument/2006/customXml" ds:itemID="{45492775-009D-45E7-A7B3-BD438A86939F}">
  <ds:schemaRefs>
    <ds:schemaRef ds:uri="3576f33e-ff2c-4177-bbf1-6add039be0f7"/>
    <ds:schemaRef ds:uri="d3b5fdb0-a764-41c1-b317-b6adf56ab7c3"/>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Application>Microsoft Office PowerPoint</Application>
  <PresentationFormat>Panorámica</PresentationFormat>
  <Slides>236</Slides>
  <Notes>158</Notes>
  <HiddenSlides>0</HiddenSlides>
  <ScaleCrop>false</ScaleCrop>
  <HeadingPairs>
    <vt:vector size="4" baseType="variant">
      <vt:variant>
        <vt:lpstr>Tema</vt:lpstr>
      </vt:variant>
      <vt:variant>
        <vt:i4>1</vt:i4>
      </vt:variant>
      <vt:variant>
        <vt:lpstr>Títulos de diapositiva</vt:lpstr>
      </vt:variant>
      <vt:variant>
        <vt:i4>236</vt:i4>
      </vt:variant>
    </vt:vector>
  </HeadingPairs>
  <TitlesOfParts>
    <vt:vector size="237" baseType="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revision>31</cp:revision>
  <dcterms:created xsi:type="dcterms:W3CDTF">2019-02-07T16:52:37Z</dcterms:created>
  <dcterms:modified xsi:type="dcterms:W3CDTF">2025-04-15T19:07:51Z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